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256" r:id="rId4"/>
    <p:sldId id="257" r:id="rId5"/>
    <p:sldId id="258" r:id="rId6"/>
    <p:sldId id="259" r:id="rId7"/>
    <p:sldId id="260" r:id="rId8"/>
    <p:sldId id="261" r:id="rId9"/>
    <p:sldId id="262" r:id="rId10"/>
    <p:sldId id="263" r:id="rId11"/>
  </p:sldIdLst>
  <p:sldSz cx="9144000" cy="6858000" type="screen4x3"/>
  <p:notesSz cx="6858000" cy="9144000"/>
  <p:defaultTextStyle>
    <a:defPPr>
      <a:defRPr lang="zh-CN"/>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2151"/>
        <p:guide pos="291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13.xml"/><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image" Target="../media/image8.png"/><Relationship Id="rId1"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标题 3073"/>
          <p:cNvSpPr>
            <a:spLocks noGrp="1"/>
          </p:cNvSpPr>
          <p:nvPr>
            <p:ph type="ctrTitle"/>
          </p:nvPr>
        </p:nvSpPr>
        <p:spPr>
          <a:xfrm>
            <a:off x="685800" y="2494280"/>
            <a:ext cx="7772400" cy="1470025"/>
          </a:xfrm>
        </p:spPr>
        <p:txBody>
          <a:bodyPr anchor="ctr" anchorCtr="0"/>
          <a:p>
            <a:pPr defTabSz="914400">
              <a:buNone/>
            </a:pPr>
            <a:r>
              <a:rPr lang="zh-CN" sz="6000" b="1" kern="1200" baseline="0">
                <a:solidFill>
                  <a:srgbClr val="FF0000"/>
                </a:solidFill>
                <a:effectLst>
                  <a:glow rad="63500">
                    <a:schemeClr val="accent2">
                      <a:satMod val="175000"/>
                      <a:alpha val="40000"/>
                    </a:schemeClr>
                  </a:glow>
                  <a:outerShdw blurRad="38100" dist="19050" dir="2700000" algn="tl" rotWithShape="0">
                    <a:schemeClr val="dk1">
                      <a:alpha val="40000"/>
                    </a:schemeClr>
                  </a:outerShdw>
                </a:effectLst>
                <a:latin typeface="Arial" panose="020B0604020202020204" pitchFamily="34" charset="0"/>
                <a:ea typeface="宋体" panose="02010600030101010101" pitchFamily="2" charset="-122"/>
              </a:rPr>
              <a:t>缴存单位网上办理</a:t>
            </a:r>
            <a:br>
              <a:rPr lang="zh-CN" sz="6000" b="1" kern="1200" baseline="0">
                <a:solidFill>
                  <a:srgbClr val="FF0000"/>
                </a:solidFill>
                <a:effectLst>
                  <a:glow rad="63500">
                    <a:schemeClr val="accent2">
                      <a:satMod val="175000"/>
                      <a:alpha val="40000"/>
                    </a:schemeClr>
                  </a:glow>
                  <a:outerShdw blurRad="38100" dist="19050" dir="2700000" algn="tl" rotWithShape="0">
                    <a:schemeClr val="dk1">
                      <a:alpha val="40000"/>
                    </a:schemeClr>
                  </a:outerShdw>
                </a:effectLst>
                <a:latin typeface="Arial" panose="020B0604020202020204" pitchFamily="34" charset="0"/>
                <a:ea typeface="宋体" panose="02010600030101010101" pitchFamily="2" charset="-122"/>
              </a:rPr>
            </a:br>
            <a:r>
              <a:rPr lang="zh-CN" sz="6000" b="1" kern="1200" baseline="0">
                <a:solidFill>
                  <a:srgbClr val="FF0000"/>
                </a:solidFill>
                <a:effectLst>
                  <a:glow rad="63500">
                    <a:schemeClr val="accent2">
                      <a:satMod val="175000"/>
                      <a:alpha val="40000"/>
                    </a:schemeClr>
                  </a:glow>
                  <a:outerShdw blurRad="38100" dist="19050" dir="2700000" algn="tl" rotWithShape="0">
                    <a:schemeClr val="dk1">
                      <a:alpha val="40000"/>
                    </a:schemeClr>
                  </a:outerShdw>
                </a:effectLst>
                <a:latin typeface="Arial" panose="020B0604020202020204" pitchFamily="34" charset="0"/>
                <a:ea typeface="宋体" panose="02010600030101010101" pitchFamily="2" charset="-122"/>
              </a:rPr>
              <a:t>年度调整操作指引</a:t>
            </a:r>
            <a:br>
              <a:rPr lang="zh-CN" sz="6000" b="1" kern="1200" baseline="0">
                <a:solidFill>
                  <a:srgbClr val="FF0000"/>
                </a:solidFill>
                <a:effectLst>
                  <a:glow rad="63500">
                    <a:schemeClr val="accent2">
                      <a:satMod val="175000"/>
                      <a:alpha val="40000"/>
                    </a:schemeClr>
                  </a:glow>
                  <a:outerShdw blurRad="38100" dist="19050" dir="2700000" algn="tl" rotWithShape="0">
                    <a:schemeClr val="dk1">
                      <a:alpha val="40000"/>
                    </a:schemeClr>
                  </a:outerShdw>
                </a:effectLst>
                <a:latin typeface="Arial" panose="020B0604020202020204" pitchFamily="34" charset="0"/>
                <a:ea typeface="宋体" panose="02010600030101010101" pitchFamily="2" charset="-122"/>
              </a:rPr>
            </a:br>
            <a:r>
              <a:rPr lang="zh-CN" sz="4400" b="1">
                <a:solidFill>
                  <a:srgbClr val="FF0000"/>
                </a:solidFill>
                <a:effectLst>
                  <a:glow rad="63500">
                    <a:schemeClr val="accent2">
                      <a:satMod val="175000"/>
                      <a:alpha val="40000"/>
                    </a:schemeClr>
                  </a:glow>
                  <a:outerShdw blurRad="38100" dist="19050" dir="2700000" algn="tl" rotWithShape="0">
                    <a:schemeClr val="dk1">
                      <a:alpha val="40000"/>
                    </a:schemeClr>
                  </a:outerShdw>
                </a:effectLst>
                <a:latin typeface="Arial" panose="020B0604020202020204" pitchFamily="34" charset="0"/>
                <a:ea typeface="宋体" panose="02010600030101010101" pitchFamily="2" charset="-122"/>
                <a:sym typeface="+mn-ea"/>
              </a:rPr>
              <a:t>（请使用幻灯片放映方式浏览）</a:t>
            </a:r>
            <a:endParaRPr lang="zh-CN" sz="6000" b="1" kern="1200" baseline="0">
              <a:solidFill>
                <a:srgbClr val="FF0000"/>
              </a:solidFill>
              <a:effectLst>
                <a:glow rad="63500">
                  <a:schemeClr val="accent2">
                    <a:satMod val="175000"/>
                    <a:alpha val="40000"/>
                  </a:schemeClr>
                </a:glow>
                <a:outerShdw blurRad="38100" dist="19050" dir="2700000" algn="tl" rotWithShape="0">
                  <a:schemeClr val="dk1">
                    <a:alpha val="40000"/>
                  </a:schemeClr>
                </a:outerShdw>
              </a:effectLst>
              <a:latin typeface="Arial" panose="020B060402020202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1"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box(in)">
                                      <p:cBhvr>
                                        <p:cTn id="7" dur="2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7200" y="2465705"/>
            <a:ext cx="8229600" cy="1522730"/>
          </a:xfrm>
        </p:spPr>
        <p:txBody>
          <a:bodyPr/>
          <a:p>
            <a:r>
              <a:rPr lang="zh-CN" altLang="en-US" b="1">
                <a:solidFill>
                  <a:schemeClr val="tx1"/>
                </a:solidFill>
                <a:effectLst>
                  <a:outerShdw blurRad="38100" dist="19050" dir="2700000" algn="tl" rotWithShape="0">
                    <a:schemeClr val="dk1">
                      <a:alpha val="40000"/>
                    </a:schemeClr>
                  </a:outerShdw>
                </a:effectLst>
              </a:rPr>
              <a:t>第一步：表格填写</a:t>
            </a:r>
            <a:br>
              <a:rPr lang="zh-CN" altLang="en-US" b="1">
                <a:solidFill>
                  <a:schemeClr val="tx1"/>
                </a:solidFill>
                <a:effectLst>
                  <a:outerShdw blurRad="38100" dist="19050" dir="2700000" algn="tl" rotWithShape="0">
                    <a:schemeClr val="dk1">
                      <a:alpha val="40000"/>
                    </a:schemeClr>
                  </a:outerShdw>
                </a:effectLst>
              </a:rPr>
            </a:br>
            <a:br>
              <a:rPr lang="zh-CN" altLang="en-US" b="1">
                <a:solidFill>
                  <a:schemeClr val="tx1"/>
                </a:solidFill>
                <a:effectLst>
                  <a:outerShdw blurRad="38100" dist="19050" dir="2700000" algn="tl" rotWithShape="0">
                    <a:schemeClr val="dk1">
                      <a:alpha val="40000"/>
                    </a:schemeClr>
                  </a:outerShdw>
                </a:effectLst>
              </a:rPr>
            </a:br>
            <a:r>
              <a:rPr lang="zh-CN" altLang="en-US" sz="3600" b="1">
                <a:solidFill>
                  <a:schemeClr val="tx1"/>
                </a:solidFill>
                <a:effectLst>
                  <a:outerShdw blurRad="38100" dist="19050" dir="2700000" algn="tl" rotWithShape="0">
                    <a:schemeClr val="dk1">
                      <a:alpha val="40000"/>
                    </a:schemeClr>
                  </a:outerShdw>
                </a:effectLst>
              </a:rPr>
              <a:t>《住房公积金年度缴存调整批处理文件》</a:t>
            </a:r>
            <a:endParaRPr lang="zh-CN" altLang="en-US" sz="3600" b="1">
              <a:solidFill>
                <a:schemeClr val="tx1"/>
              </a:solidFill>
              <a:effectLst>
                <a:outerShdw blurRad="38100" dist="19050" dir="2700000" algn="tl" rotWithShape="0">
                  <a:schemeClr val="dk1">
                    <a:alpha val="40000"/>
                  </a:scheme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p:cNvPicPr>
            <a:picLocks noChangeAspect="1"/>
          </p:cNvPicPr>
          <p:nvPr/>
        </p:nvPicPr>
        <p:blipFill>
          <a:blip r:embed="rId1"/>
          <a:stretch>
            <a:fillRect/>
          </a:stretch>
        </p:blipFill>
        <p:spPr>
          <a:xfrm>
            <a:off x="-12065" y="140335"/>
            <a:ext cx="9168130" cy="6397625"/>
          </a:xfrm>
          <a:prstGeom prst="rect">
            <a:avLst/>
          </a:prstGeom>
        </p:spPr>
      </p:pic>
      <p:sp>
        <p:nvSpPr>
          <p:cNvPr id="6" name="文本框 5"/>
          <p:cNvSpPr txBox="1"/>
          <p:nvPr/>
        </p:nvSpPr>
        <p:spPr>
          <a:xfrm>
            <a:off x="1360805" y="1536700"/>
            <a:ext cx="6422390" cy="3784600"/>
          </a:xfrm>
          <a:prstGeom prst="rect">
            <a:avLst/>
          </a:prstGeom>
          <a:noFill/>
        </p:spPr>
        <p:txBody>
          <a:bodyPr wrap="square" rtlCol="0">
            <a:spAutoFit/>
          </a:bodyPr>
          <a:p>
            <a:r>
              <a:rPr lang="zh-CN" altLang="en-US" sz="4000" b="1">
                <a:solidFill>
                  <a:srgbClr val="FF0000"/>
                </a:solidFill>
              </a:rPr>
              <a:t>注意：</a:t>
            </a:r>
            <a:endParaRPr lang="zh-CN" altLang="en-US" sz="4000" b="1">
              <a:solidFill>
                <a:srgbClr val="FF0000"/>
              </a:solidFill>
            </a:endParaRPr>
          </a:p>
          <a:p>
            <a:r>
              <a:rPr lang="zh-CN" altLang="en-US" sz="4000" b="1">
                <a:solidFill>
                  <a:srgbClr val="FF0000"/>
                </a:solidFill>
              </a:rPr>
              <a:t>        电子表格格式已设定好，填写时请不要改动单元格格式！</a:t>
            </a:r>
            <a:endParaRPr lang="zh-CN" altLang="en-US" sz="4000" b="1">
              <a:solidFill>
                <a:srgbClr val="FF0000"/>
              </a:solidFill>
            </a:endParaRPr>
          </a:p>
          <a:p>
            <a:r>
              <a:rPr lang="zh-CN" altLang="en-US" sz="4000" b="1">
                <a:solidFill>
                  <a:srgbClr val="FF0000"/>
                </a:solidFill>
              </a:rPr>
              <a:t>         表格内请勿保留函数公式！</a:t>
            </a:r>
            <a:endParaRPr lang="zh-CN" altLang="en-US" sz="4000" b="1">
              <a:solidFill>
                <a:srgbClr val="FF0000"/>
              </a:solidFill>
            </a:endParaRPr>
          </a:p>
        </p:txBody>
      </p:sp>
      <p:sp>
        <p:nvSpPr>
          <p:cNvPr id="7" name="云形标注 6"/>
          <p:cNvSpPr/>
          <p:nvPr/>
        </p:nvSpPr>
        <p:spPr>
          <a:xfrm>
            <a:off x="1721485" y="1733550"/>
            <a:ext cx="4055110" cy="2694305"/>
          </a:xfrm>
          <a:prstGeom prst="cloudCallout">
            <a:avLst>
              <a:gd name="adj1" fmla="val -43877"/>
              <a:gd name="adj2" fmla="val -543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填写单位末次汇缴年月的次月，填写格式：YYYYMM（如：单位末次汇缴年月202007，启用年月则填写202008）</a:t>
            </a:r>
            <a:endParaRPr lang="zh-CN" altLang="en-US" b="1">
              <a:solidFill>
                <a:srgbClr val="FF0000"/>
              </a:solidFill>
            </a:endParaRPr>
          </a:p>
        </p:txBody>
      </p:sp>
      <p:sp>
        <p:nvSpPr>
          <p:cNvPr id="8" name="云形标注 7"/>
          <p:cNvSpPr/>
          <p:nvPr/>
        </p:nvSpPr>
        <p:spPr>
          <a:xfrm>
            <a:off x="566420" y="1733550"/>
            <a:ext cx="2289175" cy="1170305"/>
          </a:xfrm>
          <a:prstGeom prst="cloudCallout">
            <a:avLst>
              <a:gd name="adj1" fmla="val 27278"/>
              <a:gd name="adj2" fmla="val -6507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单位目前在缴职工人数</a:t>
            </a:r>
            <a:endParaRPr lang="zh-CN" altLang="en-US" b="1">
              <a:solidFill>
                <a:srgbClr val="FF0000"/>
              </a:solidFill>
            </a:endParaRPr>
          </a:p>
        </p:txBody>
      </p:sp>
      <p:sp>
        <p:nvSpPr>
          <p:cNvPr id="10" name="下箭头 9"/>
          <p:cNvSpPr/>
          <p:nvPr/>
        </p:nvSpPr>
        <p:spPr>
          <a:xfrm>
            <a:off x="7092315" y="2201545"/>
            <a:ext cx="216535" cy="3486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下箭头 11"/>
          <p:cNvSpPr/>
          <p:nvPr/>
        </p:nvSpPr>
        <p:spPr>
          <a:xfrm>
            <a:off x="8327390" y="2075815"/>
            <a:ext cx="216535" cy="47434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椭圆形标注 8"/>
          <p:cNvSpPr/>
          <p:nvPr/>
        </p:nvSpPr>
        <p:spPr>
          <a:xfrm>
            <a:off x="6023610" y="537845"/>
            <a:ext cx="3132455" cy="1738630"/>
          </a:xfrm>
          <a:prstGeom prst="wedgeEllipseCallout">
            <a:avLst>
              <a:gd name="adj1" fmla="val -67778"/>
              <a:gd name="adj2" fmla="val 672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调整后所有职工的月缴存金额合计</a:t>
            </a:r>
            <a:endParaRPr lang="zh-CN" altLang="en-US" b="1">
              <a:solidFill>
                <a:srgbClr val="FF0000"/>
              </a:solidFill>
            </a:endParaRPr>
          </a:p>
          <a:p>
            <a:pPr algn="ctr"/>
            <a:r>
              <a:rPr lang="zh-CN" altLang="en-US" b="1">
                <a:solidFill>
                  <a:srgbClr val="FF0000"/>
                </a:solidFill>
              </a:rPr>
              <a:t>（即表格中的</a:t>
            </a:r>
            <a:r>
              <a:rPr lang="en-US" altLang="zh-CN" b="1">
                <a:solidFill>
                  <a:srgbClr val="FF0000"/>
                </a:solidFill>
              </a:rPr>
              <a:t>“</a:t>
            </a:r>
            <a:r>
              <a:rPr lang="zh-CN" altLang="en-US" b="1">
                <a:solidFill>
                  <a:srgbClr val="FF0000"/>
                </a:solidFill>
              </a:rPr>
              <a:t>单位缴存额</a:t>
            </a:r>
            <a:r>
              <a:rPr lang="en-US" altLang="zh-CN" b="1">
                <a:solidFill>
                  <a:srgbClr val="FF0000"/>
                </a:solidFill>
              </a:rPr>
              <a:t>”</a:t>
            </a:r>
            <a:r>
              <a:rPr lang="zh-CN" altLang="en-US" b="1">
                <a:solidFill>
                  <a:srgbClr val="FF0000"/>
                </a:solidFill>
              </a:rPr>
              <a:t>和</a:t>
            </a:r>
            <a:r>
              <a:rPr lang="en-US" altLang="zh-CN" b="1">
                <a:solidFill>
                  <a:srgbClr val="FF0000"/>
                </a:solidFill>
              </a:rPr>
              <a:t>“</a:t>
            </a:r>
            <a:r>
              <a:rPr lang="zh-CN" altLang="en-US" b="1">
                <a:solidFill>
                  <a:srgbClr val="FF0000"/>
                </a:solidFill>
              </a:rPr>
              <a:t>个人缴存额</a:t>
            </a:r>
            <a:r>
              <a:rPr lang="en-US" altLang="zh-CN" b="1">
                <a:solidFill>
                  <a:srgbClr val="FF0000"/>
                </a:solidFill>
              </a:rPr>
              <a:t>”</a:t>
            </a:r>
            <a:r>
              <a:rPr lang="zh-CN" altLang="en-US" b="1">
                <a:solidFill>
                  <a:srgbClr val="FF0000"/>
                </a:solidFill>
              </a:rPr>
              <a:t>合计</a:t>
            </a:r>
            <a:endParaRPr lang="zh-CN" altLang="en-US" b="1">
              <a:solidFill>
                <a:srgbClr val="FF0000"/>
              </a:solidFill>
            </a:endParaRPr>
          </a:p>
        </p:txBody>
      </p:sp>
      <p:sp>
        <p:nvSpPr>
          <p:cNvPr id="13" name="圆角矩形 12"/>
          <p:cNvSpPr/>
          <p:nvPr/>
        </p:nvSpPr>
        <p:spPr>
          <a:xfrm>
            <a:off x="6768465" y="2550160"/>
            <a:ext cx="864235" cy="864235"/>
          </a:xfrm>
          <a:prstGeom prst="roundRect">
            <a:avLst/>
          </a:prstGeom>
          <a:noFill/>
          <a:ln w="28575">
            <a:solidFill>
              <a:srgbClr val="00B05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圆角矩形 13"/>
          <p:cNvSpPr/>
          <p:nvPr/>
        </p:nvSpPr>
        <p:spPr>
          <a:xfrm>
            <a:off x="7957185" y="2550160"/>
            <a:ext cx="956945" cy="864235"/>
          </a:xfrm>
          <a:prstGeom prst="roundRect">
            <a:avLst/>
          </a:prstGeom>
          <a:noFill/>
          <a:ln w="28575">
            <a:solidFill>
              <a:srgbClr val="00B05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加号 14"/>
          <p:cNvSpPr/>
          <p:nvPr/>
        </p:nvSpPr>
        <p:spPr>
          <a:xfrm>
            <a:off x="7632700" y="2853055"/>
            <a:ext cx="288290" cy="24892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6" name="云形标注 15"/>
          <p:cNvSpPr/>
          <p:nvPr/>
        </p:nvSpPr>
        <p:spPr>
          <a:xfrm>
            <a:off x="3675380" y="1901825"/>
            <a:ext cx="2592070" cy="1318260"/>
          </a:xfrm>
          <a:prstGeom prst="cloudCallout">
            <a:avLst>
              <a:gd name="adj1" fmla="val 42797"/>
              <a:gd name="adj2" fmla="val -6607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填写公积金系统登记的单位名称</a:t>
            </a:r>
            <a:endParaRPr lang="zh-CN" altLang="en-US" b="1">
              <a:solidFill>
                <a:srgbClr val="FF0000"/>
              </a:solidFill>
            </a:endParaRPr>
          </a:p>
        </p:txBody>
      </p:sp>
      <p:sp>
        <p:nvSpPr>
          <p:cNvPr id="5" name="椭圆形标注 4"/>
          <p:cNvSpPr/>
          <p:nvPr/>
        </p:nvSpPr>
        <p:spPr>
          <a:xfrm>
            <a:off x="997585" y="1628775"/>
            <a:ext cx="2016125" cy="1368425"/>
          </a:xfrm>
          <a:prstGeom prst="wedgeEllipseCallout">
            <a:avLst>
              <a:gd name="adj1" fmla="val -58566"/>
              <a:gd name="adj2" fmla="val -537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填写公积金系统登记的单位账号</a:t>
            </a:r>
            <a:endParaRPr lang="zh-CN" altLang="en-US" b="1">
              <a:solidFill>
                <a:srgbClr val="FF0000"/>
              </a:solidFill>
            </a:endParaRPr>
          </a:p>
        </p:txBody>
      </p:sp>
      <p:sp>
        <p:nvSpPr>
          <p:cNvPr id="18" name="圆角矩形标注 17"/>
          <p:cNvSpPr/>
          <p:nvPr/>
        </p:nvSpPr>
        <p:spPr>
          <a:xfrm>
            <a:off x="659130" y="3594735"/>
            <a:ext cx="2353945" cy="1541145"/>
          </a:xfrm>
          <a:prstGeom prst="wedgeRoundRectCallout">
            <a:avLst>
              <a:gd name="adj1" fmla="val -43884"/>
              <a:gd name="adj2" fmla="val -7823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b="1">
                <a:solidFill>
                  <a:srgbClr val="FF0000"/>
                </a:solidFill>
              </a:rPr>
              <a:t>填写“姓名”项时，请依照职工的缴存信息保持两者间的一一对应关系</a:t>
            </a:r>
            <a:endParaRPr b="1">
              <a:solidFill>
                <a:srgbClr val="FF0000"/>
              </a:solidFill>
            </a:endParaRPr>
          </a:p>
        </p:txBody>
      </p:sp>
      <p:sp>
        <p:nvSpPr>
          <p:cNvPr id="19" name="圆角矩形标注 18"/>
          <p:cNvSpPr/>
          <p:nvPr/>
        </p:nvSpPr>
        <p:spPr>
          <a:xfrm>
            <a:off x="1721485" y="3594735"/>
            <a:ext cx="2304415" cy="1292225"/>
          </a:xfrm>
          <a:prstGeom prst="wedgeRoundRectCallout">
            <a:avLst>
              <a:gd name="adj1" fmla="val -42835"/>
              <a:gd name="adj2" fmla="val -7331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填写职工在公积金系统登记的证件号码，并非公积金账号</a:t>
            </a:r>
            <a:endParaRPr lang="zh-CN" altLang="en-US" b="1">
              <a:solidFill>
                <a:srgbClr val="FF0000"/>
              </a:solidFill>
            </a:endParaRPr>
          </a:p>
        </p:txBody>
      </p:sp>
      <p:sp>
        <p:nvSpPr>
          <p:cNvPr id="20" name="圆角矩形标注 19"/>
          <p:cNvSpPr/>
          <p:nvPr/>
        </p:nvSpPr>
        <p:spPr>
          <a:xfrm>
            <a:off x="2090420" y="3729990"/>
            <a:ext cx="2448560" cy="1511935"/>
          </a:xfrm>
          <a:prstGeom prst="wedgeRoundRectCallout">
            <a:avLst>
              <a:gd name="adj1" fmla="val -19087"/>
              <a:gd name="adj2" fmla="val -7729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圆角矩形标注 20"/>
          <p:cNvSpPr/>
          <p:nvPr/>
        </p:nvSpPr>
        <p:spPr>
          <a:xfrm>
            <a:off x="1721485" y="3729990"/>
            <a:ext cx="3420745" cy="1882775"/>
          </a:xfrm>
          <a:prstGeom prst="wedgeRoundRectCallout">
            <a:avLst>
              <a:gd name="adj1" fmla="val 19259"/>
              <a:gd name="adj2" fmla="val -75969"/>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“上年度月均工资”、“缴存基数”两项以“元”为单位（无需填写“元”字样），可保留两位小数。</a:t>
            </a:r>
            <a:endParaRPr lang="zh-CN" altLang="en-US" b="1">
              <a:solidFill>
                <a:srgbClr val="FF0000"/>
              </a:solidFill>
            </a:endParaRPr>
          </a:p>
          <a:p>
            <a:pPr algn="ctr"/>
            <a:r>
              <a:rPr lang="zh-CN" altLang="en-US" b="1">
                <a:solidFill>
                  <a:srgbClr val="FF0000"/>
                </a:solidFill>
              </a:rPr>
              <a:t>“缴存基数”不得低于2100，不可超过30876</a:t>
            </a:r>
            <a:endParaRPr lang="zh-CN" altLang="en-US" b="1">
              <a:solidFill>
                <a:srgbClr val="FF0000"/>
              </a:solidFill>
            </a:endParaRPr>
          </a:p>
        </p:txBody>
      </p:sp>
      <p:sp>
        <p:nvSpPr>
          <p:cNvPr id="23" name="圆角矩形标注 22"/>
          <p:cNvSpPr/>
          <p:nvPr/>
        </p:nvSpPr>
        <p:spPr>
          <a:xfrm>
            <a:off x="4251325" y="3594735"/>
            <a:ext cx="2229485" cy="1292860"/>
          </a:xfrm>
          <a:prstGeom prst="wedgeRoundRectCallout">
            <a:avLst>
              <a:gd name="adj1" fmla="val -15280"/>
              <a:gd name="adj2" fmla="val -7318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“单位缴存比例”不低于5，不高于12，取整数，无需录入“%”号</a:t>
            </a:r>
            <a:endParaRPr lang="zh-CN" altLang="en-US" b="1">
              <a:solidFill>
                <a:srgbClr val="FF0000"/>
              </a:solidFill>
            </a:endParaRPr>
          </a:p>
        </p:txBody>
      </p:sp>
      <p:sp>
        <p:nvSpPr>
          <p:cNvPr id="26" name="圆角矩形标注 25"/>
          <p:cNvSpPr/>
          <p:nvPr/>
        </p:nvSpPr>
        <p:spPr>
          <a:xfrm>
            <a:off x="7470140" y="3808730"/>
            <a:ext cx="1512570" cy="864235"/>
          </a:xfrm>
          <a:prstGeom prst="wedgeRoundRectCallout">
            <a:avLst>
              <a:gd name="adj1" fmla="val 1469"/>
              <a:gd name="adj2" fmla="val -11759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5" name="圆角矩形标注 24"/>
          <p:cNvSpPr/>
          <p:nvPr/>
        </p:nvSpPr>
        <p:spPr>
          <a:xfrm>
            <a:off x="5566410" y="3594735"/>
            <a:ext cx="3416300" cy="1891030"/>
          </a:xfrm>
          <a:prstGeom prst="wedgeRoundRectCallout">
            <a:avLst>
              <a:gd name="adj1" fmla="val -4144"/>
              <a:gd name="adj2" fmla="val -63935"/>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“单位缴存额”和“个人缴存额”两项以元为单位（无需录入</a:t>
            </a:r>
            <a:r>
              <a:rPr lang="en-US" altLang="zh-CN" b="1">
                <a:solidFill>
                  <a:srgbClr val="FF0000"/>
                </a:solidFill>
              </a:rPr>
              <a:t>“</a:t>
            </a:r>
            <a:r>
              <a:rPr lang="zh-CN" altLang="en-US" b="1">
                <a:solidFill>
                  <a:srgbClr val="FF0000"/>
                </a:solidFill>
              </a:rPr>
              <a:t>元</a:t>
            </a:r>
            <a:r>
              <a:rPr lang="en-US" altLang="zh-CN" b="1">
                <a:solidFill>
                  <a:srgbClr val="FF0000"/>
                </a:solidFill>
              </a:rPr>
              <a:t>”</a:t>
            </a:r>
            <a:r>
              <a:rPr lang="zh-CN" altLang="en-US" b="1">
                <a:solidFill>
                  <a:srgbClr val="FF0000"/>
                </a:solidFill>
              </a:rPr>
              <a:t>），四舍五入取整数。</a:t>
            </a:r>
            <a:endParaRPr lang="zh-CN" altLang="en-US" b="1">
              <a:solidFill>
                <a:srgbClr val="FF0000"/>
              </a:solidFill>
            </a:endParaRPr>
          </a:p>
          <a:p>
            <a:pPr algn="ctr"/>
            <a:r>
              <a:rPr lang="zh-CN" altLang="en-US" b="1">
                <a:solidFill>
                  <a:srgbClr val="FF0000"/>
                </a:solidFill>
              </a:rPr>
              <a:t>建议使用函数计算：=ROUND(缴存基数*缴存比例/100,0）</a:t>
            </a:r>
            <a:endParaRPr lang="zh-CN" altLang="en-US" b="1">
              <a:solidFill>
                <a:srgbClr val="FF0000"/>
              </a:solidFill>
            </a:endParaRPr>
          </a:p>
        </p:txBody>
      </p:sp>
      <p:sp>
        <p:nvSpPr>
          <p:cNvPr id="24" name="圆角矩形标注 23"/>
          <p:cNvSpPr/>
          <p:nvPr/>
        </p:nvSpPr>
        <p:spPr>
          <a:xfrm>
            <a:off x="5292725" y="3729990"/>
            <a:ext cx="2628900" cy="1406525"/>
          </a:xfrm>
          <a:prstGeom prst="wedgeRoundRectCallout">
            <a:avLst>
              <a:gd name="adj1" fmla="val -15542"/>
              <a:gd name="adj2" fmla="val -66673"/>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“个人缴存比例”不低于“单位缴存比例”，不高于12，取整数，无需录入“%”号</a:t>
            </a:r>
            <a:endParaRPr lang="zh-CN" altLang="en-US"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xit" presetSubtype="4" fill="hold" grpId="1" nodeType="clickEffect">
                                  <p:stCondLst>
                                    <p:cond delay="0"/>
                                  </p:stCondLst>
                                  <p:childTnLst>
                                    <p:animEffect transition="out" filter="wipe(down)">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1"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500" fill="hold"/>
                                        <p:tgtEl>
                                          <p:spTgt spid="5"/>
                                        </p:tgtEl>
                                        <p:attrNameLst>
                                          <p:attrName>ppt_x</p:attrName>
                                        </p:attrNameLst>
                                      </p:cBhvr>
                                      <p:tavLst>
                                        <p:tav tm="0">
                                          <p:val>
                                            <p:strVal val="#ppt_x"/>
                                          </p:val>
                                        </p:tav>
                                        <p:tav tm="100000">
                                          <p:val>
                                            <p:strVal val="#ppt_x"/>
                                          </p:val>
                                        </p:tav>
                                      </p:tavLst>
                                    </p:anim>
                                    <p:anim calcmode="lin" valueType="num">
                                      <p:cBhvr additive="base">
                                        <p:cTn id="2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 presetClass="exit"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additive="base">
                                        <p:cTn id="32" dur="500" fill="hold"/>
                                        <p:tgtEl>
                                          <p:spTgt spid="7"/>
                                        </p:tgtEl>
                                        <p:attrNameLst>
                                          <p:attrName>ppt_x</p:attrName>
                                        </p:attrNameLst>
                                      </p:cBhvr>
                                      <p:tavLst>
                                        <p:tav tm="0">
                                          <p:val>
                                            <p:strVal val="#ppt_x"/>
                                          </p:val>
                                        </p:tav>
                                        <p:tav tm="100000">
                                          <p:val>
                                            <p:strVal val="#ppt_x"/>
                                          </p:val>
                                        </p:tav>
                                      </p:tavLst>
                                    </p:anim>
                                    <p:anim calcmode="lin" valueType="num">
                                      <p:cBhvr additive="base">
                                        <p:cTn id="3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1" presetClass="exit" presetSubtype="0" fill="hold" grpId="1" nodeType="clickEffect">
                                  <p:stCondLst>
                                    <p:cond delay="0"/>
                                  </p:stCondLst>
                                  <p:childTnLst>
                                    <p:set>
                                      <p:cBhvr>
                                        <p:cTn id="37" dur="1" fill="hold">
                                          <p:stCondLst>
                                            <p:cond delay="0"/>
                                          </p:stCondLst>
                                        </p:cTn>
                                        <p:tgtEl>
                                          <p:spTgt spid="7"/>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additive="base">
                                        <p:cTn id="42" dur="500" fill="hold"/>
                                        <p:tgtEl>
                                          <p:spTgt spid="8"/>
                                        </p:tgtEl>
                                        <p:attrNameLst>
                                          <p:attrName>ppt_x</p:attrName>
                                        </p:attrNameLst>
                                      </p:cBhvr>
                                      <p:tavLst>
                                        <p:tav tm="0">
                                          <p:val>
                                            <p:strVal val="#ppt_x"/>
                                          </p:val>
                                        </p:tav>
                                        <p:tav tm="100000">
                                          <p:val>
                                            <p:strVal val="#ppt_x"/>
                                          </p:val>
                                        </p:tav>
                                      </p:tavLst>
                                    </p:anim>
                                    <p:anim calcmode="lin" valueType="num">
                                      <p:cBhvr additive="base">
                                        <p:cTn id="4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1" presetClass="exit" presetSubtype="0" fill="hold" grpId="1" nodeType="clickEffect">
                                  <p:stCondLst>
                                    <p:cond delay="0"/>
                                  </p:stCondLst>
                                  <p:childTnLst>
                                    <p:set>
                                      <p:cBhvr>
                                        <p:cTn id="47" dur="1" fill="hold">
                                          <p:stCondLst>
                                            <p:cond delay="0"/>
                                          </p:stCondLst>
                                        </p:cTn>
                                        <p:tgtEl>
                                          <p:spTgt spid="8"/>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9"/>
                                        </p:tgtEl>
                                        <p:attrNameLst>
                                          <p:attrName>style.visibility</p:attrName>
                                        </p:attrNameLst>
                                      </p:cBhvr>
                                      <p:to>
                                        <p:strVal val="visible"/>
                                      </p:to>
                                    </p:set>
                                    <p:anim calcmode="lin" valueType="num">
                                      <p:cBhvr additive="base">
                                        <p:cTn id="52" dur="500" fill="hold"/>
                                        <p:tgtEl>
                                          <p:spTgt spid="9"/>
                                        </p:tgtEl>
                                        <p:attrNameLst>
                                          <p:attrName>ppt_x</p:attrName>
                                        </p:attrNameLst>
                                      </p:cBhvr>
                                      <p:tavLst>
                                        <p:tav tm="0">
                                          <p:val>
                                            <p:strVal val="#ppt_x"/>
                                          </p:val>
                                        </p:tav>
                                        <p:tav tm="100000">
                                          <p:val>
                                            <p:strVal val="#ppt_x"/>
                                          </p:val>
                                        </p:tav>
                                      </p:tavLst>
                                    </p:anim>
                                    <p:anim calcmode="lin" valueType="num">
                                      <p:cBhvr additive="base">
                                        <p:cTn id="53" dur="500" fill="hold"/>
                                        <p:tgtEl>
                                          <p:spTgt spid="9"/>
                                        </p:tgtEl>
                                        <p:attrNameLst>
                                          <p:attrName>ppt_y</p:attrName>
                                        </p:attrNameLst>
                                      </p:cBhvr>
                                      <p:tavLst>
                                        <p:tav tm="0">
                                          <p:val>
                                            <p:strVal val="1+#ppt_h/2"/>
                                          </p:val>
                                        </p:tav>
                                        <p:tav tm="100000">
                                          <p:val>
                                            <p:strVal val="#ppt_y"/>
                                          </p:val>
                                        </p:tav>
                                      </p:tavLst>
                                    </p:anim>
                                  </p:childTnLst>
                                </p:cTn>
                              </p:par>
                              <p:par>
                                <p:cTn id="54" presetID="2" presetClass="entr" presetSubtype="4" fill="hold" grpId="0" nodeType="withEffect">
                                  <p:stCondLst>
                                    <p:cond delay="0"/>
                                  </p:stCondLst>
                                  <p:childTnLst>
                                    <p:set>
                                      <p:cBhvr>
                                        <p:cTn id="55" dur="1" fill="hold">
                                          <p:stCondLst>
                                            <p:cond delay="0"/>
                                          </p:stCondLst>
                                        </p:cTn>
                                        <p:tgtEl>
                                          <p:spTgt spid="10"/>
                                        </p:tgtEl>
                                        <p:attrNameLst>
                                          <p:attrName>style.visibility</p:attrName>
                                        </p:attrNameLst>
                                      </p:cBhvr>
                                      <p:to>
                                        <p:strVal val="visible"/>
                                      </p:to>
                                    </p:set>
                                    <p:anim calcmode="lin" valueType="num">
                                      <p:cBhvr additive="base">
                                        <p:cTn id="56" dur="500" fill="hold"/>
                                        <p:tgtEl>
                                          <p:spTgt spid="10"/>
                                        </p:tgtEl>
                                        <p:attrNameLst>
                                          <p:attrName>ppt_x</p:attrName>
                                        </p:attrNameLst>
                                      </p:cBhvr>
                                      <p:tavLst>
                                        <p:tav tm="0">
                                          <p:val>
                                            <p:strVal val="#ppt_x"/>
                                          </p:val>
                                        </p:tav>
                                        <p:tav tm="100000">
                                          <p:val>
                                            <p:strVal val="#ppt_x"/>
                                          </p:val>
                                        </p:tav>
                                      </p:tavLst>
                                    </p:anim>
                                    <p:anim calcmode="lin" valueType="num">
                                      <p:cBhvr additive="base">
                                        <p:cTn id="57" dur="500" fill="hold"/>
                                        <p:tgtEl>
                                          <p:spTgt spid="10"/>
                                        </p:tgtEl>
                                        <p:attrNameLst>
                                          <p:attrName>ppt_y</p:attrName>
                                        </p:attrNameLst>
                                      </p:cBhvr>
                                      <p:tavLst>
                                        <p:tav tm="0">
                                          <p:val>
                                            <p:strVal val="1+#ppt_h/2"/>
                                          </p:val>
                                        </p:tav>
                                        <p:tav tm="100000">
                                          <p:val>
                                            <p:strVal val="#ppt_y"/>
                                          </p:val>
                                        </p:tav>
                                      </p:tavLst>
                                    </p:anim>
                                  </p:childTnLst>
                                </p:cTn>
                              </p:par>
                              <p:par>
                                <p:cTn id="58" presetID="2" presetClass="entr" presetSubtype="4" fill="hold" grpId="0" nodeType="withEffect">
                                  <p:stCondLst>
                                    <p:cond delay="0"/>
                                  </p:stCondLst>
                                  <p:childTnLst>
                                    <p:set>
                                      <p:cBhvr>
                                        <p:cTn id="59" dur="1" fill="hold">
                                          <p:stCondLst>
                                            <p:cond delay="0"/>
                                          </p:stCondLst>
                                        </p:cTn>
                                        <p:tgtEl>
                                          <p:spTgt spid="12"/>
                                        </p:tgtEl>
                                        <p:attrNameLst>
                                          <p:attrName>style.visibility</p:attrName>
                                        </p:attrNameLst>
                                      </p:cBhvr>
                                      <p:to>
                                        <p:strVal val="visible"/>
                                      </p:to>
                                    </p:set>
                                    <p:anim calcmode="lin" valueType="num">
                                      <p:cBhvr additive="base">
                                        <p:cTn id="60" dur="500" fill="hold"/>
                                        <p:tgtEl>
                                          <p:spTgt spid="12"/>
                                        </p:tgtEl>
                                        <p:attrNameLst>
                                          <p:attrName>ppt_x</p:attrName>
                                        </p:attrNameLst>
                                      </p:cBhvr>
                                      <p:tavLst>
                                        <p:tav tm="0">
                                          <p:val>
                                            <p:strVal val="#ppt_x"/>
                                          </p:val>
                                        </p:tav>
                                        <p:tav tm="100000">
                                          <p:val>
                                            <p:strVal val="#ppt_x"/>
                                          </p:val>
                                        </p:tav>
                                      </p:tavLst>
                                    </p:anim>
                                    <p:anim calcmode="lin" valueType="num">
                                      <p:cBhvr additive="base">
                                        <p:cTn id="61" dur="500" fill="hold"/>
                                        <p:tgtEl>
                                          <p:spTgt spid="12"/>
                                        </p:tgtEl>
                                        <p:attrNameLst>
                                          <p:attrName>ppt_y</p:attrName>
                                        </p:attrNameLst>
                                      </p:cBhvr>
                                      <p:tavLst>
                                        <p:tav tm="0">
                                          <p:val>
                                            <p:strVal val="1+#ppt_h/2"/>
                                          </p:val>
                                        </p:tav>
                                        <p:tav tm="100000">
                                          <p:val>
                                            <p:strVal val="#ppt_y"/>
                                          </p:val>
                                        </p:tav>
                                      </p:tavLst>
                                    </p:anim>
                                  </p:childTnLst>
                                </p:cTn>
                              </p:par>
                              <p:par>
                                <p:cTn id="62" presetID="2" presetClass="entr" presetSubtype="4" fill="hold" grpId="0" nodeType="withEffect">
                                  <p:stCondLst>
                                    <p:cond delay="0"/>
                                  </p:stCondLst>
                                  <p:childTnLst>
                                    <p:set>
                                      <p:cBhvr>
                                        <p:cTn id="63" dur="1" fill="hold">
                                          <p:stCondLst>
                                            <p:cond delay="0"/>
                                          </p:stCondLst>
                                        </p:cTn>
                                        <p:tgtEl>
                                          <p:spTgt spid="13"/>
                                        </p:tgtEl>
                                        <p:attrNameLst>
                                          <p:attrName>style.visibility</p:attrName>
                                        </p:attrNameLst>
                                      </p:cBhvr>
                                      <p:to>
                                        <p:strVal val="visible"/>
                                      </p:to>
                                    </p:set>
                                    <p:anim calcmode="lin" valueType="num">
                                      <p:cBhvr additive="base">
                                        <p:cTn id="64" dur="500" fill="hold"/>
                                        <p:tgtEl>
                                          <p:spTgt spid="13"/>
                                        </p:tgtEl>
                                        <p:attrNameLst>
                                          <p:attrName>ppt_x</p:attrName>
                                        </p:attrNameLst>
                                      </p:cBhvr>
                                      <p:tavLst>
                                        <p:tav tm="0">
                                          <p:val>
                                            <p:strVal val="#ppt_x"/>
                                          </p:val>
                                        </p:tav>
                                        <p:tav tm="100000">
                                          <p:val>
                                            <p:strVal val="#ppt_x"/>
                                          </p:val>
                                        </p:tav>
                                      </p:tavLst>
                                    </p:anim>
                                    <p:anim calcmode="lin" valueType="num">
                                      <p:cBhvr additive="base">
                                        <p:cTn id="65" dur="500" fill="hold"/>
                                        <p:tgtEl>
                                          <p:spTgt spid="13"/>
                                        </p:tgtEl>
                                        <p:attrNameLst>
                                          <p:attrName>ppt_y</p:attrName>
                                        </p:attrNameLst>
                                      </p:cBhvr>
                                      <p:tavLst>
                                        <p:tav tm="0">
                                          <p:val>
                                            <p:strVal val="1+#ppt_h/2"/>
                                          </p:val>
                                        </p:tav>
                                        <p:tav tm="100000">
                                          <p:val>
                                            <p:strVal val="#ppt_y"/>
                                          </p:val>
                                        </p:tav>
                                      </p:tavLst>
                                    </p:anim>
                                  </p:childTnLst>
                                </p:cTn>
                              </p:par>
                              <p:par>
                                <p:cTn id="66" presetID="2" presetClass="entr" presetSubtype="4" fill="hold" grpId="0" nodeType="withEffect">
                                  <p:stCondLst>
                                    <p:cond delay="0"/>
                                  </p:stCondLst>
                                  <p:childTnLst>
                                    <p:set>
                                      <p:cBhvr>
                                        <p:cTn id="67" dur="1" fill="hold">
                                          <p:stCondLst>
                                            <p:cond delay="0"/>
                                          </p:stCondLst>
                                        </p:cTn>
                                        <p:tgtEl>
                                          <p:spTgt spid="14"/>
                                        </p:tgtEl>
                                        <p:attrNameLst>
                                          <p:attrName>style.visibility</p:attrName>
                                        </p:attrNameLst>
                                      </p:cBhvr>
                                      <p:to>
                                        <p:strVal val="visible"/>
                                      </p:to>
                                    </p:set>
                                    <p:anim calcmode="lin" valueType="num">
                                      <p:cBhvr additive="base">
                                        <p:cTn id="68" dur="500" fill="hold"/>
                                        <p:tgtEl>
                                          <p:spTgt spid="14"/>
                                        </p:tgtEl>
                                        <p:attrNameLst>
                                          <p:attrName>ppt_x</p:attrName>
                                        </p:attrNameLst>
                                      </p:cBhvr>
                                      <p:tavLst>
                                        <p:tav tm="0">
                                          <p:val>
                                            <p:strVal val="#ppt_x"/>
                                          </p:val>
                                        </p:tav>
                                        <p:tav tm="100000">
                                          <p:val>
                                            <p:strVal val="#ppt_x"/>
                                          </p:val>
                                        </p:tav>
                                      </p:tavLst>
                                    </p:anim>
                                    <p:anim calcmode="lin" valueType="num">
                                      <p:cBhvr additive="base">
                                        <p:cTn id="69" dur="500" fill="hold"/>
                                        <p:tgtEl>
                                          <p:spTgt spid="14"/>
                                        </p:tgtEl>
                                        <p:attrNameLst>
                                          <p:attrName>ppt_y</p:attrName>
                                        </p:attrNameLst>
                                      </p:cBhvr>
                                      <p:tavLst>
                                        <p:tav tm="0">
                                          <p:val>
                                            <p:strVal val="1+#ppt_h/2"/>
                                          </p:val>
                                        </p:tav>
                                        <p:tav tm="100000">
                                          <p:val>
                                            <p:strVal val="#ppt_y"/>
                                          </p:val>
                                        </p:tav>
                                      </p:tavLst>
                                    </p:anim>
                                  </p:childTnLst>
                                </p:cTn>
                              </p:par>
                              <p:par>
                                <p:cTn id="70" presetID="2" presetClass="entr" presetSubtype="4" fill="hold" grpId="0" nodeType="withEffect">
                                  <p:stCondLst>
                                    <p:cond delay="0"/>
                                  </p:stCondLst>
                                  <p:childTnLst>
                                    <p:set>
                                      <p:cBhvr>
                                        <p:cTn id="71" dur="1" fill="hold">
                                          <p:stCondLst>
                                            <p:cond delay="0"/>
                                          </p:stCondLst>
                                        </p:cTn>
                                        <p:tgtEl>
                                          <p:spTgt spid="15"/>
                                        </p:tgtEl>
                                        <p:attrNameLst>
                                          <p:attrName>style.visibility</p:attrName>
                                        </p:attrNameLst>
                                      </p:cBhvr>
                                      <p:to>
                                        <p:strVal val="visible"/>
                                      </p:to>
                                    </p:set>
                                    <p:anim calcmode="lin" valueType="num">
                                      <p:cBhvr additive="base">
                                        <p:cTn id="72" dur="500" fill="hold"/>
                                        <p:tgtEl>
                                          <p:spTgt spid="15"/>
                                        </p:tgtEl>
                                        <p:attrNameLst>
                                          <p:attrName>ppt_x</p:attrName>
                                        </p:attrNameLst>
                                      </p:cBhvr>
                                      <p:tavLst>
                                        <p:tav tm="0">
                                          <p:val>
                                            <p:strVal val="#ppt_x"/>
                                          </p:val>
                                        </p:tav>
                                        <p:tav tm="100000">
                                          <p:val>
                                            <p:strVal val="#ppt_x"/>
                                          </p:val>
                                        </p:tav>
                                      </p:tavLst>
                                    </p:anim>
                                    <p:anim calcmode="lin" valueType="num">
                                      <p:cBhvr additive="base">
                                        <p:cTn id="7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1" presetClass="exit" presetSubtype="0" fill="hold" grpId="1" nodeType="clickEffect">
                                  <p:stCondLst>
                                    <p:cond delay="0"/>
                                  </p:stCondLst>
                                  <p:childTnLst>
                                    <p:set>
                                      <p:cBhvr>
                                        <p:cTn id="77" dur="1" fill="hold">
                                          <p:stCondLst>
                                            <p:cond delay="0"/>
                                          </p:stCondLst>
                                        </p:cTn>
                                        <p:tgtEl>
                                          <p:spTgt spid="9"/>
                                        </p:tgtEl>
                                        <p:attrNameLst>
                                          <p:attrName>style.visibility</p:attrName>
                                        </p:attrNameLst>
                                      </p:cBhvr>
                                      <p:to>
                                        <p:strVal val="hidden"/>
                                      </p:to>
                                    </p:set>
                                  </p:childTnLst>
                                </p:cTn>
                              </p:par>
                              <p:par>
                                <p:cTn id="78" presetID="1" presetClass="exit" presetSubtype="0" fill="hold" grpId="1" nodeType="withEffect">
                                  <p:stCondLst>
                                    <p:cond delay="0"/>
                                  </p:stCondLst>
                                  <p:childTnLst>
                                    <p:set>
                                      <p:cBhvr>
                                        <p:cTn id="79" dur="1" fill="hold">
                                          <p:stCondLst>
                                            <p:cond delay="0"/>
                                          </p:stCondLst>
                                        </p:cTn>
                                        <p:tgtEl>
                                          <p:spTgt spid="10"/>
                                        </p:tgtEl>
                                        <p:attrNameLst>
                                          <p:attrName>style.visibility</p:attrName>
                                        </p:attrNameLst>
                                      </p:cBhvr>
                                      <p:to>
                                        <p:strVal val="hidden"/>
                                      </p:to>
                                    </p:set>
                                  </p:childTnLst>
                                </p:cTn>
                              </p:par>
                              <p:par>
                                <p:cTn id="80" presetID="1" presetClass="exit" presetSubtype="0" fill="hold" grpId="1" nodeType="withEffect">
                                  <p:stCondLst>
                                    <p:cond delay="0"/>
                                  </p:stCondLst>
                                  <p:childTnLst>
                                    <p:set>
                                      <p:cBhvr>
                                        <p:cTn id="81" dur="1" fill="hold">
                                          <p:stCondLst>
                                            <p:cond delay="0"/>
                                          </p:stCondLst>
                                        </p:cTn>
                                        <p:tgtEl>
                                          <p:spTgt spid="12"/>
                                        </p:tgtEl>
                                        <p:attrNameLst>
                                          <p:attrName>style.visibility</p:attrName>
                                        </p:attrNameLst>
                                      </p:cBhvr>
                                      <p:to>
                                        <p:strVal val="hidden"/>
                                      </p:to>
                                    </p:set>
                                  </p:childTnLst>
                                </p:cTn>
                              </p:par>
                              <p:par>
                                <p:cTn id="82" presetID="1" presetClass="exit" presetSubtype="0" fill="hold" grpId="1" nodeType="withEffect">
                                  <p:stCondLst>
                                    <p:cond delay="0"/>
                                  </p:stCondLst>
                                  <p:childTnLst>
                                    <p:set>
                                      <p:cBhvr>
                                        <p:cTn id="83" dur="1" fill="hold">
                                          <p:stCondLst>
                                            <p:cond delay="0"/>
                                          </p:stCondLst>
                                        </p:cTn>
                                        <p:tgtEl>
                                          <p:spTgt spid="13"/>
                                        </p:tgtEl>
                                        <p:attrNameLst>
                                          <p:attrName>style.visibility</p:attrName>
                                        </p:attrNameLst>
                                      </p:cBhvr>
                                      <p:to>
                                        <p:strVal val="hidden"/>
                                      </p:to>
                                    </p:set>
                                  </p:childTnLst>
                                </p:cTn>
                              </p:par>
                              <p:par>
                                <p:cTn id="84" presetID="1" presetClass="exit" presetSubtype="0" fill="hold" grpId="1" nodeType="withEffect">
                                  <p:stCondLst>
                                    <p:cond delay="0"/>
                                  </p:stCondLst>
                                  <p:childTnLst>
                                    <p:set>
                                      <p:cBhvr>
                                        <p:cTn id="85" dur="1" fill="hold">
                                          <p:stCondLst>
                                            <p:cond delay="0"/>
                                          </p:stCondLst>
                                        </p:cTn>
                                        <p:tgtEl>
                                          <p:spTgt spid="14"/>
                                        </p:tgtEl>
                                        <p:attrNameLst>
                                          <p:attrName>style.visibility</p:attrName>
                                        </p:attrNameLst>
                                      </p:cBhvr>
                                      <p:to>
                                        <p:strVal val="hidden"/>
                                      </p:to>
                                    </p:set>
                                  </p:childTnLst>
                                </p:cTn>
                              </p:par>
                              <p:par>
                                <p:cTn id="86" presetID="1" presetClass="exit" presetSubtype="0" fill="hold" grpId="1" nodeType="withEffect">
                                  <p:stCondLst>
                                    <p:cond delay="0"/>
                                  </p:stCondLst>
                                  <p:childTnLst>
                                    <p:set>
                                      <p:cBhvr>
                                        <p:cTn id="87" dur="1" fill="hold">
                                          <p:stCondLst>
                                            <p:cond delay="0"/>
                                          </p:stCondLst>
                                        </p:cTn>
                                        <p:tgtEl>
                                          <p:spTgt spid="15"/>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2" presetClass="entr" presetSubtype="4" fill="hold" grpId="0" nodeType="clickEffect">
                                  <p:stCondLst>
                                    <p:cond delay="0"/>
                                  </p:stCondLst>
                                  <p:childTnLst>
                                    <p:set>
                                      <p:cBhvr>
                                        <p:cTn id="91" dur="1" fill="hold">
                                          <p:stCondLst>
                                            <p:cond delay="0"/>
                                          </p:stCondLst>
                                        </p:cTn>
                                        <p:tgtEl>
                                          <p:spTgt spid="16"/>
                                        </p:tgtEl>
                                        <p:attrNameLst>
                                          <p:attrName>style.visibility</p:attrName>
                                        </p:attrNameLst>
                                      </p:cBhvr>
                                      <p:to>
                                        <p:strVal val="visible"/>
                                      </p:to>
                                    </p:set>
                                    <p:anim calcmode="lin" valueType="num">
                                      <p:cBhvr additive="base">
                                        <p:cTn id="92" dur="500" fill="hold"/>
                                        <p:tgtEl>
                                          <p:spTgt spid="16"/>
                                        </p:tgtEl>
                                        <p:attrNameLst>
                                          <p:attrName>ppt_x</p:attrName>
                                        </p:attrNameLst>
                                      </p:cBhvr>
                                      <p:tavLst>
                                        <p:tav tm="0">
                                          <p:val>
                                            <p:strVal val="#ppt_x"/>
                                          </p:val>
                                        </p:tav>
                                        <p:tav tm="100000">
                                          <p:val>
                                            <p:strVal val="#ppt_x"/>
                                          </p:val>
                                        </p:tav>
                                      </p:tavLst>
                                    </p:anim>
                                    <p:anim calcmode="lin" valueType="num">
                                      <p:cBhvr additive="base">
                                        <p:cTn id="93"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1" presetClass="exit" presetSubtype="0" fill="hold" grpId="1" nodeType="clickEffect">
                                  <p:stCondLst>
                                    <p:cond delay="0"/>
                                  </p:stCondLst>
                                  <p:childTnLst>
                                    <p:set>
                                      <p:cBhvr>
                                        <p:cTn id="97" dur="1" fill="hold">
                                          <p:stCondLst>
                                            <p:cond delay="0"/>
                                          </p:stCondLst>
                                        </p:cTn>
                                        <p:tgtEl>
                                          <p:spTgt spid="16"/>
                                        </p:tgtEl>
                                        <p:attrNameLst>
                                          <p:attrName>style.visibility</p:attrName>
                                        </p:attrNameLst>
                                      </p:cBhvr>
                                      <p:to>
                                        <p:strVal val="hidden"/>
                                      </p:to>
                                    </p:set>
                                  </p:childTnLst>
                                </p:cTn>
                              </p:par>
                            </p:childTnLst>
                          </p:cTn>
                        </p:par>
                      </p:childTnLst>
                    </p:cTn>
                  </p:par>
                  <p:par>
                    <p:cTn id="98" fill="hold">
                      <p:stCondLst>
                        <p:cond delay="indefinite"/>
                      </p:stCondLst>
                      <p:childTnLst>
                        <p:par>
                          <p:cTn id="99" fill="hold">
                            <p:stCondLst>
                              <p:cond delay="0"/>
                            </p:stCondLst>
                            <p:childTnLst>
                              <p:par>
                                <p:cTn id="100" presetID="2" presetClass="entr" presetSubtype="4" fill="hold" grpId="0" nodeType="clickEffect">
                                  <p:stCondLst>
                                    <p:cond delay="0"/>
                                  </p:stCondLst>
                                  <p:childTnLst>
                                    <p:set>
                                      <p:cBhvr>
                                        <p:cTn id="101" dur="1" fill="hold">
                                          <p:stCondLst>
                                            <p:cond delay="0"/>
                                          </p:stCondLst>
                                        </p:cTn>
                                        <p:tgtEl>
                                          <p:spTgt spid="18"/>
                                        </p:tgtEl>
                                        <p:attrNameLst>
                                          <p:attrName>style.visibility</p:attrName>
                                        </p:attrNameLst>
                                      </p:cBhvr>
                                      <p:to>
                                        <p:strVal val="visible"/>
                                      </p:to>
                                    </p:set>
                                    <p:anim calcmode="lin" valueType="num">
                                      <p:cBhvr additive="base">
                                        <p:cTn id="102" dur="500" fill="hold"/>
                                        <p:tgtEl>
                                          <p:spTgt spid="18"/>
                                        </p:tgtEl>
                                        <p:attrNameLst>
                                          <p:attrName>ppt_x</p:attrName>
                                        </p:attrNameLst>
                                      </p:cBhvr>
                                      <p:tavLst>
                                        <p:tav tm="0">
                                          <p:val>
                                            <p:strVal val="#ppt_x"/>
                                          </p:val>
                                        </p:tav>
                                        <p:tav tm="100000">
                                          <p:val>
                                            <p:strVal val="#ppt_x"/>
                                          </p:val>
                                        </p:tav>
                                      </p:tavLst>
                                    </p:anim>
                                    <p:anim calcmode="lin" valueType="num">
                                      <p:cBhvr additive="base">
                                        <p:cTn id="103"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04" fill="hold">
                      <p:stCondLst>
                        <p:cond delay="indefinite"/>
                      </p:stCondLst>
                      <p:childTnLst>
                        <p:par>
                          <p:cTn id="105" fill="hold">
                            <p:stCondLst>
                              <p:cond delay="0"/>
                            </p:stCondLst>
                            <p:childTnLst>
                              <p:par>
                                <p:cTn id="106" presetID="1" presetClass="exit" presetSubtype="0" fill="hold" grpId="1" nodeType="clickEffect">
                                  <p:stCondLst>
                                    <p:cond delay="0"/>
                                  </p:stCondLst>
                                  <p:childTnLst>
                                    <p:set>
                                      <p:cBhvr>
                                        <p:cTn id="107" dur="1" fill="hold">
                                          <p:stCondLst>
                                            <p:cond delay="0"/>
                                          </p:stCondLst>
                                        </p:cTn>
                                        <p:tgtEl>
                                          <p:spTgt spid="18"/>
                                        </p:tgtEl>
                                        <p:attrNameLst>
                                          <p:attrName>style.visibility</p:attrName>
                                        </p:attrNameLst>
                                      </p:cBhvr>
                                      <p:to>
                                        <p:strVal val="hidden"/>
                                      </p:to>
                                    </p:set>
                                  </p:childTnLst>
                                </p:cTn>
                              </p:par>
                            </p:childTnLst>
                          </p:cTn>
                        </p:par>
                      </p:childTnLst>
                    </p:cTn>
                  </p:par>
                  <p:par>
                    <p:cTn id="108" fill="hold">
                      <p:stCondLst>
                        <p:cond delay="indefinite"/>
                      </p:stCondLst>
                      <p:childTnLst>
                        <p:par>
                          <p:cTn id="109" fill="hold">
                            <p:stCondLst>
                              <p:cond delay="0"/>
                            </p:stCondLst>
                            <p:childTnLst>
                              <p:par>
                                <p:cTn id="110" presetID="2" presetClass="entr" presetSubtype="4" fill="hold" grpId="0" nodeType="clickEffect">
                                  <p:stCondLst>
                                    <p:cond delay="0"/>
                                  </p:stCondLst>
                                  <p:childTnLst>
                                    <p:set>
                                      <p:cBhvr>
                                        <p:cTn id="111" dur="1" fill="hold">
                                          <p:stCondLst>
                                            <p:cond delay="0"/>
                                          </p:stCondLst>
                                        </p:cTn>
                                        <p:tgtEl>
                                          <p:spTgt spid="19"/>
                                        </p:tgtEl>
                                        <p:attrNameLst>
                                          <p:attrName>style.visibility</p:attrName>
                                        </p:attrNameLst>
                                      </p:cBhvr>
                                      <p:to>
                                        <p:strVal val="visible"/>
                                      </p:to>
                                    </p:set>
                                    <p:anim calcmode="lin" valueType="num">
                                      <p:cBhvr additive="base">
                                        <p:cTn id="112" dur="500" fill="hold"/>
                                        <p:tgtEl>
                                          <p:spTgt spid="19"/>
                                        </p:tgtEl>
                                        <p:attrNameLst>
                                          <p:attrName>ppt_x</p:attrName>
                                        </p:attrNameLst>
                                      </p:cBhvr>
                                      <p:tavLst>
                                        <p:tav tm="0">
                                          <p:val>
                                            <p:strVal val="#ppt_x"/>
                                          </p:val>
                                        </p:tav>
                                        <p:tav tm="100000">
                                          <p:val>
                                            <p:strVal val="#ppt_x"/>
                                          </p:val>
                                        </p:tav>
                                      </p:tavLst>
                                    </p:anim>
                                    <p:anim calcmode="lin" valueType="num">
                                      <p:cBhvr additive="base">
                                        <p:cTn id="113"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14" fill="hold">
                      <p:stCondLst>
                        <p:cond delay="indefinite"/>
                      </p:stCondLst>
                      <p:childTnLst>
                        <p:par>
                          <p:cTn id="115" fill="hold">
                            <p:stCondLst>
                              <p:cond delay="0"/>
                            </p:stCondLst>
                            <p:childTnLst>
                              <p:par>
                                <p:cTn id="116" presetID="1" presetClass="exit" presetSubtype="0" fill="hold" grpId="1" nodeType="clickEffect">
                                  <p:stCondLst>
                                    <p:cond delay="0"/>
                                  </p:stCondLst>
                                  <p:childTnLst>
                                    <p:set>
                                      <p:cBhvr>
                                        <p:cTn id="117" dur="1" fill="hold">
                                          <p:stCondLst>
                                            <p:cond delay="0"/>
                                          </p:stCondLst>
                                        </p:cTn>
                                        <p:tgtEl>
                                          <p:spTgt spid="19"/>
                                        </p:tgtEl>
                                        <p:attrNameLst>
                                          <p:attrName>style.visibility</p:attrName>
                                        </p:attrNameLst>
                                      </p:cBhvr>
                                      <p:to>
                                        <p:strVal val="hidden"/>
                                      </p:to>
                                    </p:set>
                                  </p:childTnLst>
                                </p:cTn>
                              </p:par>
                            </p:childTnLst>
                          </p:cTn>
                        </p:par>
                      </p:childTnLst>
                    </p:cTn>
                  </p:par>
                  <p:par>
                    <p:cTn id="118" fill="hold">
                      <p:stCondLst>
                        <p:cond delay="indefinite"/>
                      </p:stCondLst>
                      <p:childTnLst>
                        <p:par>
                          <p:cTn id="119" fill="hold">
                            <p:stCondLst>
                              <p:cond delay="0"/>
                            </p:stCondLst>
                            <p:childTnLst>
                              <p:par>
                                <p:cTn id="120" presetID="2" presetClass="entr" presetSubtype="4" fill="hold" grpId="0" nodeType="clickEffect">
                                  <p:stCondLst>
                                    <p:cond delay="0"/>
                                  </p:stCondLst>
                                  <p:childTnLst>
                                    <p:set>
                                      <p:cBhvr>
                                        <p:cTn id="121" dur="1" fill="hold">
                                          <p:stCondLst>
                                            <p:cond delay="0"/>
                                          </p:stCondLst>
                                        </p:cTn>
                                        <p:tgtEl>
                                          <p:spTgt spid="20"/>
                                        </p:tgtEl>
                                        <p:attrNameLst>
                                          <p:attrName>style.visibility</p:attrName>
                                        </p:attrNameLst>
                                      </p:cBhvr>
                                      <p:to>
                                        <p:strVal val="visible"/>
                                      </p:to>
                                    </p:set>
                                    <p:anim calcmode="lin" valueType="num">
                                      <p:cBhvr additive="base">
                                        <p:cTn id="122" dur="500" fill="hold"/>
                                        <p:tgtEl>
                                          <p:spTgt spid="20"/>
                                        </p:tgtEl>
                                        <p:attrNameLst>
                                          <p:attrName>ppt_x</p:attrName>
                                        </p:attrNameLst>
                                      </p:cBhvr>
                                      <p:tavLst>
                                        <p:tav tm="0">
                                          <p:val>
                                            <p:strVal val="#ppt_x"/>
                                          </p:val>
                                        </p:tav>
                                        <p:tav tm="100000">
                                          <p:val>
                                            <p:strVal val="#ppt_x"/>
                                          </p:val>
                                        </p:tav>
                                      </p:tavLst>
                                    </p:anim>
                                    <p:anim calcmode="lin" valueType="num">
                                      <p:cBhvr additive="base">
                                        <p:cTn id="123" dur="500" fill="hold"/>
                                        <p:tgtEl>
                                          <p:spTgt spid="20"/>
                                        </p:tgtEl>
                                        <p:attrNameLst>
                                          <p:attrName>ppt_y</p:attrName>
                                        </p:attrNameLst>
                                      </p:cBhvr>
                                      <p:tavLst>
                                        <p:tav tm="0">
                                          <p:val>
                                            <p:strVal val="1+#ppt_h/2"/>
                                          </p:val>
                                        </p:tav>
                                        <p:tav tm="100000">
                                          <p:val>
                                            <p:strVal val="#ppt_y"/>
                                          </p:val>
                                        </p:tav>
                                      </p:tavLst>
                                    </p:anim>
                                  </p:childTnLst>
                                </p:cTn>
                              </p:par>
                              <p:par>
                                <p:cTn id="124" presetID="2" presetClass="entr" presetSubtype="4" fill="hold" grpId="0" nodeType="withEffect">
                                  <p:stCondLst>
                                    <p:cond delay="0"/>
                                  </p:stCondLst>
                                  <p:childTnLst>
                                    <p:set>
                                      <p:cBhvr>
                                        <p:cTn id="125" dur="1" fill="hold">
                                          <p:stCondLst>
                                            <p:cond delay="0"/>
                                          </p:stCondLst>
                                        </p:cTn>
                                        <p:tgtEl>
                                          <p:spTgt spid="21"/>
                                        </p:tgtEl>
                                        <p:attrNameLst>
                                          <p:attrName>style.visibility</p:attrName>
                                        </p:attrNameLst>
                                      </p:cBhvr>
                                      <p:to>
                                        <p:strVal val="visible"/>
                                      </p:to>
                                    </p:set>
                                    <p:anim calcmode="lin" valueType="num">
                                      <p:cBhvr additive="base">
                                        <p:cTn id="126" dur="500" fill="hold"/>
                                        <p:tgtEl>
                                          <p:spTgt spid="21"/>
                                        </p:tgtEl>
                                        <p:attrNameLst>
                                          <p:attrName>ppt_x</p:attrName>
                                        </p:attrNameLst>
                                      </p:cBhvr>
                                      <p:tavLst>
                                        <p:tav tm="0">
                                          <p:val>
                                            <p:strVal val="#ppt_x"/>
                                          </p:val>
                                        </p:tav>
                                        <p:tav tm="100000">
                                          <p:val>
                                            <p:strVal val="#ppt_x"/>
                                          </p:val>
                                        </p:tav>
                                      </p:tavLst>
                                    </p:anim>
                                    <p:anim calcmode="lin" valueType="num">
                                      <p:cBhvr additive="base">
                                        <p:cTn id="127"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28" fill="hold">
                      <p:stCondLst>
                        <p:cond delay="indefinite"/>
                      </p:stCondLst>
                      <p:childTnLst>
                        <p:par>
                          <p:cTn id="129" fill="hold">
                            <p:stCondLst>
                              <p:cond delay="0"/>
                            </p:stCondLst>
                            <p:childTnLst>
                              <p:par>
                                <p:cTn id="130" presetID="1" presetClass="exit" presetSubtype="0" fill="hold" grpId="1" nodeType="clickEffect">
                                  <p:stCondLst>
                                    <p:cond delay="0"/>
                                  </p:stCondLst>
                                  <p:childTnLst>
                                    <p:set>
                                      <p:cBhvr>
                                        <p:cTn id="131" dur="1" fill="hold">
                                          <p:stCondLst>
                                            <p:cond delay="0"/>
                                          </p:stCondLst>
                                        </p:cTn>
                                        <p:tgtEl>
                                          <p:spTgt spid="20"/>
                                        </p:tgtEl>
                                        <p:attrNameLst>
                                          <p:attrName>style.visibility</p:attrName>
                                        </p:attrNameLst>
                                      </p:cBhvr>
                                      <p:to>
                                        <p:strVal val="hidden"/>
                                      </p:to>
                                    </p:set>
                                  </p:childTnLst>
                                </p:cTn>
                              </p:par>
                              <p:par>
                                <p:cTn id="132" presetID="1" presetClass="exit" presetSubtype="0" fill="hold" grpId="1" nodeType="withEffect">
                                  <p:stCondLst>
                                    <p:cond delay="0"/>
                                  </p:stCondLst>
                                  <p:childTnLst>
                                    <p:set>
                                      <p:cBhvr>
                                        <p:cTn id="133" dur="1" fill="hold">
                                          <p:stCondLst>
                                            <p:cond delay="0"/>
                                          </p:stCondLst>
                                        </p:cTn>
                                        <p:tgtEl>
                                          <p:spTgt spid="21"/>
                                        </p:tgtEl>
                                        <p:attrNameLst>
                                          <p:attrName>style.visibility</p:attrName>
                                        </p:attrNameLst>
                                      </p:cBhvr>
                                      <p:to>
                                        <p:strVal val="hidden"/>
                                      </p:to>
                                    </p:set>
                                  </p:childTnLst>
                                </p:cTn>
                              </p:par>
                            </p:childTnLst>
                          </p:cTn>
                        </p:par>
                      </p:childTnLst>
                    </p:cTn>
                  </p:par>
                  <p:par>
                    <p:cTn id="134" fill="hold">
                      <p:stCondLst>
                        <p:cond delay="indefinite"/>
                      </p:stCondLst>
                      <p:childTnLst>
                        <p:par>
                          <p:cTn id="135" fill="hold">
                            <p:stCondLst>
                              <p:cond delay="0"/>
                            </p:stCondLst>
                            <p:childTnLst>
                              <p:par>
                                <p:cTn id="136" presetID="2" presetClass="entr" presetSubtype="4" fill="hold" grpId="0" nodeType="clickEffect">
                                  <p:stCondLst>
                                    <p:cond delay="0"/>
                                  </p:stCondLst>
                                  <p:childTnLst>
                                    <p:set>
                                      <p:cBhvr>
                                        <p:cTn id="137" dur="1" fill="hold">
                                          <p:stCondLst>
                                            <p:cond delay="0"/>
                                          </p:stCondLst>
                                        </p:cTn>
                                        <p:tgtEl>
                                          <p:spTgt spid="23"/>
                                        </p:tgtEl>
                                        <p:attrNameLst>
                                          <p:attrName>style.visibility</p:attrName>
                                        </p:attrNameLst>
                                      </p:cBhvr>
                                      <p:to>
                                        <p:strVal val="visible"/>
                                      </p:to>
                                    </p:set>
                                    <p:anim calcmode="lin" valueType="num">
                                      <p:cBhvr additive="base">
                                        <p:cTn id="138" dur="500" fill="hold"/>
                                        <p:tgtEl>
                                          <p:spTgt spid="23"/>
                                        </p:tgtEl>
                                        <p:attrNameLst>
                                          <p:attrName>ppt_x</p:attrName>
                                        </p:attrNameLst>
                                      </p:cBhvr>
                                      <p:tavLst>
                                        <p:tav tm="0">
                                          <p:val>
                                            <p:strVal val="#ppt_x"/>
                                          </p:val>
                                        </p:tav>
                                        <p:tav tm="100000">
                                          <p:val>
                                            <p:strVal val="#ppt_x"/>
                                          </p:val>
                                        </p:tav>
                                      </p:tavLst>
                                    </p:anim>
                                    <p:anim calcmode="lin" valueType="num">
                                      <p:cBhvr additive="base">
                                        <p:cTn id="139"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140" fill="hold">
                      <p:stCondLst>
                        <p:cond delay="indefinite"/>
                      </p:stCondLst>
                      <p:childTnLst>
                        <p:par>
                          <p:cTn id="141" fill="hold">
                            <p:stCondLst>
                              <p:cond delay="0"/>
                            </p:stCondLst>
                            <p:childTnLst>
                              <p:par>
                                <p:cTn id="142" presetID="1" presetClass="exit" presetSubtype="0" fill="hold" grpId="1" nodeType="clickEffect">
                                  <p:stCondLst>
                                    <p:cond delay="0"/>
                                  </p:stCondLst>
                                  <p:childTnLst>
                                    <p:set>
                                      <p:cBhvr>
                                        <p:cTn id="143" dur="1" fill="hold">
                                          <p:stCondLst>
                                            <p:cond delay="0"/>
                                          </p:stCondLst>
                                        </p:cTn>
                                        <p:tgtEl>
                                          <p:spTgt spid="23"/>
                                        </p:tgtEl>
                                        <p:attrNameLst>
                                          <p:attrName>style.visibility</p:attrName>
                                        </p:attrNameLst>
                                      </p:cBhvr>
                                      <p:to>
                                        <p:strVal val="hidden"/>
                                      </p:to>
                                    </p:set>
                                  </p:childTnLst>
                                </p:cTn>
                              </p:par>
                            </p:childTnLst>
                          </p:cTn>
                        </p:par>
                      </p:childTnLst>
                    </p:cTn>
                  </p:par>
                  <p:par>
                    <p:cTn id="144" fill="hold">
                      <p:stCondLst>
                        <p:cond delay="indefinite"/>
                      </p:stCondLst>
                      <p:childTnLst>
                        <p:par>
                          <p:cTn id="145" fill="hold">
                            <p:stCondLst>
                              <p:cond delay="0"/>
                            </p:stCondLst>
                            <p:childTnLst>
                              <p:par>
                                <p:cTn id="146" presetID="2" presetClass="entr" presetSubtype="4" fill="hold" grpId="0" nodeType="clickEffect">
                                  <p:stCondLst>
                                    <p:cond delay="0"/>
                                  </p:stCondLst>
                                  <p:childTnLst>
                                    <p:set>
                                      <p:cBhvr>
                                        <p:cTn id="147" dur="1" fill="hold">
                                          <p:stCondLst>
                                            <p:cond delay="0"/>
                                          </p:stCondLst>
                                        </p:cTn>
                                        <p:tgtEl>
                                          <p:spTgt spid="24"/>
                                        </p:tgtEl>
                                        <p:attrNameLst>
                                          <p:attrName>style.visibility</p:attrName>
                                        </p:attrNameLst>
                                      </p:cBhvr>
                                      <p:to>
                                        <p:strVal val="visible"/>
                                      </p:to>
                                    </p:set>
                                    <p:anim calcmode="lin" valueType="num">
                                      <p:cBhvr additive="base">
                                        <p:cTn id="148" dur="500" fill="hold"/>
                                        <p:tgtEl>
                                          <p:spTgt spid="24"/>
                                        </p:tgtEl>
                                        <p:attrNameLst>
                                          <p:attrName>ppt_x</p:attrName>
                                        </p:attrNameLst>
                                      </p:cBhvr>
                                      <p:tavLst>
                                        <p:tav tm="0">
                                          <p:val>
                                            <p:strVal val="#ppt_x"/>
                                          </p:val>
                                        </p:tav>
                                        <p:tav tm="100000">
                                          <p:val>
                                            <p:strVal val="#ppt_x"/>
                                          </p:val>
                                        </p:tav>
                                      </p:tavLst>
                                    </p:anim>
                                    <p:anim calcmode="lin" valueType="num">
                                      <p:cBhvr additive="base">
                                        <p:cTn id="149"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150" fill="hold">
                      <p:stCondLst>
                        <p:cond delay="indefinite"/>
                      </p:stCondLst>
                      <p:childTnLst>
                        <p:par>
                          <p:cTn id="151" fill="hold">
                            <p:stCondLst>
                              <p:cond delay="0"/>
                            </p:stCondLst>
                            <p:childTnLst>
                              <p:par>
                                <p:cTn id="152" presetID="1" presetClass="exit" presetSubtype="0" fill="hold" grpId="1" nodeType="clickEffect">
                                  <p:stCondLst>
                                    <p:cond delay="0"/>
                                  </p:stCondLst>
                                  <p:childTnLst>
                                    <p:set>
                                      <p:cBhvr>
                                        <p:cTn id="153" dur="1" fill="hold">
                                          <p:stCondLst>
                                            <p:cond delay="0"/>
                                          </p:stCondLst>
                                        </p:cTn>
                                        <p:tgtEl>
                                          <p:spTgt spid="24"/>
                                        </p:tgtEl>
                                        <p:attrNameLst>
                                          <p:attrName>style.visibility</p:attrName>
                                        </p:attrNameLst>
                                      </p:cBhvr>
                                      <p:to>
                                        <p:strVal val="hidden"/>
                                      </p:to>
                                    </p:set>
                                  </p:childTnLst>
                                </p:cTn>
                              </p:par>
                            </p:childTnLst>
                          </p:cTn>
                        </p:par>
                      </p:childTnLst>
                    </p:cTn>
                  </p:par>
                  <p:par>
                    <p:cTn id="154" fill="hold">
                      <p:stCondLst>
                        <p:cond delay="indefinite"/>
                      </p:stCondLst>
                      <p:childTnLst>
                        <p:par>
                          <p:cTn id="155" fill="hold">
                            <p:stCondLst>
                              <p:cond delay="0"/>
                            </p:stCondLst>
                            <p:childTnLst>
                              <p:par>
                                <p:cTn id="156" presetID="2" presetClass="entr" presetSubtype="4" fill="hold" grpId="0" nodeType="clickEffect">
                                  <p:stCondLst>
                                    <p:cond delay="0"/>
                                  </p:stCondLst>
                                  <p:childTnLst>
                                    <p:set>
                                      <p:cBhvr>
                                        <p:cTn id="157" dur="1" fill="hold">
                                          <p:stCondLst>
                                            <p:cond delay="0"/>
                                          </p:stCondLst>
                                        </p:cTn>
                                        <p:tgtEl>
                                          <p:spTgt spid="25"/>
                                        </p:tgtEl>
                                        <p:attrNameLst>
                                          <p:attrName>style.visibility</p:attrName>
                                        </p:attrNameLst>
                                      </p:cBhvr>
                                      <p:to>
                                        <p:strVal val="visible"/>
                                      </p:to>
                                    </p:set>
                                    <p:anim calcmode="lin" valueType="num">
                                      <p:cBhvr additive="base">
                                        <p:cTn id="158" dur="500" fill="hold"/>
                                        <p:tgtEl>
                                          <p:spTgt spid="25"/>
                                        </p:tgtEl>
                                        <p:attrNameLst>
                                          <p:attrName>ppt_x</p:attrName>
                                        </p:attrNameLst>
                                      </p:cBhvr>
                                      <p:tavLst>
                                        <p:tav tm="0">
                                          <p:val>
                                            <p:strVal val="#ppt_x"/>
                                          </p:val>
                                        </p:tav>
                                        <p:tav tm="100000">
                                          <p:val>
                                            <p:strVal val="#ppt_x"/>
                                          </p:val>
                                        </p:tav>
                                      </p:tavLst>
                                    </p:anim>
                                    <p:anim calcmode="lin" valueType="num">
                                      <p:cBhvr additive="base">
                                        <p:cTn id="159" dur="500" fill="hold"/>
                                        <p:tgtEl>
                                          <p:spTgt spid="25"/>
                                        </p:tgtEl>
                                        <p:attrNameLst>
                                          <p:attrName>ppt_y</p:attrName>
                                        </p:attrNameLst>
                                      </p:cBhvr>
                                      <p:tavLst>
                                        <p:tav tm="0">
                                          <p:val>
                                            <p:strVal val="1+#ppt_h/2"/>
                                          </p:val>
                                        </p:tav>
                                        <p:tav tm="100000">
                                          <p:val>
                                            <p:strVal val="#ppt_y"/>
                                          </p:val>
                                        </p:tav>
                                      </p:tavLst>
                                    </p:anim>
                                  </p:childTnLst>
                                </p:cTn>
                              </p:par>
                              <p:par>
                                <p:cTn id="160" presetID="2" presetClass="entr" presetSubtype="4" fill="hold" grpId="0" nodeType="withEffect">
                                  <p:stCondLst>
                                    <p:cond delay="0"/>
                                  </p:stCondLst>
                                  <p:childTnLst>
                                    <p:set>
                                      <p:cBhvr>
                                        <p:cTn id="161" dur="1" fill="hold">
                                          <p:stCondLst>
                                            <p:cond delay="0"/>
                                          </p:stCondLst>
                                        </p:cTn>
                                        <p:tgtEl>
                                          <p:spTgt spid="26"/>
                                        </p:tgtEl>
                                        <p:attrNameLst>
                                          <p:attrName>style.visibility</p:attrName>
                                        </p:attrNameLst>
                                      </p:cBhvr>
                                      <p:to>
                                        <p:strVal val="visible"/>
                                      </p:to>
                                    </p:set>
                                    <p:anim calcmode="lin" valueType="num">
                                      <p:cBhvr additive="base">
                                        <p:cTn id="162" dur="500" fill="hold"/>
                                        <p:tgtEl>
                                          <p:spTgt spid="26"/>
                                        </p:tgtEl>
                                        <p:attrNameLst>
                                          <p:attrName>ppt_x</p:attrName>
                                        </p:attrNameLst>
                                      </p:cBhvr>
                                      <p:tavLst>
                                        <p:tav tm="0">
                                          <p:val>
                                            <p:strVal val="#ppt_x"/>
                                          </p:val>
                                        </p:tav>
                                        <p:tav tm="100000">
                                          <p:val>
                                            <p:strVal val="#ppt_x"/>
                                          </p:val>
                                        </p:tav>
                                      </p:tavLst>
                                    </p:anim>
                                    <p:anim calcmode="lin" valueType="num">
                                      <p:cBhvr additive="base">
                                        <p:cTn id="163"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64" fill="hold">
                      <p:stCondLst>
                        <p:cond delay="indefinite"/>
                      </p:stCondLst>
                      <p:childTnLst>
                        <p:par>
                          <p:cTn id="165" fill="hold">
                            <p:stCondLst>
                              <p:cond delay="0"/>
                            </p:stCondLst>
                            <p:childTnLst>
                              <p:par>
                                <p:cTn id="166" presetID="1" presetClass="exit" presetSubtype="0" fill="hold" grpId="1" nodeType="clickEffect">
                                  <p:stCondLst>
                                    <p:cond delay="0"/>
                                  </p:stCondLst>
                                  <p:childTnLst>
                                    <p:set>
                                      <p:cBhvr>
                                        <p:cTn id="167" dur="1" fill="hold">
                                          <p:stCondLst>
                                            <p:cond delay="0"/>
                                          </p:stCondLst>
                                        </p:cTn>
                                        <p:tgtEl>
                                          <p:spTgt spid="25"/>
                                        </p:tgtEl>
                                        <p:attrNameLst>
                                          <p:attrName>style.visibility</p:attrName>
                                        </p:attrNameLst>
                                      </p:cBhvr>
                                      <p:to>
                                        <p:strVal val="hidden"/>
                                      </p:to>
                                    </p:set>
                                  </p:childTnLst>
                                </p:cTn>
                              </p:par>
                              <p:par>
                                <p:cTn id="168" presetID="1" presetClass="exit" presetSubtype="0" fill="hold" grpId="1" nodeType="withEffect">
                                  <p:stCondLst>
                                    <p:cond delay="0"/>
                                  </p:stCondLst>
                                  <p:childTnLst>
                                    <p:set>
                                      <p:cBhvr>
                                        <p:cTn id="169" dur="1" fill="hold">
                                          <p:stCondLst>
                                            <p:cond delay="0"/>
                                          </p:stCondLst>
                                        </p:cTn>
                                        <p:tgtEl>
                                          <p:spTgt spid="2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5" grpId="1" bldLvl="0" animBg="1"/>
      <p:bldP spid="6" grpId="0"/>
      <p:bldP spid="6" grpId="1"/>
      <p:bldP spid="7" grpId="0" animBg="1"/>
      <p:bldP spid="7" grpId="1" animBg="1"/>
      <p:bldP spid="8" grpId="0" animBg="1"/>
      <p:bldP spid="8" grpId="1" animBg="1"/>
      <p:bldP spid="9" grpId="0" animBg="1"/>
      <p:bldP spid="10" grpId="0" animBg="1"/>
      <p:bldP spid="12" grpId="0" animBg="1"/>
      <p:bldP spid="13" grpId="0" animBg="1"/>
      <p:bldP spid="14" grpId="0" animBg="1"/>
      <p:bldP spid="15" grpId="0" animBg="1"/>
      <p:bldP spid="9" grpId="1" animBg="1"/>
      <p:bldP spid="10" grpId="1" animBg="1"/>
      <p:bldP spid="12" grpId="1" animBg="1"/>
      <p:bldP spid="13" grpId="1" animBg="1"/>
      <p:bldP spid="14" grpId="1" animBg="1"/>
      <p:bldP spid="15" grpId="1" animBg="1"/>
      <p:bldP spid="16" grpId="0" animBg="1"/>
      <p:bldP spid="16" grpId="1" animBg="1"/>
      <p:bldP spid="18" grpId="0" animBg="1"/>
      <p:bldP spid="18" grpId="1" animBg="1"/>
      <p:bldP spid="19" grpId="0" animBg="1"/>
      <p:bldP spid="19" grpId="1" animBg="1"/>
      <p:bldP spid="20" grpId="0" animBg="1"/>
      <p:bldP spid="21" grpId="0" animBg="1"/>
      <p:bldP spid="20" grpId="1" animBg="1"/>
      <p:bldP spid="21" grpId="1" animBg="1"/>
      <p:bldP spid="23" grpId="0" animBg="1"/>
      <p:bldP spid="23" grpId="1" animBg="1"/>
      <p:bldP spid="25" grpId="0" animBg="1"/>
      <p:bldP spid="26" grpId="0" animBg="1"/>
      <p:bldP spid="25" grpId="1" animBg="1"/>
      <p:bldP spid="26" grpId="1" animBg="1"/>
      <p:bldP spid="24" grpId="0" animBg="1"/>
      <p:bldP spid="24"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a:xfrm>
            <a:off x="457200" y="2465705"/>
            <a:ext cx="8229600" cy="1522730"/>
          </a:xfrm>
        </p:spPr>
        <p:txBody>
          <a:bodyPr/>
          <a:p>
            <a:r>
              <a:rPr lang="zh-CN" altLang="en-US" b="1">
                <a:solidFill>
                  <a:schemeClr val="tx1"/>
                </a:solidFill>
                <a:effectLst>
                  <a:outerShdw blurRad="38100" dist="19050" dir="2700000" algn="tl" rotWithShape="0">
                    <a:schemeClr val="dk1">
                      <a:alpha val="40000"/>
                    </a:schemeClr>
                  </a:outerShdw>
                </a:effectLst>
              </a:rPr>
              <a:t>第二步：网上办理年度调整</a:t>
            </a:r>
            <a:br>
              <a:rPr lang="zh-CN" altLang="en-US" b="1">
                <a:solidFill>
                  <a:schemeClr val="tx1"/>
                </a:solidFill>
                <a:effectLst>
                  <a:outerShdw blurRad="38100" dist="19050" dir="2700000" algn="tl" rotWithShape="0">
                    <a:schemeClr val="dk1">
                      <a:alpha val="40000"/>
                    </a:schemeClr>
                  </a:outerShdw>
                </a:effectLst>
              </a:rPr>
            </a:br>
            <a:br>
              <a:rPr lang="zh-CN" altLang="en-US" b="1">
                <a:solidFill>
                  <a:schemeClr val="tx1"/>
                </a:solidFill>
                <a:effectLst>
                  <a:outerShdw blurRad="38100" dist="19050" dir="2700000" algn="tl" rotWithShape="0">
                    <a:schemeClr val="dk1">
                      <a:alpha val="40000"/>
                    </a:schemeClr>
                  </a:outerShdw>
                </a:effectLst>
              </a:rPr>
            </a:br>
            <a:r>
              <a:rPr lang="zh-CN" altLang="en-US" sz="3600" b="1">
                <a:solidFill>
                  <a:schemeClr val="tx1"/>
                </a:solidFill>
                <a:effectLst>
                  <a:outerShdw blurRad="38100" dist="19050" dir="2700000" algn="tl" rotWithShape="0">
                    <a:schemeClr val="dk1">
                      <a:alpha val="40000"/>
                    </a:schemeClr>
                  </a:outerShdw>
                </a:effectLst>
              </a:rPr>
              <a:t>表格填写完整后，持有数字证书额单位经办人可登录公积金网上办事大厅（单位版）办理年度调整业务</a:t>
            </a:r>
            <a:endParaRPr lang="zh-CN" altLang="en-US" sz="3600" b="1">
              <a:solidFill>
                <a:schemeClr val="tx1"/>
              </a:solidFill>
              <a:effectLst>
                <a:outerShdw blurRad="38100" dist="19050" dir="2700000" algn="tl" rotWithShape="0">
                  <a:schemeClr val="dk1">
                    <a:alpha val="40000"/>
                  </a:scheme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7200" y="2857183"/>
            <a:ext cx="8229600" cy="1143000"/>
          </a:xfrm>
        </p:spPr>
        <p:txBody>
          <a:bodyPr/>
          <a:p>
            <a:r>
              <a:rPr lang="zh-CN" altLang="en-US" sz="4800" b="1">
                <a:solidFill>
                  <a:srgbClr val="FF0000"/>
                </a:solidFill>
              </a:rPr>
              <a:t>注意</a:t>
            </a:r>
            <a:br>
              <a:rPr lang="zh-CN" altLang="en-US" sz="4800" b="1">
                <a:solidFill>
                  <a:srgbClr val="FF0000"/>
                </a:solidFill>
              </a:rPr>
            </a:br>
            <a:r>
              <a:rPr lang="zh-CN" altLang="en-US" sz="4800" b="1">
                <a:solidFill>
                  <a:srgbClr val="FF0000"/>
                </a:solidFill>
              </a:rPr>
              <a:t>若没有公积金数字证书的单位，请预约到柜台办理！</a:t>
            </a:r>
            <a:endParaRPr lang="zh-CN" altLang="en-US" sz="4800" b="1">
              <a:solidFill>
                <a:srgbClr val="FF0000"/>
              </a:solidFill>
            </a:endParaRPr>
          </a:p>
        </p:txBody>
      </p:sp>
      <p:pic>
        <p:nvPicPr>
          <p:cNvPr id="4" name="图片 3"/>
          <p:cNvPicPr>
            <a:picLocks noChangeAspect="1"/>
          </p:cNvPicPr>
          <p:nvPr/>
        </p:nvPicPr>
        <p:blipFill>
          <a:blip r:embed="rId1"/>
          <a:stretch>
            <a:fillRect/>
          </a:stretch>
        </p:blipFill>
        <p:spPr>
          <a:xfrm>
            <a:off x="-9525" y="-5080"/>
            <a:ext cx="9163050" cy="6868160"/>
          </a:xfrm>
          <a:prstGeom prst="rect">
            <a:avLst/>
          </a:prstGeom>
        </p:spPr>
      </p:pic>
      <p:sp>
        <p:nvSpPr>
          <p:cNvPr id="12" name="圆角矩形 11"/>
          <p:cNvSpPr/>
          <p:nvPr/>
        </p:nvSpPr>
        <p:spPr>
          <a:xfrm>
            <a:off x="3851910" y="44450"/>
            <a:ext cx="648335" cy="360045"/>
          </a:xfrm>
          <a:prstGeom prst="roundRect">
            <a:avLst/>
          </a:prstGeom>
          <a:noFill/>
          <a:ln w="28575">
            <a:solidFill>
              <a:srgbClr val="00B05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圆角矩形 12"/>
          <p:cNvSpPr/>
          <p:nvPr/>
        </p:nvSpPr>
        <p:spPr>
          <a:xfrm>
            <a:off x="4004310" y="1642745"/>
            <a:ext cx="648335" cy="360045"/>
          </a:xfrm>
          <a:prstGeom prst="roundRect">
            <a:avLst/>
          </a:prstGeom>
          <a:noFill/>
          <a:ln w="28575">
            <a:solidFill>
              <a:srgbClr val="00B05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云形 13"/>
          <p:cNvSpPr/>
          <p:nvPr/>
        </p:nvSpPr>
        <p:spPr>
          <a:xfrm>
            <a:off x="5076190" y="476885"/>
            <a:ext cx="3096260" cy="1800225"/>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登陆网上办事大厅后，选择缴存业务</a:t>
            </a:r>
            <a:r>
              <a:rPr lang="en-US" altLang="zh-CN" b="1">
                <a:solidFill>
                  <a:srgbClr val="FF0000"/>
                </a:solidFill>
              </a:rPr>
              <a:t>--</a:t>
            </a:r>
            <a:r>
              <a:rPr lang="zh-CN" altLang="en-US" b="1">
                <a:solidFill>
                  <a:srgbClr val="FF0000"/>
                </a:solidFill>
              </a:rPr>
              <a:t>年度缴存调整，进入年度调整操作界面</a:t>
            </a:r>
            <a:endParaRPr lang="zh-CN" altLang="en-US"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xit" presetSubtype="4" fill="hold" grpId="1" nodeType="clickEffect">
                                  <p:stCondLst>
                                    <p:cond delay="0"/>
                                  </p:stCondLst>
                                  <p:childTnLst>
                                    <p:animEffect transition="out" filter="wipe(down)">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additive="base">
                                        <p:cTn id="22" dur="500" fill="hold"/>
                                        <p:tgtEl>
                                          <p:spTgt spid="14"/>
                                        </p:tgtEl>
                                        <p:attrNameLst>
                                          <p:attrName>ppt_x</p:attrName>
                                        </p:attrNameLst>
                                      </p:cBhvr>
                                      <p:tavLst>
                                        <p:tav tm="0">
                                          <p:val>
                                            <p:strVal val="#ppt_x"/>
                                          </p:val>
                                        </p:tav>
                                        <p:tav tm="100000">
                                          <p:val>
                                            <p:strVal val="#ppt_x"/>
                                          </p:val>
                                        </p:tav>
                                      </p:tavLst>
                                    </p:anim>
                                    <p:anim calcmode="lin" valueType="num">
                                      <p:cBhvr additive="base">
                                        <p:cTn id="23"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wipe(down)">
                                      <p:cBhvr>
                                        <p:cTn id="28" dur="500"/>
                                        <p:tgtEl>
                                          <p:spTgt spid="12"/>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13"/>
                                        </p:tgtEl>
                                        <p:attrNameLst>
                                          <p:attrName>style.visibility</p:attrName>
                                        </p:attrNameLst>
                                      </p:cBhvr>
                                      <p:to>
                                        <p:strVal val="visible"/>
                                      </p:to>
                                    </p:set>
                                    <p:animEffect transition="in" filter="wipe(down)">
                                      <p:cBhvr>
                                        <p:cTn id="33" dur="500"/>
                                        <p:tgtEl>
                                          <p:spTgt spid="13"/>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xit" presetSubtype="0" fill="hold" nodeType="clickEffect">
                                  <p:stCondLst>
                                    <p:cond delay="0"/>
                                  </p:stCondLst>
                                  <p:childTnLst>
                                    <p:set>
                                      <p:cBhvr>
                                        <p:cTn id="37" dur="1" fill="hold">
                                          <p:stCondLst>
                                            <p:cond delay="0"/>
                                          </p:stCondLst>
                                        </p:cTn>
                                        <p:tgtEl>
                                          <p:spTgt spid="4"/>
                                        </p:tgtEl>
                                        <p:attrNameLst>
                                          <p:attrName>style.visibility</p:attrName>
                                        </p:attrNameLst>
                                      </p:cBhvr>
                                      <p:to>
                                        <p:strVal val="hidden"/>
                                      </p:to>
                                    </p:set>
                                  </p:childTnLst>
                                </p:cTn>
                              </p:par>
                              <p:par>
                                <p:cTn id="38" presetID="1" presetClass="exit" presetSubtype="0" fill="hold" grpId="1" nodeType="withEffect">
                                  <p:stCondLst>
                                    <p:cond delay="0"/>
                                  </p:stCondLst>
                                  <p:childTnLst>
                                    <p:set>
                                      <p:cBhvr>
                                        <p:cTn id="39" dur="1" fill="hold">
                                          <p:stCondLst>
                                            <p:cond delay="0"/>
                                          </p:stCondLst>
                                        </p:cTn>
                                        <p:tgtEl>
                                          <p:spTgt spid="12"/>
                                        </p:tgtEl>
                                        <p:attrNameLst>
                                          <p:attrName>style.visibility</p:attrName>
                                        </p:attrNameLst>
                                      </p:cBhvr>
                                      <p:to>
                                        <p:strVal val="hidden"/>
                                      </p:to>
                                    </p:set>
                                  </p:childTnLst>
                                </p:cTn>
                              </p:par>
                              <p:par>
                                <p:cTn id="40" presetID="1" presetClass="exit" presetSubtype="0" fill="hold" grpId="1" nodeType="withEffect">
                                  <p:stCondLst>
                                    <p:cond delay="0"/>
                                  </p:stCondLst>
                                  <p:childTnLst>
                                    <p:set>
                                      <p:cBhvr>
                                        <p:cTn id="41" dur="1" fill="hold">
                                          <p:stCondLst>
                                            <p:cond delay="0"/>
                                          </p:stCondLst>
                                        </p:cTn>
                                        <p:tgtEl>
                                          <p:spTgt spid="13"/>
                                        </p:tgtEl>
                                        <p:attrNameLst>
                                          <p:attrName>style.visibility</p:attrName>
                                        </p:attrNameLst>
                                      </p:cBhvr>
                                      <p:to>
                                        <p:strVal val="hidden"/>
                                      </p:to>
                                    </p:set>
                                  </p:childTnLst>
                                </p:cTn>
                              </p:par>
                              <p:par>
                                <p:cTn id="42" presetID="1" presetClass="exit" presetSubtype="0" fill="hold" grpId="1" nodeType="withEffect">
                                  <p:stCondLst>
                                    <p:cond delay="0"/>
                                  </p:stCondLst>
                                  <p:childTnLst>
                                    <p:set>
                                      <p:cBhvr>
                                        <p:cTn id="43" dur="1" fill="hold">
                                          <p:stCondLst>
                                            <p:cond delay="0"/>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14" grpId="0" bldLvl="0" animBg="1"/>
      <p:bldP spid="12" grpId="0" bldLvl="0" animBg="1"/>
      <p:bldP spid="13" grpId="0" bldLvl="0" animBg="1"/>
      <p:bldP spid="12" grpId="1" bldLvl="0" animBg="1"/>
      <p:bldP spid="13" grpId="1" bldLvl="0" animBg="1"/>
      <p:bldP spid="14" grpId="1" bldLvl="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p:cNvPicPr>
            <a:picLocks noChangeAspect="1"/>
          </p:cNvPicPr>
          <p:nvPr/>
        </p:nvPicPr>
        <p:blipFill>
          <a:blip r:embed="rId1"/>
          <a:stretch>
            <a:fillRect/>
          </a:stretch>
        </p:blipFill>
        <p:spPr>
          <a:xfrm>
            <a:off x="-3810" y="1905"/>
            <a:ext cx="9126855" cy="6828155"/>
          </a:xfrm>
          <a:prstGeom prst="rect">
            <a:avLst/>
          </a:prstGeom>
        </p:spPr>
      </p:pic>
      <p:sp>
        <p:nvSpPr>
          <p:cNvPr id="5" name="云形标注 4"/>
          <p:cNvSpPr/>
          <p:nvPr/>
        </p:nvSpPr>
        <p:spPr>
          <a:xfrm>
            <a:off x="4620260" y="831215"/>
            <a:ext cx="2497455" cy="1552575"/>
          </a:xfrm>
          <a:prstGeom prst="cloudCallout">
            <a:avLst>
              <a:gd name="adj1" fmla="val -26506"/>
              <a:gd name="adj2" fmla="val 6235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b="1">
                <a:solidFill>
                  <a:srgbClr val="FF0000"/>
                </a:solidFill>
              </a:rPr>
              <a:t>“</a:t>
            </a:r>
            <a:r>
              <a:rPr lang="zh-CN" altLang="en-US" b="1">
                <a:solidFill>
                  <a:srgbClr val="FF0000"/>
                </a:solidFill>
              </a:rPr>
              <a:t>启用年月</a:t>
            </a:r>
            <a:r>
              <a:rPr lang="en-US" altLang="zh-CN" b="1">
                <a:solidFill>
                  <a:srgbClr val="FF0000"/>
                </a:solidFill>
              </a:rPr>
              <a:t>”</a:t>
            </a:r>
            <a:r>
              <a:rPr lang="zh-CN" altLang="en-US" b="1">
                <a:solidFill>
                  <a:srgbClr val="FF0000"/>
                </a:solidFill>
              </a:rPr>
              <a:t>按照《调整批处理文件》中的启用年月填写</a:t>
            </a:r>
            <a:endParaRPr lang="zh-CN" altLang="en-US" b="1">
              <a:solidFill>
                <a:srgbClr val="FF0000"/>
              </a:solidFill>
            </a:endParaRPr>
          </a:p>
        </p:txBody>
      </p:sp>
      <p:sp>
        <p:nvSpPr>
          <p:cNvPr id="6" name="云形标注 5"/>
          <p:cNvSpPr/>
          <p:nvPr/>
        </p:nvSpPr>
        <p:spPr>
          <a:xfrm>
            <a:off x="807085" y="1259840"/>
            <a:ext cx="2832100" cy="1718945"/>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b="1">
                <a:solidFill>
                  <a:srgbClr val="FF0000"/>
                </a:solidFill>
              </a:rPr>
              <a:t>“</a:t>
            </a:r>
            <a:r>
              <a:rPr lang="zh-CN" altLang="en-US" b="1">
                <a:solidFill>
                  <a:srgbClr val="FF0000"/>
                </a:solidFill>
              </a:rPr>
              <a:t>单位缴存比例</a:t>
            </a:r>
            <a:r>
              <a:rPr lang="en-US" altLang="zh-CN" b="1">
                <a:solidFill>
                  <a:srgbClr val="FF0000"/>
                </a:solidFill>
              </a:rPr>
              <a:t>”</a:t>
            </a:r>
            <a:r>
              <a:rPr lang="zh-CN" altLang="en-US" b="1">
                <a:solidFill>
                  <a:srgbClr val="FF0000"/>
                </a:solidFill>
              </a:rPr>
              <a:t>按照《调整批处理文件》中的单位比例填写</a:t>
            </a:r>
            <a:endParaRPr lang="zh-CN" altLang="en-US" b="1">
              <a:solidFill>
                <a:srgbClr val="FF0000"/>
              </a:solidFill>
            </a:endParaRPr>
          </a:p>
        </p:txBody>
      </p:sp>
      <p:sp>
        <p:nvSpPr>
          <p:cNvPr id="7" name="云形标注 6"/>
          <p:cNvSpPr/>
          <p:nvPr/>
        </p:nvSpPr>
        <p:spPr>
          <a:xfrm>
            <a:off x="1437005" y="3992880"/>
            <a:ext cx="2818130" cy="1483360"/>
          </a:xfrm>
          <a:prstGeom prst="cloudCallout">
            <a:avLst>
              <a:gd name="adj1" fmla="val -30227"/>
              <a:gd name="adj2" fmla="val -6572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b="1">
                <a:solidFill>
                  <a:srgbClr val="FF0000"/>
                </a:solidFill>
              </a:rPr>
              <a:t>“</a:t>
            </a:r>
            <a:r>
              <a:rPr lang="zh-CN" altLang="en-US" b="1">
                <a:solidFill>
                  <a:srgbClr val="FF0000"/>
                </a:solidFill>
              </a:rPr>
              <a:t>养老保险缴存人数</a:t>
            </a:r>
            <a:r>
              <a:rPr lang="en-US" altLang="zh-CN" b="1">
                <a:solidFill>
                  <a:srgbClr val="FF0000"/>
                </a:solidFill>
              </a:rPr>
              <a:t>”</a:t>
            </a:r>
            <a:r>
              <a:rPr lang="zh-CN" altLang="en-US" b="1">
                <a:solidFill>
                  <a:srgbClr val="FF0000"/>
                </a:solidFill>
              </a:rPr>
              <a:t>填写单位目前缴养老保险的职工人数</a:t>
            </a:r>
            <a:endParaRPr lang="zh-CN" altLang="en-US" b="1">
              <a:solidFill>
                <a:srgbClr val="FF0000"/>
              </a:solidFill>
            </a:endParaRPr>
          </a:p>
        </p:txBody>
      </p:sp>
      <p:sp>
        <p:nvSpPr>
          <p:cNvPr id="9" name="云形标注 8"/>
          <p:cNvSpPr/>
          <p:nvPr/>
        </p:nvSpPr>
        <p:spPr>
          <a:xfrm>
            <a:off x="5160645" y="1948815"/>
            <a:ext cx="2817495" cy="1461770"/>
          </a:xfrm>
          <a:prstGeom prst="cloudCallout">
            <a:avLst>
              <a:gd name="adj1" fmla="val 24507"/>
              <a:gd name="adj2" fmla="val -666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信息录入完整后，点击</a:t>
            </a:r>
            <a:r>
              <a:rPr lang="en-US" altLang="zh-CN" b="1">
                <a:solidFill>
                  <a:srgbClr val="FF0000"/>
                </a:solidFill>
              </a:rPr>
              <a:t>“</a:t>
            </a:r>
            <a:r>
              <a:rPr lang="zh-CN" altLang="en-US" b="1">
                <a:solidFill>
                  <a:srgbClr val="FF0000"/>
                </a:solidFill>
              </a:rPr>
              <a:t>导入</a:t>
            </a:r>
            <a:r>
              <a:rPr lang="en-US" altLang="zh-CN" b="1">
                <a:solidFill>
                  <a:srgbClr val="FF0000"/>
                </a:solidFill>
              </a:rPr>
              <a:t>EXCEL”</a:t>
            </a:r>
            <a:endParaRPr lang="en-US" altLang="zh-CN" b="1">
              <a:solidFill>
                <a:srgbClr val="FF0000"/>
              </a:solidFill>
            </a:endParaRPr>
          </a:p>
        </p:txBody>
      </p:sp>
      <p:pic>
        <p:nvPicPr>
          <p:cNvPr id="10" name="图片 9"/>
          <p:cNvPicPr>
            <a:picLocks noChangeAspect="1"/>
          </p:cNvPicPr>
          <p:nvPr/>
        </p:nvPicPr>
        <p:blipFill>
          <a:blip r:embed="rId2"/>
          <a:stretch>
            <a:fillRect/>
          </a:stretch>
        </p:blipFill>
        <p:spPr>
          <a:xfrm>
            <a:off x="647065" y="1084580"/>
            <a:ext cx="7850505" cy="4662805"/>
          </a:xfrm>
          <a:prstGeom prst="rect">
            <a:avLst/>
          </a:prstGeom>
        </p:spPr>
      </p:pic>
      <p:sp>
        <p:nvSpPr>
          <p:cNvPr id="11" name="云形标注 10"/>
          <p:cNvSpPr/>
          <p:nvPr/>
        </p:nvSpPr>
        <p:spPr>
          <a:xfrm>
            <a:off x="1950720" y="2978785"/>
            <a:ext cx="2304415" cy="1440180"/>
          </a:xfrm>
          <a:prstGeom prst="cloudCallout">
            <a:avLst>
              <a:gd name="adj1" fmla="val -48374"/>
              <a:gd name="adj2" fmla="val -8602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点击</a:t>
            </a:r>
            <a:r>
              <a:rPr lang="en-US" altLang="zh-CN" b="1">
                <a:solidFill>
                  <a:srgbClr val="FF0000"/>
                </a:solidFill>
              </a:rPr>
              <a:t>“</a:t>
            </a:r>
            <a:r>
              <a:rPr lang="zh-CN" altLang="en-US" b="1">
                <a:solidFill>
                  <a:srgbClr val="FF0000"/>
                </a:solidFill>
              </a:rPr>
              <a:t>添加</a:t>
            </a:r>
            <a:r>
              <a:rPr lang="en-US" altLang="zh-CN" b="1">
                <a:solidFill>
                  <a:srgbClr val="FF0000"/>
                </a:solidFill>
              </a:rPr>
              <a:t>”</a:t>
            </a:r>
            <a:r>
              <a:rPr lang="zh-CN" altLang="en-US" b="1">
                <a:solidFill>
                  <a:srgbClr val="FF0000"/>
                </a:solidFill>
              </a:rPr>
              <a:t>，选择已做好的《年调批处理文件》</a:t>
            </a:r>
            <a:endParaRPr lang="zh-CN" altLang="en-US" b="1">
              <a:solidFill>
                <a:srgbClr val="FF0000"/>
              </a:solidFill>
            </a:endParaRPr>
          </a:p>
        </p:txBody>
      </p:sp>
      <p:pic>
        <p:nvPicPr>
          <p:cNvPr id="12" name="图片 11"/>
          <p:cNvPicPr>
            <a:picLocks noChangeAspect="1"/>
          </p:cNvPicPr>
          <p:nvPr/>
        </p:nvPicPr>
        <p:blipFill>
          <a:blip r:embed="rId3"/>
          <a:stretch>
            <a:fillRect/>
          </a:stretch>
        </p:blipFill>
        <p:spPr>
          <a:xfrm>
            <a:off x="647065" y="1260475"/>
            <a:ext cx="8030210" cy="4486910"/>
          </a:xfrm>
          <a:prstGeom prst="rect">
            <a:avLst/>
          </a:prstGeom>
        </p:spPr>
      </p:pic>
      <p:sp>
        <p:nvSpPr>
          <p:cNvPr id="14" name="云形标注 13"/>
          <p:cNvSpPr/>
          <p:nvPr/>
        </p:nvSpPr>
        <p:spPr>
          <a:xfrm>
            <a:off x="2484120" y="2924810"/>
            <a:ext cx="2160270" cy="1152525"/>
          </a:xfrm>
          <a:prstGeom prst="cloudCallout">
            <a:avLst>
              <a:gd name="adj1" fmla="val -16137"/>
              <a:gd name="adj2" fmla="val -8349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云形标注 12"/>
          <p:cNvSpPr/>
          <p:nvPr/>
        </p:nvSpPr>
        <p:spPr>
          <a:xfrm>
            <a:off x="2193290" y="2743200"/>
            <a:ext cx="3084830" cy="1522095"/>
          </a:xfrm>
          <a:prstGeom prst="cloudCallout">
            <a:avLst>
              <a:gd name="adj1" fmla="val 36805"/>
              <a:gd name="adj2" fmla="val -550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选择调整文件后，点击</a:t>
            </a:r>
            <a:r>
              <a:rPr lang="en-US" altLang="zh-CN" b="1">
                <a:solidFill>
                  <a:srgbClr val="FF0000"/>
                </a:solidFill>
              </a:rPr>
              <a:t>“</a:t>
            </a:r>
            <a:r>
              <a:rPr lang="zh-CN" altLang="en-US" b="1">
                <a:solidFill>
                  <a:srgbClr val="FF0000"/>
                </a:solidFill>
              </a:rPr>
              <a:t>开始上传</a:t>
            </a:r>
            <a:r>
              <a:rPr lang="en-US" altLang="zh-CN" b="1">
                <a:solidFill>
                  <a:srgbClr val="FF0000"/>
                </a:solidFill>
              </a:rPr>
              <a:t>”</a:t>
            </a:r>
            <a:r>
              <a:rPr lang="zh-CN" altLang="en-US" b="1">
                <a:solidFill>
                  <a:srgbClr val="FF0000"/>
                </a:solidFill>
              </a:rPr>
              <a:t>，再点击</a:t>
            </a:r>
            <a:r>
              <a:rPr lang="en-US" altLang="zh-CN" b="1">
                <a:solidFill>
                  <a:srgbClr val="FF0000"/>
                </a:solidFill>
              </a:rPr>
              <a:t>“</a:t>
            </a:r>
            <a:r>
              <a:rPr lang="zh-CN" altLang="en-US" b="1">
                <a:solidFill>
                  <a:srgbClr val="FF0000"/>
                </a:solidFill>
              </a:rPr>
              <a:t>确认</a:t>
            </a:r>
            <a:r>
              <a:rPr lang="en-US" altLang="zh-CN" b="1">
                <a:solidFill>
                  <a:srgbClr val="FF0000"/>
                </a:solidFill>
              </a:rPr>
              <a:t>”</a:t>
            </a:r>
            <a:r>
              <a:rPr lang="zh-CN" altLang="en-US" b="1">
                <a:solidFill>
                  <a:srgbClr val="FF0000"/>
                </a:solidFill>
              </a:rPr>
              <a:t>。</a:t>
            </a:r>
            <a:endParaRPr lang="zh-CN" altLang="en-US" b="1">
              <a:solidFill>
                <a:srgbClr val="FF0000"/>
              </a:solidFill>
            </a:endParaRPr>
          </a:p>
        </p:txBody>
      </p:sp>
      <p:sp>
        <p:nvSpPr>
          <p:cNvPr id="15" name="圆角矩形 14"/>
          <p:cNvSpPr/>
          <p:nvPr/>
        </p:nvSpPr>
        <p:spPr>
          <a:xfrm>
            <a:off x="1437005" y="4339590"/>
            <a:ext cx="4895215" cy="10725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注意：</a:t>
            </a:r>
            <a:endParaRPr lang="zh-CN" altLang="en-US" b="1">
              <a:solidFill>
                <a:srgbClr val="FF0000"/>
              </a:solidFill>
            </a:endParaRPr>
          </a:p>
          <a:p>
            <a:pPr algn="ctr"/>
            <a:r>
              <a:rPr lang="zh-CN" altLang="en-US" b="1">
                <a:solidFill>
                  <a:srgbClr val="FF0000"/>
                </a:solidFill>
              </a:rPr>
              <a:t>若</a:t>
            </a:r>
            <a:r>
              <a:rPr lang="en-US" altLang="zh-CN" b="1">
                <a:solidFill>
                  <a:srgbClr val="FF0000"/>
                </a:solidFill>
              </a:rPr>
              <a:t>“</a:t>
            </a:r>
            <a:r>
              <a:rPr lang="zh-CN" altLang="en-US" b="1">
                <a:solidFill>
                  <a:srgbClr val="FF0000"/>
                </a:solidFill>
              </a:rPr>
              <a:t>确认</a:t>
            </a:r>
            <a:r>
              <a:rPr lang="en-US" altLang="zh-CN" b="1">
                <a:solidFill>
                  <a:srgbClr val="FF0000"/>
                </a:solidFill>
              </a:rPr>
              <a:t>”</a:t>
            </a:r>
            <a:r>
              <a:rPr lang="zh-CN" altLang="en-US" b="1">
                <a:solidFill>
                  <a:srgbClr val="FF0000"/>
                </a:solidFill>
              </a:rPr>
              <a:t>后，系统提示导入的年度调整批处理文件内容有误，请按照系统提示进行修改，修改后再重新操作。</a:t>
            </a:r>
            <a:endParaRPr lang="zh-CN" altLang="en-US" b="1">
              <a:solidFill>
                <a:srgbClr val="FF0000"/>
              </a:solidFill>
            </a:endParaRPr>
          </a:p>
        </p:txBody>
      </p:sp>
      <p:pic>
        <p:nvPicPr>
          <p:cNvPr id="16" name="图片 15"/>
          <p:cNvPicPr>
            <a:picLocks noChangeAspect="1"/>
          </p:cNvPicPr>
          <p:nvPr/>
        </p:nvPicPr>
        <p:blipFill>
          <a:blip r:embed="rId4"/>
          <a:stretch>
            <a:fillRect/>
          </a:stretch>
        </p:blipFill>
        <p:spPr>
          <a:xfrm>
            <a:off x="3326130" y="2701925"/>
            <a:ext cx="2466975" cy="1428750"/>
          </a:xfrm>
          <a:prstGeom prst="rect">
            <a:avLst/>
          </a:prstGeom>
        </p:spPr>
      </p:pic>
      <p:sp>
        <p:nvSpPr>
          <p:cNvPr id="17" name="云形标注 16"/>
          <p:cNvSpPr/>
          <p:nvPr/>
        </p:nvSpPr>
        <p:spPr>
          <a:xfrm>
            <a:off x="5954395" y="2535555"/>
            <a:ext cx="2616200" cy="1541780"/>
          </a:xfrm>
          <a:prstGeom prst="cloudCallout">
            <a:avLst>
              <a:gd name="adj1" fmla="val -72712"/>
              <a:gd name="adj2" fmla="val 809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恭喜你！弹出这个框后就代表已经导入并验证成功啦</a:t>
            </a:r>
            <a:endParaRPr lang="zh-CN" altLang="en-US" b="1">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additive="base">
                                        <p:cTn id="17" dur="500" fill="hold"/>
                                        <p:tgtEl>
                                          <p:spTgt spid="6"/>
                                        </p:tgtEl>
                                        <p:attrNameLst>
                                          <p:attrName>ppt_x</p:attrName>
                                        </p:attrNameLst>
                                      </p:cBhvr>
                                      <p:tavLst>
                                        <p:tav tm="0">
                                          <p:val>
                                            <p:strVal val="#ppt_x"/>
                                          </p:val>
                                        </p:tav>
                                        <p:tav tm="100000">
                                          <p:val>
                                            <p:strVal val="#ppt_x"/>
                                          </p:val>
                                        </p:tav>
                                      </p:tavLst>
                                    </p:anim>
                                    <p:anim calcmode="lin" valueType="num">
                                      <p:cBhvr additive="base">
                                        <p:cTn id="1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1" nodeType="clickEffect">
                                  <p:stCondLst>
                                    <p:cond delay="0"/>
                                  </p:stCondLst>
                                  <p:childTnLst>
                                    <p:set>
                                      <p:cBhvr>
                                        <p:cTn id="22" dur="1" fill="hold">
                                          <p:stCondLst>
                                            <p:cond delay="0"/>
                                          </p:stCondLst>
                                        </p:cTn>
                                        <p:tgtEl>
                                          <p:spTgt spid="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1" nodeType="clickEffect">
                                  <p:stCondLst>
                                    <p:cond delay="0"/>
                                  </p:stCondLst>
                                  <p:childTnLst>
                                    <p:set>
                                      <p:cBhvr>
                                        <p:cTn id="32" dur="1" fill="hold">
                                          <p:stCondLst>
                                            <p:cond delay="0"/>
                                          </p:stCondLst>
                                        </p:cTn>
                                        <p:tgtEl>
                                          <p:spTgt spid="7"/>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xit" presetSubtype="0" fill="hold" grpId="1" nodeType="clickEffect">
                                  <p:stCondLst>
                                    <p:cond delay="0"/>
                                  </p:stCondLst>
                                  <p:childTnLst>
                                    <p:set>
                                      <p:cBhvr>
                                        <p:cTn id="42" dur="1" fill="hold">
                                          <p:stCondLst>
                                            <p:cond delay="0"/>
                                          </p:stCondLst>
                                        </p:cTn>
                                        <p:tgtEl>
                                          <p:spTgt spid="9"/>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blinds(horizontal)">
                                      <p:cBhvr>
                                        <p:cTn id="47" dur="5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11"/>
                                        </p:tgtEl>
                                        <p:attrNameLst>
                                          <p:attrName>style.visibility</p:attrName>
                                        </p:attrNameLst>
                                      </p:cBhvr>
                                      <p:to>
                                        <p:strVal val="visible"/>
                                      </p:to>
                                    </p:set>
                                    <p:anim calcmode="lin" valueType="num">
                                      <p:cBhvr additive="base">
                                        <p:cTn id="52" dur="500" fill="hold"/>
                                        <p:tgtEl>
                                          <p:spTgt spid="11"/>
                                        </p:tgtEl>
                                        <p:attrNameLst>
                                          <p:attrName>ppt_x</p:attrName>
                                        </p:attrNameLst>
                                      </p:cBhvr>
                                      <p:tavLst>
                                        <p:tav tm="0">
                                          <p:val>
                                            <p:strVal val="#ppt_x"/>
                                          </p:val>
                                        </p:tav>
                                        <p:tav tm="100000">
                                          <p:val>
                                            <p:strVal val="#ppt_x"/>
                                          </p:val>
                                        </p:tav>
                                      </p:tavLst>
                                    </p:anim>
                                    <p:anim calcmode="lin" valueType="num">
                                      <p:cBhvr additive="base">
                                        <p:cTn id="5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1" presetClass="exit" presetSubtype="0" fill="hold" grpId="2" nodeType="clickEffect">
                                  <p:stCondLst>
                                    <p:cond delay="0"/>
                                  </p:stCondLst>
                                  <p:childTnLst>
                                    <p:set>
                                      <p:cBhvr>
                                        <p:cTn id="57" dur="1" fill="hold">
                                          <p:stCondLst>
                                            <p:cond delay="0"/>
                                          </p:stCondLst>
                                        </p:cTn>
                                        <p:tgtEl>
                                          <p:spTgt spid="11"/>
                                        </p:tgtEl>
                                        <p:attrNameLst>
                                          <p:attrName>style.visibility</p:attrName>
                                        </p:attrNameLst>
                                      </p:cBhvr>
                                      <p:to>
                                        <p:strVal val="hidden"/>
                                      </p:to>
                                    </p:set>
                                  </p:childTnLst>
                                </p:cTn>
                              </p:par>
                              <p:par>
                                <p:cTn id="58" presetID="1" presetClass="exit" presetSubtype="0" fill="hold" nodeType="withEffect">
                                  <p:stCondLst>
                                    <p:cond delay="0"/>
                                  </p:stCondLst>
                                  <p:childTnLst>
                                    <p:set>
                                      <p:cBhvr>
                                        <p:cTn id="59" dur="1" fill="hold">
                                          <p:stCondLst>
                                            <p:cond delay="0"/>
                                          </p:stCondLst>
                                        </p:cTn>
                                        <p:tgtEl>
                                          <p:spTgt spid="10"/>
                                        </p:tgtEl>
                                        <p:attrNameLst>
                                          <p:attrName>style.visibility</p:attrName>
                                        </p:attrNameLst>
                                      </p:cBhvr>
                                      <p:to>
                                        <p:strVal val="hidden"/>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nodeType="clickEffect">
                                  <p:stCondLst>
                                    <p:cond delay="0"/>
                                  </p:stCondLst>
                                  <p:childTnLst>
                                    <p:set>
                                      <p:cBhvr>
                                        <p:cTn id="63" dur="1" fill="hold">
                                          <p:stCondLst>
                                            <p:cond delay="0"/>
                                          </p:stCondLst>
                                        </p:cTn>
                                        <p:tgtEl>
                                          <p:spTgt spid="12"/>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14"/>
                                        </p:tgtEl>
                                        <p:attrNameLst>
                                          <p:attrName>style.visibility</p:attrName>
                                        </p:attrNameLst>
                                      </p:cBhvr>
                                      <p:to>
                                        <p:strVal val="visible"/>
                                      </p:to>
                                    </p:set>
                                    <p:anim calcmode="lin" valueType="num">
                                      <p:cBhvr additive="base">
                                        <p:cTn id="68" dur="500" fill="hold"/>
                                        <p:tgtEl>
                                          <p:spTgt spid="14"/>
                                        </p:tgtEl>
                                        <p:attrNameLst>
                                          <p:attrName>ppt_x</p:attrName>
                                        </p:attrNameLst>
                                      </p:cBhvr>
                                      <p:tavLst>
                                        <p:tav tm="0">
                                          <p:val>
                                            <p:strVal val="#ppt_x"/>
                                          </p:val>
                                        </p:tav>
                                        <p:tav tm="100000">
                                          <p:val>
                                            <p:strVal val="#ppt_x"/>
                                          </p:val>
                                        </p:tav>
                                      </p:tavLst>
                                    </p:anim>
                                    <p:anim calcmode="lin" valueType="num">
                                      <p:cBhvr additive="base">
                                        <p:cTn id="69" dur="500" fill="hold"/>
                                        <p:tgtEl>
                                          <p:spTgt spid="14"/>
                                        </p:tgtEl>
                                        <p:attrNameLst>
                                          <p:attrName>ppt_y</p:attrName>
                                        </p:attrNameLst>
                                      </p:cBhvr>
                                      <p:tavLst>
                                        <p:tav tm="0">
                                          <p:val>
                                            <p:strVal val="1+#ppt_h/2"/>
                                          </p:val>
                                        </p:tav>
                                        <p:tav tm="100000">
                                          <p:val>
                                            <p:strVal val="#ppt_y"/>
                                          </p:val>
                                        </p:tav>
                                      </p:tavLst>
                                    </p:anim>
                                  </p:childTnLst>
                                </p:cTn>
                              </p:par>
                              <p:par>
                                <p:cTn id="70" presetID="2" presetClass="entr" presetSubtype="4" fill="hold" grpId="0" nodeType="withEffect">
                                  <p:stCondLst>
                                    <p:cond delay="0"/>
                                  </p:stCondLst>
                                  <p:childTnLst>
                                    <p:set>
                                      <p:cBhvr>
                                        <p:cTn id="71" dur="1" fill="hold">
                                          <p:stCondLst>
                                            <p:cond delay="0"/>
                                          </p:stCondLst>
                                        </p:cTn>
                                        <p:tgtEl>
                                          <p:spTgt spid="13"/>
                                        </p:tgtEl>
                                        <p:attrNameLst>
                                          <p:attrName>style.visibility</p:attrName>
                                        </p:attrNameLst>
                                      </p:cBhvr>
                                      <p:to>
                                        <p:strVal val="visible"/>
                                      </p:to>
                                    </p:set>
                                    <p:anim calcmode="lin" valueType="num">
                                      <p:cBhvr additive="base">
                                        <p:cTn id="72" dur="500" fill="hold"/>
                                        <p:tgtEl>
                                          <p:spTgt spid="13"/>
                                        </p:tgtEl>
                                        <p:attrNameLst>
                                          <p:attrName>ppt_x</p:attrName>
                                        </p:attrNameLst>
                                      </p:cBhvr>
                                      <p:tavLst>
                                        <p:tav tm="0">
                                          <p:val>
                                            <p:strVal val="#ppt_x"/>
                                          </p:val>
                                        </p:tav>
                                        <p:tav tm="100000">
                                          <p:val>
                                            <p:strVal val="#ppt_x"/>
                                          </p:val>
                                        </p:tav>
                                      </p:tavLst>
                                    </p:anim>
                                    <p:anim calcmode="lin" valueType="num">
                                      <p:cBhvr additive="base">
                                        <p:cTn id="73"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grpId="0" nodeType="clickEffect">
                                  <p:stCondLst>
                                    <p:cond delay="0"/>
                                  </p:stCondLst>
                                  <p:childTnLst>
                                    <p:set>
                                      <p:cBhvr>
                                        <p:cTn id="77" dur="1" fill="hold">
                                          <p:stCondLst>
                                            <p:cond delay="0"/>
                                          </p:stCondLst>
                                        </p:cTn>
                                        <p:tgtEl>
                                          <p:spTgt spid="15"/>
                                        </p:tgtEl>
                                        <p:attrNameLst>
                                          <p:attrName>style.visibility</p:attrName>
                                        </p:attrNameLst>
                                      </p:cBhvr>
                                      <p:to>
                                        <p:strVal val="visible"/>
                                      </p:to>
                                    </p:set>
                                    <p:anim calcmode="lin" valueType="num">
                                      <p:cBhvr additive="base">
                                        <p:cTn id="78" dur="500" fill="hold"/>
                                        <p:tgtEl>
                                          <p:spTgt spid="15"/>
                                        </p:tgtEl>
                                        <p:attrNameLst>
                                          <p:attrName>ppt_x</p:attrName>
                                        </p:attrNameLst>
                                      </p:cBhvr>
                                      <p:tavLst>
                                        <p:tav tm="0">
                                          <p:val>
                                            <p:strVal val="#ppt_x"/>
                                          </p:val>
                                        </p:tav>
                                        <p:tav tm="100000">
                                          <p:val>
                                            <p:strVal val="#ppt_x"/>
                                          </p:val>
                                        </p:tav>
                                      </p:tavLst>
                                    </p:anim>
                                    <p:anim calcmode="lin" valueType="num">
                                      <p:cBhvr additive="base">
                                        <p:cTn id="79"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1" presetClass="exit" presetSubtype="0" fill="hold" grpId="1" nodeType="clickEffect">
                                  <p:stCondLst>
                                    <p:cond delay="0"/>
                                  </p:stCondLst>
                                  <p:childTnLst>
                                    <p:set>
                                      <p:cBhvr>
                                        <p:cTn id="83" dur="1" fill="hold">
                                          <p:stCondLst>
                                            <p:cond delay="0"/>
                                          </p:stCondLst>
                                        </p:cTn>
                                        <p:tgtEl>
                                          <p:spTgt spid="15"/>
                                        </p:tgtEl>
                                        <p:attrNameLst>
                                          <p:attrName>style.visibility</p:attrName>
                                        </p:attrNameLst>
                                      </p:cBhvr>
                                      <p:to>
                                        <p:strVal val="hidden"/>
                                      </p:to>
                                    </p:set>
                                  </p:childTnLst>
                                </p:cTn>
                              </p:par>
                              <p:par>
                                <p:cTn id="84" presetID="1" presetClass="exit" presetSubtype="0" fill="hold" grpId="1" nodeType="withEffect">
                                  <p:stCondLst>
                                    <p:cond delay="0"/>
                                  </p:stCondLst>
                                  <p:childTnLst>
                                    <p:set>
                                      <p:cBhvr>
                                        <p:cTn id="85" dur="1" fill="hold">
                                          <p:stCondLst>
                                            <p:cond delay="0"/>
                                          </p:stCondLst>
                                        </p:cTn>
                                        <p:tgtEl>
                                          <p:spTgt spid="13"/>
                                        </p:tgtEl>
                                        <p:attrNameLst>
                                          <p:attrName>style.visibility</p:attrName>
                                        </p:attrNameLst>
                                      </p:cBhvr>
                                      <p:to>
                                        <p:strVal val="hidden"/>
                                      </p:to>
                                    </p:set>
                                  </p:childTnLst>
                                </p:cTn>
                              </p:par>
                              <p:par>
                                <p:cTn id="86" presetID="1" presetClass="exit" presetSubtype="0" fill="hold" grpId="1" nodeType="withEffect">
                                  <p:stCondLst>
                                    <p:cond delay="0"/>
                                  </p:stCondLst>
                                  <p:childTnLst>
                                    <p:set>
                                      <p:cBhvr>
                                        <p:cTn id="87" dur="1" fill="hold">
                                          <p:stCondLst>
                                            <p:cond delay="0"/>
                                          </p:stCondLst>
                                        </p:cTn>
                                        <p:tgtEl>
                                          <p:spTgt spid="14"/>
                                        </p:tgtEl>
                                        <p:attrNameLst>
                                          <p:attrName>style.visibility</p:attrName>
                                        </p:attrNameLst>
                                      </p:cBhvr>
                                      <p:to>
                                        <p:strVal val="hidden"/>
                                      </p:to>
                                    </p:set>
                                  </p:childTnLst>
                                </p:cTn>
                              </p:par>
                            </p:childTnLst>
                          </p:cTn>
                        </p:par>
                      </p:childTnLst>
                    </p:cTn>
                  </p:par>
                  <p:par>
                    <p:cTn id="88" fill="hold">
                      <p:stCondLst>
                        <p:cond delay="indefinite"/>
                      </p:stCondLst>
                      <p:childTnLst>
                        <p:par>
                          <p:cTn id="89" fill="hold">
                            <p:stCondLst>
                              <p:cond delay="0"/>
                            </p:stCondLst>
                            <p:childTnLst>
                              <p:par>
                                <p:cTn id="90" presetID="2" presetClass="entr" presetSubtype="4" fill="hold" grpId="0" nodeType="clickEffect">
                                  <p:stCondLst>
                                    <p:cond delay="0"/>
                                  </p:stCondLst>
                                  <p:childTnLst>
                                    <p:set>
                                      <p:cBhvr>
                                        <p:cTn id="91" dur="1" fill="hold">
                                          <p:stCondLst>
                                            <p:cond delay="0"/>
                                          </p:stCondLst>
                                        </p:cTn>
                                        <p:tgtEl>
                                          <p:spTgt spid="17"/>
                                        </p:tgtEl>
                                        <p:attrNameLst>
                                          <p:attrName>style.visibility</p:attrName>
                                        </p:attrNameLst>
                                      </p:cBhvr>
                                      <p:to>
                                        <p:strVal val="visible"/>
                                      </p:to>
                                    </p:set>
                                    <p:anim calcmode="lin" valueType="num">
                                      <p:cBhvr additive="base">
                                        <p:cTn id="92" dur="500" fill="hold"/>
                                        <p:tgtEl>
                                          <p:spTgt spid="17"/>
                                        </p:tgtEl>
                                        <p:attrNameLst>
                                          <p:attrName>ppt_x</p:attrName>
                                        </p:attrNameLst>
                                      </p:cBhvr>
                                      <p:tavLst>
                                        <p:tav tm="0">
                                          <p:val>
                                            <p:strVal val="#ppt_x"/>
                                          </p:val>
                                        </p:tav>
                                        <p:tav tm="100000">
                                          <p:val>
                                            <p:strVal val="#ppt_x"/>
                                          </p:val>
                                        </p:tav>
                                      </p:tavLst>
                                    </p:anim>
                                    <p:anim calcmode="lin" valueType="num">
                                      <p:cBhvr additive="base">
                                        <p:cTn id="93" dur="500" fill="hold"/>
                                        <p:tgtEl>
                                          <p:spTgt spid="17"/>
                                        </p:tgtEl>
                                        <p:attrNameLst>
                                          <p:attrName>ppt_y</p:attrName>
                                        </p:attrNameLst>
                                      </p:cBhvr>
                                      <p:tavLst>
                                        <p:tav tm="0">
                                          <p:val>
                                            <p:strVal val="1+#ppt_h/2"/>
                                          </p:val>
                                        </p:tav>
                                        <p:tav tm="100000">
                                          <p:val>
                                            <p:strVal val="#ppt_y"/>
                                          </p:val>
                                        </p:tav>
                                      </p:tavLst>
                                    </p:anim>
                                  </p:childTnLst>
                                </p:cTn>
                              </p:par>
                              <p:par>
                                <p:cTn id="94" presetID="2" presetClass="entr" presetSubtype="4" fill="hold" nodeType="withEffect">
                                  <p:stCondLst>
                                    <p:cond delay="0"/>
                                  </p:stCondLst>
                                  <p:childTnLst>
                                    <p:set>
                                      <p:cBhvr>
                                        <p:cTn id="95" dur="1" fill="hold">
                                          <p:stCondLst>
                                            <p:cond delay="0"/>
                                          </p:stCondLst>
                                        </p:cTn>
                                        <p:tgtEl>
                                          <p:spTgt spid="16"/>
                                        </p:tgtEl>
                                        <p:attrNameLst>
                                          <p:attrName>style.visibility</p:attrName>
                                        </p:attrNameLst>
                                      </p:cBhvr>
                                      <p:to>
                                        <p:strVal val="visible"/>
                                      </p:to>
                                    </p:set>
                                    <p:anim calcmode="lin" valueType="num">
                                      <p:cBhvr additive="base">
                                        <p:cTn id="96" dur="500" fill="hold"/>
                                        <p:tgtEl>
                                          <p:spTgt spid="16"/>
                                        </p:tgtEl>
                                        <p:attrNameLst>
                                          <p:attrName>ppt_x</p:attrName>
                                        </p:attrNameLst>
                                      </p:cBhvr>
                                      <p:tavLst>
                                        <p:tav tm="0">
                                          <p:val>
                                            <p:strVal val="#ppt_x"/>
                                          </p:val>
                                        </p:tav>
                                        <p:tav tm="100000">
                                          <p:val>
                                            <p:strVal val="#ppt_x"/>
                                          </p:val>
                                        </p:tav>
                                      </p:tavLst>
                                    </p:anim>
                                    <p:anim calcmode="lin" valueType="num">
                                      <p:cBhvr additive="base">
                                        <p:cTn id="97"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7" grpId="0" animBg="1"/>
      <p:bldP spid="7" grpId="1" animBg="1"/>
      <p:bldP spid="9" grpId="0" animBg="1"/>
      <p:bldP spid="9" grpId="1" animBg="1"/>
      <p:bldP spid="11" grpId="0" bldLvl="0" animBg="1"/>
      <p:bldP spid="11" grpId="2" animBg="1"/>
      <p:bldP spid="14" grpId="0" animBg="1"/>
      <p:bldP spid="13" grpId="0" animBg="1"/>
      <p:bldP spid="15" grpId="0" animBg="1"/>
      <p:bldP spid="15" grpId="1" animBg="1"/>
      <p:bldP spid="13" grpId="1" animBg="1"/>
      <p:bldP spid="14" grpId="1" animBg="1"/>
      <p:bldP spid="1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p:cNvPicPr>
            <a:picLocks noChangeAspect="1"/>
          </p:cNvPicPr>
          <p:nvPr/>
        </p:nvPicPr>
        <p:blipFill>
          <a:blip r:embed="rId1"/>
          <a:stretch>
            <a:fillRect/>
          </a:stretch>
        </p:blipFill>
        <p:spPr>
          <a:xfrm>
            <a:off x="-4445" y="30480"/>
            <a:ext cx="9170670" cy="6684010"/>
          </a:xfrm>
          <a:prstGeom prst="rect">
            <a:avLst/>
          </a:prstGeom>
        </p:spPr>
      </p:pic>
      <p:sp>
        <p:nvSpPr>
          <p:cNvPr id="5" name="云形标注 4"/>
          <p:cNvSpPr/>
          <p:nvPr/>
        </p:nvSpPr>
        <p:spPr>
          <a:xfrm>
            <a:off x="5663565" y="2026920"/>
            <a:ext cx="3107055" cy="2159635"/>
          </a:xfrm>
          <a:prstGeom prst="cloudCallout">
            <a:avLst>
              <a:gd name="adj1" fmla="val 50648"/>
              <a:gd name="adj2" fmla="val -5576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b="1">
                <a:solidFill>
                  <a:srgbClr val="FF0000"/>
                </a:solidFill>
              </a:rPr>
              <a:t>返回年调操作界面后，点击</a:t>
            </a:r>
            <a:r>
              <a:rPr lang="en-US" altLang="zh-CN" b="1">
                <a:solidFill>
                  <a:srgbClr val="FF0000"/>
                </a:solidFill>
              </a:rPr>
              <a:t>“</a:t>
            </a:r>
            <a:r>
              <a:rPr lang="zh-CN" altLang="en-US" b="1">
                <a:solidFill>
                  <a:srgbClr val="FF0000"/>
                </a:solidFill>
              </a:rPr>
              <a:t>确认</a:t>
            </a:r>
            <a:r>
              <a:rPr lang="en-US" altLang="zh-CN" b="1">
                <a:solidFill>
                  <a:srgbClr val="FF0000"/>
                </a:solidFill>
              </a:rPr>
              <a:t>”</a:t>
            </a:r>
            <a:r>
              <a:rPr lang="zh-CN" altLang="en-US" b="1">
                <a:solidFill>
                  <a:srgbClr val="FF0000"/>
                </a:solidFill>
              </a:rPr>
              <a:t>，系统提示操作成功则代表完成了年度调整业务</a:t>
            </a:r>
            <a:endParaRPr lang="zh-CN" altLang="en-US" b="1">
              <a:solidFill>
                <a:srgbClr val="FF0000"/>
              </a:solidFill>
            </a:endParaRPr>
          </a:p>
        </p:txBody>
      </p:sp>
      <p:pic>
        <p:nvPicPr>
          <p:cNvPr id="6" name="图片 5"/>
          <p:cNvPicPr>
            <a:picLocks noChangeAspect="1"/>
          </p:cNvPicPr>
          <p:nvPr/>
        </p:nvPicPr>
        <p:blipFill>
          <a:blip r:embed="rId2"/>
          <a:stretch>
            <a:fillRect/>
          </a:stretch>
        </p:blipFill>
        <p:spPr>
          <a:xfrm>
            <a:off x="2863215" y="2845435"/>
            <a:ext cx="2486025" cy="16573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7200" y="29528"/>
            <a:ext cx="8229600" cy="1143000"/>
          </a:xfrm>
        </p:spPr>
        <p:txBody>
          <a:bodyPr/>
          <a:p>
            <a:pPr algn="l"/>
            <a:r>
              <a:rPr lang="zh-CN" altLang="en-US" sz="3600" b="1">
                <a:solidFill>
                  <a:schemeClr val="tx1"/>
                </a:solidFill>
                <a:effectLst>
                  <a:outerShdw blurRad="38100" dist="19050" dir="2700000" algn="tl" rotWithShape="0">
                    <a:schemeClr val="dk1">
                      <a:alpha val="40000"/>
                    </a:schemeClr>
                  </a:outerShdw>
                </a:effectLst>
              </a:rPr>
              <a:t>注意事项：</a:t>
            </a:r>
            <a:endParaRPr lang="zh-CN" altLang="en-US" sz="3600" b="1">
              <a:solidFill>
                <a:schemeClr val="tx1"/>
              </a:solidFill>
              <a:effectLst>
                <a:outerShdw blurRad="38100" dist="19050" dir="2700000" algn="tl" rotWithShape="0">
                  <a:schemeClr val="dk1">
                    <a:alpha val="40000"/>
                  </a:schemeClr>
                </a:outerShdw>
              </a:effectLst>
            </a:endParaRPr>
          </a:p>
        </p:txBody>
      </p:sp>
      <p:sp>
        <p:nvSpPr>
          <p:cNvPr id="3" name="内容占位符 2"/>
          <p:cNvSpPr>
            <a:spLocks noGrp="1"/>
          </p:cNvSpPr>
          <p:nvPr>
            <p:ph idx="1"/>
          </p:nvPr>
        </p:nvSpPr>
        <p:spPr>
          <a:xfrm>
            <a:off x="457200" y="1101090"/>
            <a:ext cx="8229600" cy="4525963"/>
          </a:xfrm>
        </p:spPr>
        <p:txBody>
          <a:bodyPr/>
          <a:p>
            <a:r>
              <a:rPr lang="zh-CN" altLang="en-US" sz="2000">
                <a:effectLst/>
                <a:latin typeface="宋体" panose="02010600030101010101" pitchFamily="2" charset="-122"/>
                <a:ea typeface="宋体" panose="02010600030101010101" pitchFamily="2" charset="-122"/>
                <a:cs typeface="宋体" panose="02010600030101010101" pitchFamily="2" charset="-122"/>
              </a:rPr>
              <a:t>（一）缴存单位应当在2020年7月1日至11月31日期间办理年度调整手续，在此期间未完成年度调整的，应当继续按上一缴存年度的缴存基数和缴存比例按时逐月缴存住房公积金，视作连续缴存；若因单位未连续缴存而影响职工申请住房公积金贷款的，由单位承担责任。</a:t>
            </a:r>
            <a:endParaRPr lang="zh-CN" altLang="en-US" sz="2000">
              <a:effectLst/>
              <a:latin typeface="宋体" panose="02010600030101010101" pitchFamily="2" charset="-122"/>
              <a:ea typeface="宋体" panose="02010600030101010101" pitchFamily="2" charset="-122"/>
              <a:cs typeface="宋体" panose="02010600030101010101" pitchFamily="2" charset="-122"/>
            </a:endParaRPr>
          </a:p>
          <a:p>
            <a:r>
              <a:rPr lang="zh-CN" altLang="en-US" sz="2000">
                <a:effectLst/>
                <a:latin typeface="宋体" panose="02010600030101010101" pitchFamily="2" charset="-122"/>
                <a:ea typeface="宋体" panose="02010600030101010101" pitchFamily="2" charset="-122"/>
                <a:cs typeface="宋体" panose="02010600030101010101" pitchFamily="2" charset="-122"/>
              </a:rPr>
              <a:t>（二）2020年12月1日（含）后，仍未办理年度调整的单位，只有在完成年度调整后，才能按照申报的缴存基数和缴存比例汇缴、补缴新一缴存年度的住房公积金；单位完成年度调整手续后，应对未调整的已缴月份进行补缴或退缴，以确保在2020-2021缴存年度内职工的月缴存额保持一致。</a:t>
            </a:r>
            <a:endParaRPr lang="zh-CN" altLang="en-US" sz="2000">
              <a:effectLst/>
              <a:latin typeface="宋体" panose="02010600030101010101" pitchFamily="2" charset="-122"/>
              <a:ea typeface="宋体" panose="02010600030101010101" pitchFamily="2" charset="-122"/>
              <a:cs typeface="宋体" panose="02010600030101010101" pitchFamily="2" charset="-122"/>
            </a:endParaRPr>
          </a:p>
          <a:p>
            <a:r>
              <a:rPr lang="zh-CN" altLang="en-US" sz="2000">
                <a:effectLst/>
                <a:latin typeface="宋体" panose="02010600030101010101" pitchFamily="2" charset="-122"/>
                <a:ea typeface="宋体" panose="02010600030101010101" pitchFamily="2" charset="-122"/>
                <a:cs typeface="宋体" panose="02010600030101010101" pitchFamily="2" charset="-122"/>
              </a:rPr>
              <a:t>（三）在2020年7月1日至11月30日期间，我中心广铁分中心及各办事处、管理部不受理年度缴存调整业务（纠错二次调整除外），请缴存单位进行网上预约后前往住房公积金归集业务承办银行网点办理，或网上自主办理。</a:t>
            </a:r>
            <a:endParaRPr lang="zh-CN" altLang="en-US" sz="2000">
              <a:effectLst/>
              <a:latin typeface="宋体" panose="02010600030101010101" pitchFamily="2" charset="-122"/>
              <a:ea typeface="宋体" panose="02010600030101010101" pitchFamily="2" charset="-122"/>
              <a:cs typeface="宋体" panose="02010600030101010101" pitchFamily="2" charset="-122"/>
            </a:endParaRPr>
          </a:p>
          <a:p>
            <a:r>
              <a:rPr lang="zh-CN" altLang="en-US" sz="2000">
                <a:effectLst/>
                <a:latin typeface="宋体" panose="02010600030101010101" pitchFamily="2" charset="-122"/>
                <a:ea typeface="宋体" panose="02010600030101010101" pitchFamily="2" charset="-122"/>
                <a:cs typeface="宋体" panose="02010600030101010101" pitchFamily="2" charset="-122"/>
              </a:rPr>
              <a:t>（四）单位经办人将填妥的《住房公积金年度缴存调整批处理文件》打印一份并加盖单位公章，并提供电子文档，到已预约的归集业务承办银行网点办理年度调整手续。</a:t>
            </a:r>
            <a:endParaRPr lang="zh-CN" altLang="en-US" sz="2000">
              <a:effectLst/>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sld>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1331</Words>
  <Application>WPS 演示</Application>
  <PresentationFormat/>
  <Paragraphs>65</Paragraphs>
  <Slides>8</Slides>
  <Notes>0</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8</vt:i4>
      </vt:variant>
    </vt:vector>
  </HeadingPairs>
  <TitlesOfParts>
    <vt:vector size="16" baseType="lpstr">
      <vt:lpstr>Arial</vt:lpstr>
      <vt:lpstr>宋体</vt:lpstr>
      <vt:lpstr>Wingdings</vt:lpstr>
      <vt:lpstr>微软雅黑</vt:lpstr>
      <vt:lpstr>Arial Unicode MS</vt:lpstr>
      <vt:lpstr>Calibri</vt:lpstr>
      <vt:lpstr>默认设计模板</vt:lpstr>
      <vt:lpstr>1_默认设计模板</vt:lpstr>
      <vt:lpstr>缴存单位网上办理 年度调整操作指引</vt:lpstr>
      <vt:lpstr>第一步：表格填写  《住房公积金年度缴存调整批处理文件》</vt:lpstr>
      <vt:lpstr>PowerPoint 演示文稿</vt:lpstr>
      <vt:lpstr>第二步：网上办理年度调整  表格填写完整后，持有数字证书额单位经办人可登录公积金网上办事大厅（单位版）办理年度调整业务</vt:lpstr>
      <vt:lpstr>注意 若没有公积金数字证书的单位，请预约到柜台办理！</vt:lpstr>
      <vt:lpstr>PowerPoint 演示文稿</vt:lpstr>
      <vt:lpstr>PowerPoint 演示文稿</vt:lpstr>
      <vt:lpstr>注意事项：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网上办理年度调整</dc:title>
  <dc:creator>Vicon</dc:creator>
  <cp:lastModifiedBy>敖立春</cp:lastModifiedBy>
  <cp:revision>7</cp:revision>
  <dcterms:created xsi:type="dcterms:W3CDTF">2020-06-29T09:32:00Z</dcterms:created>
  <dcterms:modified xsi:type="dcterms:W3CDTF">2020-07-02T07:12:10Z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2052-11.8.2.8411</vt:lpwstr>
  </property>
</Properties>
</file>