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sldIdLst>
    <p:sldId id="256" r:id="rId4"/>
    <p:sldId id="257" r:id="rId5"/>
    <p:sldId id="258" r:id="rId6"/>
    <p:sldId id="270" r:id="rId7"/>
    <p:sldId id="280" r:id="rId8"/>
    <p:sldId id="287" r:id="rId9"/>
    <p:sldId id="260" r:id="rId10"/>
    <p:sldId id="261" r:id="rId11"/>
    <p:sldId id="281" r:id="rId12"/>
    <p:sldId id="262" r:id="rId13"/>
    <p:sldId id="282" r:id="rId14"/>
    <p:sldId id="283" r:id="rId15"/>
    <p:sldId id="284" r:id="rId16"/>
    <p:sldId id="285" r:id="rId17"/>
    <p:sldId id="296" r:id="rId18"/>
  </p:sldIdLst>
  <p:sldSz cx="9144000" cy="6858000" type="screen4x3"/>
  <p:notesSz cx="6858000" cy="9144000"/>
  <p:defaultTextStyle>
    <a:defPPr>
      <a:defRPr lang="zh-CN"/>
    </a:defPPr>
    <a:lvl1pPr marL="0" lvl="0"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9" d="100"/>
          <a:sy n="69" d="100"/>
        </p:scale>
        <p:origin x="-138" y="-102"/>
      </p:cViewPr>
      <p:guideLst>
        <p:guide orient="horz" pos="2164"/>
        <p:guide pos="2877"/>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标题 1025"/>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a:t>单击此处编辑母版标题样式</a:t>
            </a:r>
            <a:endParaRPr lang="zh-CN" altLang="en-US"/>
          </a:p>
        </p:txBody>
      </p:sp>
      <p:sp>
        <p:nvSpPr>
          <p:cNvPr id="1027" name="文本占位符 1026"/>
          <p:cNvSpPr>
            <a:spLocks noGrp="1"/>
          </p:cNvSpPr>
          <p:nvPr>
            <p:ph type="body" idx="1"/>
          </p:nvPr>
        </p:nvSpPr>
        <p:spPr>
          <a:xfrm>
            <a:off x="457200" y="1600200"/>
            <a:ext cx="8229600" cy="4525963"/>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a:endParaRPr lang="zh-CN" altLang="en-US">
              <a:latin typeface="Arial" panose="020B0604020202020204" pitchFamily="34" charset="0"/>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a:endParaRPr lang="zh-CN" altLang="en-US">
              <a:latin typeface="Arial" panose="020B0604020202020204" pitchFamily="34" charset="0"/>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标题 1025"/>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a:t>单击此处编辑母版标题样式</a:t>
            </a:r>
            <a:endParaRPr lang="zh-CN" altLang="en-US"/>
          </a:p>
        </p:txBody>
      </p:sp>
      <p:sp>
        <p:nvSpPr>
          <p:cNvPr id="1027" name="文本占位符 1026"/>
          <p:cNvSpPr>
            <a:spLocks noGrp="1"/>
          </p:cNvSpPr>
          <p:nvPr>
            <p:ph type="body" idx="1"/>
          </p:nvPr>
        </p:nvSpPr>
        <p:spPr>
          <a:xfrm>
            <a:off x="457200" y="1600200"/>
            <a:ext cx="8229600" cy="4525963"/>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a:endParaRPr lang="zh-CN" altLang="en-US">
              <a:latin typeface="Arial" panose="020B0604020202020204" pitchFamily="34" charset="0"/>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a:endParaRPr lang="zh-CN" altLang="en-US">
              <a:latin typeface="Arial" panose="020B0604020202020204" pitchFamily="34" charset="0"/>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4" name="标题 3073"/>
          <p:cNvSpPr>
            <a:spLocks noGrp="1"/>
          </p:cNvSpPr>
          <p:nvPr>
            <p:ph type="ctrTitle"/>
          </p:nvPr>
        </p:nvSpPr>
        <p:spPr>
          <a:xfrm>
            <a:off x="685800" y="2494280"/>
            <a:ext cx="7772400" cy="1470025"/>
          </a:xfrm>
        </p:spPr>
        <p:txBody>
          <a:bodyPr anchor="ctr" anchorCtr="0"/>
          <a:p>
            <a:pPr defTabSz="914400">
              <a:buNone/>
            </a:pPr>
            <a:r>
              <a:rPr lang="zh-CN" sz="6000" b="1" kern="1200" baseline="0">
                <a:solidFill>
                  <a:srgbClr val="FF0000"/>
                </a:solidFill>
                <a:effectLst>
                  <a:glow rad="63500">
                    <a:schemeClr val="accent2">
                      <a:satMod val="175000"/>
                      <a:alpha val="40000"/>
                    </a:schemeClr>
                  </a:glow>
                  <a:outerShdw blurRad="38100" dist="19050" dir="2700000" algn="tl" rotWithShape="0">
                    <a:schemeClr val="dk1">
                      <a:alpha val="40000"/>
                    </a:schemeClr>
                  </a:outerShdw>
                </a:effectLst>
                <a:latin typeface="Arial" panose="020B0604020202020204" pitchFamily="34" charset="0"/>
                <a:ea typeface="宋体" panose="02010600030101010101" pitchFamily="2" charset="-122"/>
              </a:rPr>
              <a:t>缴存单位预约办理</a:t>
            </a:r>
            <a:br>
              <a:rPr lang="zh-CN" sz="6000" b="1" kern="1200" baseline="0">
                <a:solidFill>
                  <a:srgbClr val="FF0000"/>
                </a:solidFill>
                <a:effectLst>
                  <a:glow rad="63500">
                    <a:schemeClr val="accent2">
                      <a:satMod val="175000"/>
                      <a:alpha val="40000"/>
                    </a:schemeClr>
                  </a:glow>
                  <a:outerShdw blurRad="38100" dist="19050" dir="2700000" algn="tl" rotWithShape="0">
                    <a:schemeClr val="dk1">
                      <a:alpha val="40000"/>
                    </a:schemeClr>
                  </a:outerShdw>
                </a:effectLst>
                <a:latin typeface="Arial" panose="020B0604020202020204" pitchFamily="34" charset="0"/>
                <a:ea typeface="宋体" panose="02010600030101010101" pitchFamily="2" charset="-122"/>
              </a:rPr>
            </a:br>
            <a:r>
              <a:rPr lang="zh-CN" sz="6000" b="1" kern="1200" baseline="0">
                <a:solidFill>
                  <a:srgbClr val="FF0000"/>
                </a:solidFill>
                <a:effectLst>
                  <a:glow rad="63500">
                    <a:schemeClr val="accent2">
                      <a:satMod val="175000"/>
                      <a:alpha val="40000"/>
                    </a:schemeClr>
                  </a:glow>
                  <a:outerShdw blurRad="38100" dist="19050" dir="2700000" algn="tl" rotWithShape="0">
                    <a:schemeClr val="dk1">
                      <a:alpha val="40000"/>
                    </a:schemeClr>
                  </a:outerShdw>
                </a:effectLst>
                <a:latin typeface="Arial" panose="020B0604020202020204" pitchFamily="34" charset="0"/>
                <a:ea typeface="宋体" panose="02010600030101010101" pitchFamily="2" charset="-122"/>
              </a:rPr>
              <a:t>年度调整操作指引</a:t>
            </a:r>
            <a:br>
              <a:rPr lang="zh-CN" sz="6000" b="1" kern="1200" baseline="0">
                <a:solidFill>
                  <a:srgbClr val="FF0000"/>
                </a:solidFill>
                <a:effectLst>
                  <a:glow rad="63500">
                    <a:schemeClr val="accent2">
                      <a:satMod val="175000"/>
                      <a:alpha val="40000"/>
                    </a:schemeClr>
                  </a:glow>
                  <a:outerShdw blurRad="38100" dist="19050" dir="2700000" algn="tl" rotWithShape="0">
                    <a:schemeClr val="dk1">
                      <a:alpha val="40000"/>
                    </a:schemeClr>
                  </a:outerShdw>
                </a:effectLst>
                <a:latin typeface="Arial" panose="020B0604020202020204" pitchFamily="34" charset="0"/>
                <a:ea typeface="宋体" panose="02010600030101010101" pitchFamily="2" charset="-122"/>
              </a:rPr>
            </a:br>
            <a:r>
              <a:rPr lang="zh-CN" sz="4400" b="1">
                <a:solidFill>
                  <a:srgbClr val="FF0000"/>
                </a:solidFill>
                <a:effectLst>
                  <a:glow rad="63500">
                    <a:schemeClr val="accent2">
                      <a:satMod val="175000"/>
                      <a:alpha val="40000"/>
                    </a:schemeClr>
                  </a:glow>
                  <a:outerShdw blurRad="38100" dist="19050" dir="2700000" algn="tl" rotWithShape="0">
                    <a:schemeClr val="dk1">
                      <a:alpha val="40000"/>
                    </a:schemeClr>
                  </a:outerShdw>
                </a:effectLst>
                <a:latin typeface="Arial" panose="020B0604020202020204" pitchFamily="34" charset="0"/>
                <a:ea typeface="宋体" panose="02010600030101010101" pitchFamily="2" charset="-122"/>
                <a:sym typeface="+mn-ea"/>
              </a:rPr>
              <a:t>（请使用幻灯片放映方式浏览）</a:t>
            </a:r>
            <a:endParaRPr lang="zh-CN" sz="4400" b="1" kern="1200" baseline="0">
              <a:solidFill>
                <a:srgbClr val="FF0000"/>
              </a:solidFill>
              <a:effectLst>
                <a:glow rad="63500">
                  <a:schemeClr val="accent2">
                    <a:satMod val="175000"/>
                    <a:alpha val="40000"/>
                  </a:schemeClr>
                </a:glow>
                <a:outerShdw blurRad="38100" dist="19050" dir="2700000" algn="tl" rotWithShape="0">
                  <a:schemeClr val="dk1">
                    <a:alpha val="40000"/>
                  </a:schemeClr>
                </a:outerShdw>
              </a:effectLst>
              <a:latin typeface="Arial" panose="020B0604020202020204" pitchFamily="34" charset="0"/>
              <a:ea typeface="宋体" panose="02010600030101010101"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1"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ox(in)">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2857500" y="-32385"/>
            <a:ext cx="3429000" cy="6863715"/>
          </a:xfrm>
          <a:prstGeom prst="rect">
            <a:avLst/>
          </a:prstGeom>
        </p:spPr>
      </p:pic>
      <p:sp>
        <p:nvSpPr>
          <p:cNvPr id="5" name="圆角矩形 4">
            <a:hlinkClick r:id="" action="ppaction://hlinkshowjump?jump=nextslide"/>
          </p:cNvPr>
          <p:cNvSpPr/>
          <p:nvPr/>
        </p:nvSpPr>
        <p:spPr>
          <a:xfrm>
            <a:off x="2988310" y="2708910"/>
            <a:ext cx="3168015" cy="575945"/>
          </a:xfrm>
          <a:prstGeom prst="roundRect">
            <a:avLst/>
          </a:prstGeom>
          <a:solidFill>
            <a:schemeClr val="bg1">
              <a:alpha val="0"/>
            </a:scheme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 name="椭圆形标注 26"/>
          <p:cNvSpPr/>
          <p:nvPr/>
        </p:nvSpPr>
        <p:spPr>
          <a:xfrm>
            <a:off x="5944870" y="2980690"/>
            <a:ext cx="2439035" cy="1503680"/>
          </a:xfrm>
          <a:prstGeom prst="wedgeEllipseCallout">
            <a:avLst>
              <a:gd name="adj1" fmla="val -58566"/>
              <a:gd name="adj2" fmla="val -537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solidFill>
                  <a:srgbClr val="FF0000"/>
                </a:solidFill>
              </a:rPr>
              <a:t>在</a:t>
            </a:r>
            <a:r>
              <a:rPr lang="zh-CN" altLang="en-US" sz="1800" b="1">
                <a:solidFill>
                  <a:srgbClr val="FF0000"/>
                </a:solidFill>
                <a:sym typeface="+mn-ea"/>
              </a:rPr>
              <a:t>官方微信公众号、手机APP首页选择</a:t>
            </a:r>
            <a:r>
              <a:rPr lang="en-US" altLang="zh-CN" sz="1800" b="1">
                <a:solidFill>
                  <a:srgbClr val="FF0000"/>
                </a:solidFill>
                <a:sym typeface="+mn-ea"/>
              </a:rPr>
              <a:t>“</a:t>
            </a:r>
            <a:r>
              <a:rPr lang="zh-CN" altLang="en-US" sz="1800" b="1">
                <a:solidFill>
                  <a:srgbClr val="FF0000"/>
                </a:solidFill>
                <a:sym typeface="+mn-ea"/>
              </a:rPr>
              <a:t>单位业务预约</a:t>
            </a:r>
            <a:r>
              <a:rPr lang="en-US" altLang="zh-CN" sz="1800" b="1">
                <a:solidFill>
                  <a:srgbClr val="FF0000"/>
                </a:solidFill>
                <a:sym typeface="+mn-ea"/>
              </a:rPr>
              <a:t>”</a:t>
            </a:r>
            <a:endParaRPr lang="en-US" altLang="zh-CN" sz="1800" b="1">
              <a:solidFill>
                <a:srgbClr val="FF0000"/>
              </a:solidFill>
              <a:sym typeface="+mn-e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ppt_x"/>
                                          </p:val>
                                        </p:tav>
                                        <p:tav tm="100000">
                                          <p:val>
                                            <p:strVal val="#ppt_x"/>
                                          </p:val>
                                        </p:tav>
                                      </p:tavLst>
                                    </p:anim>
                                    <p:anim calcmode="lin" valueType="num">
                                      <p:cBhvr additive="base">
                                        <p:cTn id="1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2857500" y="25400"/>
            <a:ext cx="3429000" cy="6806565"/>
          </a:xfrm>
          <a:prstGeom prst="rect">
            <a:avLst/>
          </a:prstGeom>
        </p:spPr>
      </p:pic>
      <p:sp>
        <p:nvSpPr>
          <p:cNvPr id="5" name="圆角矩形 4">
            <a:hlinkClick r:id="" action="ppaction://hlinkshowjump?jump=nextslide"/>
          </p:cNvPr>
          <p:cNvSpPr/>
          <p:nvPr/>
        </p:nvSpPr>
        <p:spPr>
          <a:xfrm>
            <a:off x="2857500" y="180340"/>
            <a:ext cx="3429000" cy="559435"/>
          </a:xfrm>
          <a:prstGeom prst="roundRect">
            <a:avLst/>
          </a:prstGeom>
          <a:solidFill>
            <a:schemeClr val="bg1">
              <a:alpha val="0"/>
            </a:scheme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 name="椭圆形标注 26"/>
          <p:cNvSpPr/>
          <p:nvPr/>
        </p:nvSpPr>
        <p:spPr>
          <a:xfrm>
            <a:off x="5868670" y="595630"/>
            <a:ext cx="2439035" cy="1503680"/>
          </a:xfrm>
          <a:prstGeom prst="wedgeEllipseCallout">
            <a:avLst>
              <a:gd name="adj1" fmla="val -58566"/>
              <a:gd name="adj2" fmla="val -537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800" b="1">
                <a:solidFill>
                  <a:srgbClr val="FF0000"/>
                </a:solidFill>
                <a:sym typeface="+mn-ea"/>
              </a:rPr>
              <a:t>进入单位业务预约界面后选择</a:t>
            </a:r>
            <a:r>
              <a:rPr lang="en-US" altLang="zh-CN" sz="1800" b="1">
                <a:solidFill>
                  <a:srgbClr val="FF0000"/>
                </a:solidFill>
                <a:sym typeface="+mn-ea"/>
              </a:rPr>
              <a:t>“</a:t>
            </a:r>
            <a:r>
              <a:rPr lang="zh-CN" altLang="en-US" sz="1800" b="1">
                <a:solidFill>
                  <a:srgbClr val="FF0000"/>
                </a:solidFill>
                <a:sym typeface="+mn-ea"/>
              </a:rPr>
              <a:t>业务预约</a:t>
            </a:r>
            <a:r>
              <a:rPr lang="en-US" altLang="zh-CN" sz="1800" b="1">
                <a:solidFill>
                  <a:srgbClr val="FF0000"/>
                </a:solidFill>
                <a:sym typeface="+mn-ea"/>
              </a:rPr>
              <a:t>”</a:t>
            </a:r>
            <a:endParaRPr lang="en-US" altLang="zh-CN" sz="1800" b="1">
              <a:solidFill>
                <a:srgbClr val="FF0000"/>
              </a:solidFill>
              <a:sym typeface="+mn-e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ppt_x"/>
                                          </p:val>
                                        </p:tav>
                                        <p:tav tm="100000">
                                          <p:val>
                                            <p:strVal val="#ppt_x"/>
                                          </p:val>
                                        </p:tav>
                                      </p:tavLst>
                                    </p:anim>
                                    <p:anim calcmode="lin" valueType="num">
                                      <p:cBhvr additive="base">
                                        <p:cTn id="1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2857500" y="635"/>
            <a:ext cx="3429000" cy="6805930"/>
          </a:xfrm>
          <a:prstGeom prst="rect">
            <a:avLst/>
          </a:prstGeom>
        </p:spPr>
      </p:pic>
      <p:sp>
        <p:nvSpPr>
          <p:cNvPr id="5" name="圆角矩形 4"/>
          <p:cNvSpPr/>
          <p:nvPr/>
        </p:nvSpPr>
        <p:spPr>
          <a:xfrm>
            <a:off x="3636010" y="188595"/>
            <a:ext cx="2232660" cy="864235"/>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 name="椭圆形标注 26"/>
          <p:cNvSpPr/>
          <p:nvPr/>
        </p:nvSpPr>
        <p:spPr>
          <a:xfrm>
            <a:off x="6362700" y="756285"/>
            <a:ext cx="2658745" cy="1655445"/>
          </a:xfrm>
          <a:prstGeom prst="wedgeEllipseCallout">
            <a:avLst>
              <a:gd name="adj1" fmla="val -58566"/>
              <a:gd name="adj2" fmla="val -537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800" b="1">
                <a:solidFill>
                  <a:srgbClr val="FF0000"/>
                </a:solidFill>
                <a:sym typeface="+mn-ea"/>
              </a:rPr>
              <a:t>进入单位业务预约界面后录入预约的单位账号和单位名称，并点击查询</a:t>
            </a:r>
            <a:endParaRPr lang="zh-CN" altLang="en-US" sz="1800" b="1">
              <a:solidFill>
                <a:srgbClr val="FF0000"/>
              </a:solidFill>
              <a:sym typeface="+mn-ea"/>
            </a:endParaRPr>
          </a:p>
        </p:txBody>
      </p:sp>
      <p:sp>
        <p:nvSpPr>
          <p:cNvPr id="6" name="下箭头 5"/>
          <p:cNvSpPr/>
          <p:nvPr/>
        </p:nvSpPr>
        <p:spPr>
          <a:xfrm>
            <a:off x="4319905" y="1108075"/>
            <a:ext cx="503555" cy="432435"/>
          </a:xfrm>
          <a:prstGeom prst="downArrow">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圆角矩形 6">
            <a:hlinkClick r:id="" action="ppaction://hlinkshowjump?jump=nextslide"/>
          </p:cNvPr>
          <p:cNvSpPr/>
          <p:nvPr/>
        </p:nvSpPr>
        <p:spPr>
          <a:xfrm>
            <a:off x="2915920" y="1557020"/>
            <a:ext cx="3312795" cy="504190"/>
          </a:xfrm>
          <a:prstGeom prst="roundRect">
            <a:avLst/>
          </a:prstGeom>
          <a:solidFill>
            <a:schemeClr val="bg1">
              <a:alpha val="0"/>
            </a:scheme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ppt_x"/>
                                          </p:val>
                                        </p:tav>
                                        <p:tav tm="100000">
                                          <p:val>
                                            <p:strVal val="#ppt_x"/>
                                          </p:val>
                                        </p:tav>
                                      </p:tavLst>
                                    </p:anim>
                                    <p:anim calcmode="lin" valueType="num">
                                      <p:cBhvr additive="base">
                                        <p:cTn id="1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7" grpId="0" bldLvl="0" animBg="1"/>
      <p:bldP spid="6" grpId="0" animBg="1"/>
      <p:bldP spid="7"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2857500" y="34290"/>
            <a:ext cx="3429000" cy="6746240"/>
          </a:xfrm>
          <a:prstGeom prst="rect">
            <a:avLst/>
          </a:prstGeom>
        </p:spPr>
      </p:pic>
      <p:sp>
        <p:nvSpPr>
          <p:cNvPr id="5" name="圆角矩形 4">
            <a:hlinkClick r:id="" action="ppaction://hlinkshowjump?jump=nextslide"/>
          </p:cNvPr>
          <p:cNvSpPr/>
          <p:nvPr/>
        </p:nvSpPr>
        <p:spPr>
          <a:xfrm>
            <a:off x="2915920" y="1196975"/>
            <a:ext cx="3312795" cy="647700"/>
          </a:xfrm>
          <a:prstGeom prst="roundRect">
            <a:avLst/>
          </a:prstGeom>
          <a:gradFill>
            <a:gsLst>
              <a:gs pos="100000">
                <a:srgbClr val="14CD68">
                  <a:alpha val="0"/>
                </a:srgbClr>
              </a:gs>
              <a:gs pos="100000">
                <a:srgbClr val="035C7D"/>
              </a:gs>
            </a:gsLst>
            <a:lin ang="5400000" scaled="0"/>
          </a:gra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 name="椭圆形标注 26"/>
          <p:cNvSpPr/>
          <p:nvPr/>
        </p:nvSpPr>
        <p:spPr>
          <a:xfrm>
            <a:off x="6464300" y="1576070"/>
            <a:ext cx="2658745" cy="1655445"/>
          </a:xfrm>
          <a:prstGeom prst="wedgeEllipseCallout">
            <a:avLst>
              <a:gd name="adj1" fmla="val -58566"/>
              <a:gd name="adj2" fmla="val -537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800" b="1">
                <a:solidFill>
                  <a:srgbClr val="FF0000"/>
                </a:solidFill>
                <a:sym typeface="+mn-ea"/>
              </a:rPr>
              <a:t>在该界面中点击</a:t>
            </a:r>
            <a:r>
              <a:rPr lang="en-US" altLang="zh-CN" sz="1800" b="1">
                <a:solidFill>
                  <a:srgbClr val="FF0000"/>
                </a:solidFill>
                <a:sym typeface="+mn-ea"/>
              </a:rPr>
              <a:t>“</a:t>
            </a:r>
            <a:r>
              <a:rPr lang="zh-CN" altLang="en-US" sz="1800" b="1">
                <a:solidFill>
                  <a:srgbClr val="FF0000"/>
                </a:solidFill>
                <a:sym typeface="+mn-ea"/>
              </a:rPr>
              <a:t>新增预约</a:t>
            </a:r>
            <a:r>
              <a:rPr lang="en-US" altLang="zh-CN" sz="1800" b="1">
                <a:solidFill>
                  <a:srgbClr val="FF0000"/>
                </a:solidFill>
                <a:sym typeface="+mn-ea"/>
              </a:rPr>
              <a:t>”</a:t>
            </a:r>
            <a:r>
              <a:rPr lang="zh-CN" altLang="en-US" sz="1800" b="1">
                <a:solidFill>
                  <a:srgbClr val="FF0000"/>
                </a:solidFill>
                <a:sym typeface="+mn-ea"/>
              </a:rPr>
              <a:t>按钮进入预约录入界面</a:t>
            </a:r>
            <a:endParaRPr lang="zh-CN" altLang="en-US" sz="1800" b="1">
              <a:solidFill>
                <a:srgbClr val="FF0000"/>
              </a:solidFill>
              <a:sym typeface="+mn-e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2819400" y="38735"/>
            <a:ext cx="2914015" cy="6789420"/>
          </a:xfrm>
          <a:prstGeom prst="rect">
            <a:avLst/>
          </a:prstGeom>
        </p:spPr>
      </p:pic>
      <p:sp>
        <p:nvSpPr>
          <p:cNvPr id="8" name="椭圆形标注 7"/>
          <p:cNvSpPr/>
          <p:nvPr/>
        </p:nvSpPr>
        <p:spPr>
          <a:xfrm>
            <a:off x="5733415" y="385445"/>
            <a:ext cx="2016125" cy="1368425"/>
          </a:xfrm>
          <a:prstGeom prst="wedgeEllipseCallout">
            <a:avLst>
              <a:gd name="adj1" fmla="val -58566"/>
              <a:gd name="adj2" fmla="val -537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solidFill>
                  <a:srgbClr val="FF0000"/>
                </a:solidFill>
              </a:rPr>
              <a:t>网点类型选择</a:t>
            </a:r>
            <a:r>
              <a:rPr lang="en-US" altLang="zh-CN" b="1">
                <a:solidFill>
                  <a:srgbClr val="FF0000"/>
                </a:solidFill>
              </a:rPr>
              <a:t>“</a:t>
            </a:r>
            <a:r>
              <a:rPr lang="zh-CN" altLang="en-US" b="1">
                <a:solidFill>
                  <a:srgbClr val="FF0000"/>
                </a:solidFill>
              </a:rPr>
              <a:t>银行网点</a:t>
            </a:r>
            <a:r>
              <a:rPr lang="en-US" altLang="zh-CN" b="1">
                <a:solidFill>
                  <a:srgbClr val="FF0000"/>
                </a:solidFill>
              </a:rPr>
              <a:t>”</a:t>
            </a:r>
            <a:endParaRPr lang="en-US" altLang="zh-CN" b="1">
              <a:solidFill>
                <a:srgbClr val="FF0000"/>
              </a:solidFill>
            </a:endParaRPr>
          </a:p>
        </p:txBody>
      </p:sp>
      <p:sp>
        <p:nvSpPr>
          <p:cNvPr id="5" name="椭圆形标注 4"/>
          <p:cNvSpPr/>
          <p:nvPr/>
        </p:nvSpPr>
        <p:spPr>
          <a:xfrm>
            <a:off x="803275" y="1753870"/>
            <a:ext cx="2016125" cy="1368425"/>
          </a:xfrm>
          <a:prstGeom prst="wedgeEllipseCallout">
            <a:avLst>
              <a:gd name="adj1" fmla="val 54251"/>
              <a:gd name="adj2" fmla="val -543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solidFill>
                  <a:srgbClr val="FF0000"/>
                </a:solidFill>
              </a:rPr>
              <a:t>业务勾选</a:t>
            </a:r>
            <a:r>
              <a:rPr lang="en-US" altLang="zh-CN" b="1">
                <a:solidFill>
                  <a:srgbClr val="FF0000"/>
                </a:solidFill>
              </a:rPr>
              <a:t>“</a:t>
            </a:r>
            <a:r>
              <a:rPr lang="zh-CN" altLang="en-US" b="1">
                <a:solidFill>
                  <a:srgbClr val="FF0000"/>
                </a:solidFill>
              </a:rPr>
              <a:t>年度调整</a:t>
            </a:r>
            <a:r>
              <a:rPr lang="en-US" altLang="zh-CN" b="1">
                <a:solidFill>
                  <a:srgbClr val="FF0000"/>
                </a:solidFill>
              </a:rPr>
              <a:t>”</a:t>
            </a:r>
            <a:endParaRPr lang="en-US" altLang="zh-CN" b="1">
              <a:solidFill>
                <a:srgbClr val="FF0000"/>
              </a:solidFill>
            </a:endParaRPr>
          </a:p>
        </p:txBody>
      </p:sp>
      <p:sp>
        <p:nvSpPr>
          <p:cNvPr id="18" name="椭圆形标注 17"/>
          <p:cNvSpPr/>
          <p:nvPr/>
        </p:nvSpPr>
        <p:spPr>
          <a:xfrm>
            <a:off x="5733415" y="2076450"/>
            <a:ext cx="2016125" cy="1368425"/>
          </a:xfrm>
          <a:prstGeom prst="wedgeEllipseCallout">
            <a:avLst>
              <a:gd name="adj1" fmla="val -63606"/>
              <a:gd name="adj2" fmla="val -86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solidFill>
                  <a:srgbClr val="FF0000"/>
                </a:solidFill>
              </a:rPr>
              <a:t>选择需前往办理年度调整的银行所在区域</a:t>
            </a:r>
            <a:endParaRPr lang="zh-CN" altLang="en-US" b="1">
              <a:solidFill>
                <a:srgbClr val="FF0000"/>
              </a:solidFill>
            </a:endParaRPr>
          </a:p>
        </p:txBody>
      </p:sp>
      <p:sp>
        <p:nvSpPr>
          <p:cNvPr id="24" name="椭圆形标注 23"/>
          <p:cNvSpPr/>
          <p:nvPr/>
        </p:nvSpPr>
        <p:spPr>
          <a:xfrm>
            <a:off x="803275" y="3549015"/>
            <a:ext cx="2016125" cy="1368425"/>
          </a:xfrm>
          <a:prstGeom prst="wedgeEllipseCallout">
            <a:avLst>
              <a:gd name="adj1" fmla="val 53433"/>
              <a:gd name="adj2" fmla="val -549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solidFill>
                  <a:srgbClr val="FF0000"/>
                </a:solidFill>
              </a:rPr>
              <a:t>选择具体办理的银行网点</a:t>
            </a:r>
            <a:endParaRPr lang="zh-CN" altLang="en-US" b="1">
              <a:solidFill>
                <a:srgbClr val="FF0000"/>
              </a:solidFill>
            </a:endParaRPr>
          </a:p>
        </p:txBody>
      </p:sp>
      <p:sp>
        <p:nvSpPr>
          <p:cNvPr id="26" name="椭圆形标注 25"/>
          <p:cNvSpPr/>
          <p:nvPr/>
        </p:nvSpPr>
        <p:spPr>
          <a:xfrm>
            <a:off x="5733415" y="3741420"/>
            <a:ext cx="2016125" cy="1368425"/>
          </a:xfrm>
          <a:prstGeom prst="wedgeEllipseCallout">
            <a:avLst>
              <a:gd name="adj1" fmla="val -62346"/>
              <a:gd name="adj2" fmla="val 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solidFill>
                  <a:srgbClr val="FF0000"/>
                </a:solidFill>
              </a:rPr>
              <a:t>选择办理日期和时段</a:t>
            </a:r>
            <a:endParaRPr lang="zh-CN" altLang="en-US" b="1">
              <a:solidFill>
                <a:srgbClr val="FF0000"/>
              </a:solidFill>
            </a:endParaRPr>
          </a:p>
        </p:txBody>
      </p:sp>
      <p:sp>
        <p:nvSpPr>
          <p:cNvPr id="28" name="椭圆形标注 27"/>
          <p:cNvSpPr/>
          <p:nvPr/>
        </p:nvSpPr>
        <p:spPr>
          <a:xfrm>
            <a:off x="337820" y="5205730"/>
            <a:ext cx="2312035" cy="1622425"/>
          </a:xfrm>
          <a:prstGeom prst="wedgeEllipseCallout">
            <a:avLst>
              <a:gd name="adj1" fmla="val 60821"/>
              <a:gd name="adj2" fmla="val -302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solidFill>
                  <a:srgbClr val="FF0000"/>
                </a:solidFill>
              </a:rPr>
              <a:t>录入接收短信验证码的手机号码、手机验证码和图像验证码</a:t>
            </a:r>
            <a:endParaRPr lang="zh-CN" altLang="en-US" b="1">
              <a:solidFill>
                <a:srgbClr val="FF0000"/>
              </a:solidFill>
            </a:endParaRPr>
          </a:p>
        </p:txBody>
      </p:sp>
      <p:sp>
        <p:nvSpPr>
          <p:cNvPr id="7" name="椭圆形标注 6"/>
          <p:cNvSpPr/>
          <p:nvPr/>
        </p:nvSpPr>
        <p:spPr>
          <a:xfrm>
            <a:off x="6148070" y="5205095"/>
            <a:ext cx="2581275" cy="1623060"/>
          </a:xfrm>
          <a:prstGeom prst="wedgeEllipseCallout">
            <a:avLst>
              <a:gd name="adj1" fmla="val -68056"/>
              <a:gd name="adj2" fmla="val 33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solidFill>
                  <a:srgbClr val="FF0000"/>
                </a:solidFill>
                <a:sym typeface="+mn-ea"/>
              </a:rPr>
              <a:t>预约信息录入完成后点击提交按钮，界面提示操作成功，则该预约办理完成。</a:t>
            </a:r>
            <a:endParaRPr lang="en-US" altLang="zh-CN" b="1">
              <a:solidFill>
                <a:srgbClr val="FF0000"/>
              </a:solidFill>
            </a:endParaRPr>
          </a:p>
        </p:txBody>
      </p:sp>
      <p:sp>
        <p:nvSpPr>
          <p:cNvPr id="9" name="圆角矩形 8"/>
          <p:cNvSpPr/>
          <p:nvPr/>
        </p:nvSpPr>
        <p:spPr>
          <a:xfrm>
            <a:off x="2915920" y="6309360"/>
            <a:ext cx="2736215" cy="50419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blinds(horizontal)">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additive="base">
                                        <p:cTn id="48" dur="500" fill="hold"/>
                                        <p:tgtEl>
                                          <p:spTgt spid="7"/>
                                        </p:tgtEl>
                                        <p:attrNameLst>
                                          <p:attrName>ppt_x</p:attrName>
                                        </p:attrNameLst>
                                      </p:cBhvr>
                                      <p:tavLst>
                                        <p:tav tm="0">
                                          <p:val>
                                            <p:strVal val="#ppt_x"/>
                                          </p:val>
                                        </p:tav>
                                        <p:tav tm="100000">
                                          <p:val>
                                            <p:strVal val="#ppt_x"/>
                                          </p:val>
                                        </p:tav>
                                      </p:tavLst>
                                    </p:anim>
                                    <p:anim calcmode="lin" valueType="num">
                                      <p:cBhvr additive="base">
                                        <p:cTn id="4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18" grpId="0" animBg="1"/>
      <p:bldP spid="24" grpId="0" animBg="1"/>
      <p:bldP spid="26" grpId="0" animBg="1"/>
      <p:bldP spid="28" grpId="0" animBg="1"/>
      <p:bldP spid="9"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29528"/>
            <a:ext cx="8229600" cy="1143000"/>
          </a:xfrm>
        </p:spPr>
        <p:txBody>
          <a:bodyPr/>
          <a:p>
            <a:pPr algn="l"/>
            <a:r>
              <a:rPr lang="zh-CN" altLang="en-US" sz="3600" b="1">
                <a:solidFill>
                  <a:schemeClr val="tx1"/>
                </a:solidFill>
                <a:effectLst>
                  <a:outerShdw blurRad="38100" dist="19050" dir="2700000" algn="tl" rotWithShape="0">
                    <a:schemeClr val="dk1">
                      <a:alpha val="40000"/>
                    </a:schemeClr>
                  </a:outerShdw>
                </a:effectLst>
              </a:rPr>
              <a:t>注意事项：</a:t>
            </a:r>
            <a:endParaRPr lang="zh-CN" altLang="en-US" sz="3600" b="1">
              <a:solidFill>
                <a:schemeClr val="tx1"/>
              </a:solidFill>
              <a:effectLst>
                <a:outerShdw blurRad="38100" dist="19050" dir="2700000" algn="tl" rotWithShape="0">
                  <a:schemeClr val="dk1">
                    <a:alpha val="40000"/>
                  </a:schemeClr>
                </a:outerShdw>
              </a:effectLst>
            </a:endParaRPr>
          </a:p>
        </p:txBody>
      </p:sp>
      <p:sp>
        <p:nvSpPr>
          <p:cNvPr id="3" name="内容占位符 2"/>
          <p:cNvSpPr>
            <a:spLocks noGrp="1"/>
          </p:cNvSpPr>
          <p:nvPr>
            <p:ph idx="1"/>
          </p:nvPr>
        </p:nvSpPr>
        <p:spPr>
          <a:xfrm>
            <a:off x="457200" y="1101090"/>
            <a:ext cx="8229600" cy="4525963"/>
          </a:xfrm>
        </p:spPr>
        <p:txBody>
          <a:bodyPr/>
          <a:p>
            <a:r>
              <a:rPr lang="zh-CN" altLang="en-US" sz="2000">
                <a:effectLst/>
                <a:latin typeface="宋体" panose="02010600030101010101" pitchFamily="2" charset="-122"/>
                <a:ea typeface="宋体" panose="02010600030101010101" pitchFamily="2" charset="-122"/>
                <a:cs typeface="宋体" panose="02010600030101010101" pitchFamily="2" charset="-122"/>
              </a:rPr>
              <a:t>（一）缴存单位应当在2020年7月1日至11月31日期间办理年度调整手续，在此期间未完成年度调整的，应当继续按上一缴存年度的缴存基数和缴存比例按时逐月缴存住房公积金，视作连续缴存；若因单位未连续缴存而影响职工申请住房公积金贷款的，由单位承担责任。</a:t>
            </a:r>
            <a:endParaRPr lang="zh-CN" altLang="en-US" sz="2000">
              <a:effectLst/>
              <a:latin typeface="宋体" panose="02010600030101010101" pitchFamily="2" charset="-122"/>
              <a:ea typeface="宋体" panose="02010600030101010101" pitchFamily="2" charset="-122"/>
              <a:cs typeface="宋体" panose="02010600030101010101" pitchFamily="2" charset="-122"/>
            </a:endParaRPr>
          </a:p>
          <a:p>
            <a:r>
              <a:rPr lang="zh-CN" altLang="en-US" sz="2000">
                <a:effectLst/>
                <a:latin typeface="宋体" panose="02010600030101010101" pitchFamily="2" charset="-122"/>
                <a:ea typeface="宋体" panose="02010600030101010101" pitchFamily="2" charset="-122"/>
                <a:cs typeface="宋体" panose="02010600030101010101" pitchFamily="2" charset="-122"/>
              </a:rPr>
              <a:t>（二）2020年12月1日（含）后，仍未办理年度调整的单位，只有在完成年度调整后，才能按照申报的缴存基数和缴存比例汇缴、补缴新一缴存年度的住房公积金；单位完成年度调整手续后，应对未调整的已缴月份进行补缴或退缴，以确保在2020-2021缴存年度内职工的月缴存额保持一致。</a:t>
            </a:r>
            <a:endParaRPr lang="zh-CN" altLang="en-US" sz="2000">
              <a:effectLst/>
              <a:latin typeface="宋体" panose="02010600030101010101" pitchFamily="2" charset="-122"/>
              <a:ea typeface="宋体" panose="02010600030101010101" pitchFamily="2" charset="-122"/>
              <a:cs typeface="宋体" panose="02010600030101010101" pitchFamily="2" charset="-122"/>
            </a:endParaRPr>
          </a:p>
          <a:p>
            <a:r>
              <a:rPr lang="zh-CN" altLang="en-US" sz="2000">
                <a:effectLst/>
                <a:latin typeface="宋体" panose="02010600030101010101" pitchFamily="2" charset="-122"/>
                <a:ea typeface="宋体" panose="02010600030101010101" pitchFamily="2" charset="-122"/>
                <a:cs typeface="宋体" panose="02010600030101010101" pitchFamily="2" charset="-122"/>
              </a:rPr>
              <a:t>（三）在2020年7月1日至11月30日期间，我中心广铁分中心及各办事处、管理部不受理年度缴存调整业务（纠错二次调整除外），请缴存单位进行网上预约后前往住房公积金归集业务承办银行网点办理，或网上自主办理。</a:t>
            </a:r>
            <a:endParaRPr lang="zh-CN" altLang="en-US" sz="2000">
              <a:effectLst/>
              <a:latin typeface="宋体" panose="02010600030101010101" pitchFamily="2" charset="-122"/>
              <a:ea typeface="宋体" panose="02010600030101010101" pitchFamily="2" charset="-122"/>
              <a:cs typeface="宋体" panose="02010600030101010101" pitchFamily="2" charset="-122"/>
            </a:endParaRPr>
          </a:p>
          <a:p>
            <a:r>
              <a:rPr lang="zh-CN" altLang="en-US" sz="2000">
                <a:effectLst/>
                <a:latin typeface="宋体" panose="02010600030101010101" pitchFamily="2" charset="-122"/>
                <a:ea typeface="宋体" panose="02010600030101010101" pitchFamily="2" charset="-122"/>
                <a:cs typeface="宋体" panose="02010600030101010101" pitchFamily="2" charset="-122"/>
              </a:rPr>
              <a:t>（四）单位经办人将填妥的《住房公积金年度缴存调整批处理文件》打印一份并加盖单位公章，并提供电子文档，到已预约的归集业务承办银行网点办理年度调整手续。</a:t>
            </a:r>
            <a:endParaRPr lang="zh-CN" altLang="en-US" sz="2000">
              <a:effectLst/>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2465705"/>
            <a:ext cx="8229600" cy="1522730"/>
          </a:xfrm>
        </p:spPr>
        <p:txBody>
          <a:bodyPr/>
          <a:p>
            <a:r>
              <a:rPr lang="zh-CN" altLang="en-US" b="1">
                <a:solidFill>
                  <a:schemeClr val="tx1"/>
                </a:solidFill>
                <a:effectLst>
                  <a:outerShdw blurRad="38100" dist="19050" dir="2700000" algn="tl" rotWithShape="0">
                    <a:schemeClr val="dk1">
                      <a:alpha val="40000"/>
                    </a:schemeClr>
                  </a:outerShdw>
                </a:effectLst>
              </a:rPr>
              <a:t>第一步：表格填写</a:t>
            </a:r>
            <a:br>
              <a:rPr lang="zh-CN" altLang="en-US" b="1">
                <a:solidFill>
                  <a:schemeClr val="tx1"/>
                </a:solidFill>
                <a:effectLst>
                  <a:outerShdw blurRad="38100" dist="19050" dir="2700000" algn="tl" rotWithShape="0">
                    <a:schemeClr val="dk1">
                      <a:alpha val="40000"/>
                    </a:schemeClr>
                  </a:outerShdw>
                </a:effectLst>
              </a:rPr>
            </a:br>
            <a:br>
              <a:rPr lang="zh-CN" altLang="en-US" b="1">
                <a:solidFill>
                  <a:schemeClr val="tx1"/>
                </a:solidFill>
                <a:effectLst>
                  <a:outerShdw blurRad="38100" dist="19050" dir="2700000" algn="tl" rotWithShape="0">
                    <a:schemeClr val="dk1">
                      <a:alpha val="40000"/>
                    </a:schemeClr>
                  </a:outerShdw>
                </a:effectLst>
              </a:rPr>
            </a:br>
            <a:r>
              <a:rPr lang="zh-CN" altLang="en-US" sz="3600" b="1">
                <a:solidFill>
                  <a:schemeClr val="tx1"/>
                </a:solidFill>
                <a:effectLst>
                  <a:outerShdw blurRad="38100" dist="19050" dir="2700000" algn="tl" rotWithShape="0">
                    <a:schemeClr val="dk1">
                      <a:alpha val="40000"/>
                    </a:schemeClr>
                  </a:outerShdw>
                </a:effectLst>
              </a:rPr>
              <a:t>《住房公积金年度缴存调整批处理文件》</a:t>
            </a:r>
            <a:endParaRPr lang="zh-CN" altLang="en-US" sz="3600" b="1">
              <a:solidFill>
                <a:schemeClr val="tx1"/>
              </a:solidFill>
              <a:effectLst>
                <a:outerShdw blurRad="38100" dist="19050" dir="2700000" algn="tl" rotWithShape="0">
                  <a:schemeClr val="dk1">
                    <a:alpha val="40000"/>
                  </a:schemeClr>
                </a:outerShdw>
              </a:effectLst>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12065" y="140335"/>
            <a:ext cx="9168130" cy="6397625"/>
          </a:xfrm>
          <a:prstGeom prst="rect">
            <a:avLst/>
          </a:prstGeom>
        </p:spPr>
      </p:pic>
      <p:sp>
        <p:nvSpPr>
          <p:cNvPr id="6" name="文本框 5"/>
          <p:cNvSpPr txBox="1"/>
          <p:nvPr/>
        </p:nvSpPr>
        <p:spPr>
          <a:xfrm>
            <a:off x="1360805" y="1536700"/>
            <a:ext cx="6422390" cy="3784600"/>
          </a:xfrm>
          <a:prstGeom prst="rect">
            <a:avLst/>
          </a:prstGeom>
          <a:noFill/>
        </p:spPr>
        <p:txBody>
          <a:bodyPr wrap="square" rtlCol="0">
            <a:spAutoFit/>
          </a:bodyPr>
          <a:p>
            <a:r>
              <a:rPr lang="zh-CN" altLang="en-US" sz="4000" b="1">
                <a:solidFill>
                  <a:srgbClr val="FF0000"/>
                </a:solidFill>
              </a:rPr>
              <a:t>注意：</a:t>
            </a:r>
            <a:endParaRPr lang="zh-CN" altLang="en-US" sz="4000" b="1">
              <a:solidFill>
                <a:srgbClr val="FF0000"/>
              </a:solidFill>
            </a:endParaRPr>
          </a:p>
          <a:p>
            <a:r>
              <a:rPr lang="zh-CN" altLang="en-US" sz="4000" b="1">
                <a:solidFill>
                  <a:srgbClr val="FF0000"/>
                </a:solidFill>
              </a:rPr>
              <a:t>        电子表格格式已设定好，填写时请不要改动单元格格式！</a:t>
            </a:r>
            <a:endParaRPr lang="zh-CN" altLang="en-US" sz="4000" b="1">
              <a:solidFill>
                <a:srgbClr val="FF0000"/>
              </a:solidFill>
            </a:endParaRPr>
          </a:p>
          <a:p>
            <a:r>
              <a:rPr lang="zh-CN" altLang="en-US" sz="4000" b="1">
                <a:solidFill>
                  <a:srgbClr val="FF0000"/>
                </a:solidFill>
              </a:rPr>
              <a:t>         表格内请勿保留函数公式！</a:t>
            </a:r>
            <a:endParaRPr lang="zh-CN" altLang="en-US" sz="4000" b="1">
              <a:solidFill>
                <a:srgbClr val="FF0000"/>
              </a:solidFill>
            </a:endParaRPr>
          </a:p>
        </p:txBody>
      </p:sp>
      <p:sp>
        <p:nvSpPr>
          <p:cNvPr id="7" name="云形标注 6"/>
          <p:cNvSpPr/>
          <p:nvPr/>
        </p:nvSpPr>
        <p:spPr>
          <a:xfrm>
            <a:off x="1721485" y="1733550"/>
            <a:ext cx="4055110" cy="2694305"/>
          </a:xfrm>
          <a:prstGeom prst="cloudCallout">
            <a:avLst>
              <a:gd name="adj1" fmla="val -43877"/>
              <a:gd name="adj2" fmla="val -54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solidFill>
                  <a:srgbClr val="FF0000"/>
                </a:solidFill>
              </a:rPr>
              <a:t>填写单位末次汇缴年月的次月，填写格式：YYYYMM（如：单位末次汇缴年月202007，启用年月则填写202008）</a:t>
            </a:r>
            <a:endParaRPr lang="zh-CN" altLang="en-US" b="1">
              <a:solidFill>
                <a:srgbClr val="FF0000"/>
              </a:solidFill>
            </a:endParaRPr>
          </a:p>
        </p:txBody>
      </p:sp>
      <p:sp>
        <p:nvSpPr>
          <p:cNvPr id="8" name="云形标注 7"/>
          <p:cNvSpPr/>
          <p:nvPr/>
        </p:nvSpPr>
        <p:spPr>
          <a:xfrm>
            <a:off x="566420" y="1733550"/>
            <a:ext cx="2289175" cy="1170305"/>
          </a:xfrm>
          <a:prstGeom prst="cloudCallout">
            <a:avLst>
              <a:gd name="adj1" fmla="val 27278"/>
              <a:gd name="adj2" fmla="val -650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solidFill>
                  <a:srgbClr val="FF0000"/>
                </a:solidFill>
              </a:rPr>
              <a:t>单位目前在缴职工人数</a:t>
            </a:r>
            <a:endParaRPr lang="zh-CN" altLang="en-US" b="1">
              <a:solidFill>
                <a:srgbClr val="FF0000"/>
              </a:solidFill>
            </a:endParaRPr>
          </a:p>
        </p:txBody>
      </p:sp>
      <p:sp>
        <p:nvSpPr>
          <p:cNvPr id="10" name="下箭头 9"/>
          <p:cNvSpPr/>
          <p:nvPr/>
        </p:nvSpPr>
        <p:spPr>
          <a:xfrm>
            <a:off x="7092315" y="2201545"/>
            <a:ext cx="216535" cy="3486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下箭头 11"/>
          <p:cNvSpPr/>
          <p:nvPr/>
        </p:nvSpPr>
        <p:spPr>
          <a:xfrm>
            <a:off x="8327390" y="2075815"/>
            <a:ext cx="216535" cy="4743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椭圆形标注 8"/>
          <p:cNvSpPr/>
          <p:nvPr/>
        </p:nvSpPr>
        <p:spPr>
          <a:xfrm>
            <a:off x="6023610" y="537845"/>
            <a:ext cx="3132455" cy="1738630"/>
          </a:xfrm>
          <a:prstGeom prst="wedgeEllipseCallout">
            <a:avLst>
              <a:gd name="adj1" fmla="val -67778"/>
              <a:gd name="adj2" fmla="val 67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solidFill>
                  <a:srgbClr val="FF0000"/>
                </a:solidFill>
              </a:rPr>
              <a:t>调整后所有职工的月缴存金额合计</a:t>
            </a:r>
            <a:endParaRPr lang="zh-CN" altLang="en-US" b="1">
              <a:solidFill>
                <a:srgbClr val="FF0000"/>
              </a:solidFill>
            </a:endParaRPr>
          </a:p>
          <a:p>
            <a:pPr algn="ctr"/>
            <a:r>
              <a:rPr lang="zh-CN" altLang="en-US" b="1">
                <a:solidFill>
                  <a:srgbClr val="FF0000"/>
                </a:solidFill>
              </a:rPr>
              <a:t>（即表格中的</a:t>
            </a:r>
            <a:r>
              <a:rPr lang="en-US" altLang="zh-CN" b="1">
                <a:solidFill>
                  <a:srgbClr val="FF0000"/>
                </a:solidFill>
              </a:rPr>
              <a:t>“</a:t>
            </a:r>
            <a:r>
              <a:rPr lang="zh-CN" altLang="en-US" b="1">
                <a:solidFill>
                  <a:srgbClr val="FF0000"/>
                </a:solidFill>
              </a:rPr>
              <a:t>单位缴存额</a:t>
            </a:r>
            <a:r>
              <a:rPr lang="en-US" altLang="zh-CN" b="1">
                <a:solidFill>
                  <a:srgbClr val="FF0000"/>
                </a:solidFill>
              </a:rPr>
              <a:t>”</a:t>
            </a:r>
            <a:r>
              <a:rPr lang="zh-CN" altLang="en-US" b="1">
                <a:solidFill>
                  <a:srgbClr val="FF0000"/>
                </a:solidFill>
              </a:rPr>
              <a:t>和</a:t>
            </a:r>
            <a:r>
              <a:rPr lang="en-US" altLang="zh-CN" b="1">
                <a:solidFill>
                  <a:srgbClr val="FF0000"/>
                </a:solidFill>
              </a:rPr>
              <a:t>“</a:t>
            </a:r>
            <a:r>
              <a:rPr lang="zh-CN" altLang="en-US" b="1">
                <a:solidFill>
                  <a:srgbClr val="FF0000"/>
                </a:solidFill>
              </a:rPr>
              <a:t>个人缴存额</a:t>
            </a:r>
            <a:r>
              <a:rPr lang="en-US" altLang="zh-CN" b="1">
                <a:solidFill>
                  <a:srgbClr val="FF0000"/>
                </a:solidFill>
              </a:rPr>
              <a:t>”</a:t>
            </a:r>
            <a:r>
              <a:rPr lang="zh-CN" altLang="en-US" b="1">
                <a:solidFill>
                  <a:srgbClr val="FF0000"/>
                </a:solidFill>
              </a:rPr>
              <a:t>合计</a:t>
            </a:r>
            <a:endParaRPr lang="zh-CN" altLang="en-US" b="1">
              <a:solidFill>
                <a:srgbClr val="FF0000"/>
              </a:solidFill>
            </a:endParaRPr>
          </a:p>
        </p:txBody>
      </p:sp>
      <p:sp>
        <p:nvSpPr>
          <p:cNvPr id="13" name="圆角矩形 12"/>
          <p:cNvSpPr/>
          <p:nvPr/>
        </p:nvSpPr>
        <p:spPr>
          <a:xfrm>
            <a:off x="6768465" y="2550160"/>
            <a:ext cx="864235" cy="864235"/>
          </a:xfrm>
          <a:prstGeom prst="roundRect">
            <a:avLst/>
          </a:prstGeom>
          <a:noFill/>
          <a:ln w="28575">
            <a:solidFill>
              <a:srgbClr val="00B05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圆角矩形 13"/>
          <p:cNvSpPr/>
          <p:nvPr/>
        </p:nvSpPr>
        <p:spPr>
          <a:xfrm>
            <a:off x="7957185" y="2550160"/>
            <a:ext cx="956945" cy="864235"/>
          </a:xfrm>
          <a:prstGeom prst="roundRect">
            <a:avLst/>
          </a:prstGeom>
          <a:noFill/>
          <a:ln w="28575">
            <a:solidFill>
              <a:srgbClr val="00B05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加号 14"/>
          <p:cNvSpPr/>
          <p:nvPr/>
        </p:nvSpPr>
        <p:spPr>
          <a:xfrm>
            <a:off x="7632700" y="2853055"/>
            <a:ext cx="288290" cy="24892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云形标注 15"/>
          <p:cNvSpPr/>
          <p:nvPr/>
        </p:nvSpPr>
        <p:spPr>
          <a:xfrm>
            <a:off x="3675380" y="1901825"/>
            <a:ext cx="2592070" cy="1318260"/>
          </a:xfrm>
          <a:prstGeom prst="cloudCallout">
            <a:avLst>
              <a:gd name="adj1" fmla="val 42797"/>
              <a:gd name="adj2" fmla="val -660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solidFill>
                  <a:srgbClr val="FF0000"/>
                </a:solidFill>
              </a:rPr>
              <a:t>填写公积金系统登记的单位名称</a:t>
            </a:r>
            <a:endParaRPr lang="zh-CN" altLang="en-US" b="1">
              <a:solidFill>
                <a:srgbClr val="FF0000"/>
              </a:solidFill>
            </a:endParaRPr>
          </a:p>
        </p:txBody>
      </p:sp>
      <p:sp>
        <p:nvSpPr>
          <p:cNvPr id="5" name="椭圆形标注 4"/>
          <p:cNvSpPr/>
          <p:nvPr/>
        </p:nvSpPr>
        <p:spPr>
          <a:xfrm>
            <a:off x="997585" y="1628775"/>
            <a:ext cx="2016125" cy="1368425"/>
          </a:xfrm>
          <a:prstGeom prst="wedgeEllipseCallout">
            <a:avLst>
              <a:gd name="adj1" fmla="val -58566"/>
              <a:gd name="adj2" fmla="val -537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solidFill>
                  <a:srgbClr val="FF0000"/>
                </a:solidFill>
              </a:rPr>
              <a:t>填写公积金系统登记的单位账号</a:t>
            </a:r>
            <a:endParaRPr lang="zh-CN" altLang="en-US" b="1">
              <a:solidFill>
                <a:srgbClr val="FF0000"/>
              </a:solidFill>
            </a:endParaRPr>
          </a:p>
        </p:txBody>
      </p:sp>
      <p:sp>
        <p:nvSpPr>
          <p:cNvPr id="19" name="圆角矩形标注 18"/>
          <p:cNvSpPr/>
          <p:nvPr/>
        </p:nvSpPr>
        <p:spPr>
          <a:xfrm>
            <a:off x="1721485" y="3594735"/>
            <a:ext cx="2304415" cy="1292225"/>
          </a:xfrm>
          <a:prstGeom prst="wedgeRoundRectCallout">
            <a:avLst>
              <a:gd name="adj1" fmla="val -42835"/>
              <a:gd name="adj2" fmla="val -7331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solidFill>
                  <a:srgbClr val="FF0000"/>
                </a:solidFill>
              </a:rPr>
              <a:t>填写职工在公积金系统登记的证件号码，并非公积金账号</a:t>
            </a:r>
            <a:endParaRPr lang="zh-CN" altLang="en-US" b="1">
              <a:solidFill>
                <a:srgbClr val="FF0000"/>
              </a:solidFill>
            </a:endParaRPr>
          </a:p>
        </p:txBody>
      </p:sp>
      <p:sp>
        <p:nvSpPr>
          <p:cNvPr id="20" name="圆角矩形标注 19"/>
          <p:cNvSpPr/>
          <p:nvPr/>
        </p:nvSpPr>
        <p:spPr>
          <a:xfrm>
            <a:off x="2090420" y="3729990"/>
            <a:ext cx="2448560" cy="1511935"/>
          </a:xfrm>
          <a:prstGeom prst="wedgeRoundRectCallout">
            <a:avLst>
              <a:gd name="adj1" fmla="val -19087"/>
              <a:gd name="adj2" fmla="val -7729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圆角矩形标注 20"/>
          <p:cNvSpPr/>
          <p:nvPr/>
        </p:nvSpPr>
        <p:spPr>
          <a:xfrm>
            <a:off x="1721485" y="3729990"/>
            <a:ext cx="3420745" cy="1882775"/>
          </a:xfrm>
          <a:prstGeom prst="wedgeRoundRectCallout">
            <a:avLst>
              <a:gd name="adj1" fmla="val 19259"/>
              <a:gd name="adj2" fmla="val -7596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solidFill>
                  <a:srgbClr val="FF0000"/>
                </a:solidFill>
              </a:rPr>
              <a:t>“上年度月均工资”、“缴存基数”两项以“元”为单位（无需填写“元”字样），可保留两位小数。</a:t>
            </a:r>
            <a:endParaRPr lang="zh-CN" altLang="en-US" b="1">
              <a:solidFill>
                <a:srgbClr val="FF0000"/>
              </a:solidFill>
            </a:endParaRPr>
          </a:p>
          <a:p>
            <a:pPr algn="ctr"/>
            <a:r>
              <a:rPr lang="zh-CN" altLang="en-US" b="1">
                <a:solidFill>
                  <a:srgbClr val="FF0000"/>
                </a:solidFill>
              </a:rPr>
              <a:t>缴存基数需在调整年度范围内</a:t>
            </a:r>
            <a:endParaRPr lang="zh-CN" altLang="en-US" b="1">
              <a:solidFill>
                <a:srgbClr val="FF0000"/>
              </a:solidFill>
            </a:endParaRPr>
          </a:p>
        </p:txBody>
      </p:sp>
      <p:sp>
        <p:nvSpPr>
          <p:cNvPr id="23" name="圆角矩形标注 22"/>
          <p:cNvSpPr/>
          <p:nvPr/>
        </p:nvSpPr>
        <p:spPr>
          <a:xfrm>
            <a:off x="4251325" y="3594735"/>
            <a:ext cx="2229485" cy="1292860"/>
          </a:xfrm>
          <a:prstGeom prst="wedgeRoundRectCallout">
            <a:avLst>
              <a:gd name="adj1" fmla="val -15280"/>
              <a:gd name="adj2" fmla="val -731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solidFill>
                  <a:srgbClr val="FF0000"/>
                </a:solidFill>
              </a:rPr>
              <a:t>“单位缴存比例”需在调整年度范围内，取整数，无%号</a:t>
            </a:r>
            <a:endParaRPr lang="zh-CN" altLang="en-US" b="1">
              <a:solidFill>
                <a:srgbClr val="FF0000"/>
              </a:solidFill>
            </a:endParaRPr>
          </a:p>
        </p:txBody>
      </p:sp>
      <p:sp>
        <p:nvSpPr>
          <p:cNvPr id="26" name="圆角矩形标注 25"/>
          <p:cNvSpPr/>
          <p:nvPr/>
        </p:nvSpPr>
        <p:spPr>
          <a:xfrm>
            <a:off x="7470140" y="3808730"/>
            <a:ext cx="1512570" cy="864235"/>
          </a:xfrm>
          <a:prstGeom prst="wedgeRoundRectCallout">
            <a:avLst>
              <a:gd name="adj1" fmla="val 1469"/>
              <a:gd name="adj2" fmla="val -11759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圆角矩形标注 24"/>
          <p:cNvSpPr/>
          <p:nvPr/>
        </p:nvSpPr>
        <p:spPr>
          <a:xfrm>
            <a:off x="5566410" y="3594735"/>
            <a:ext cx="3416300" cy="1891030"/>
          </a:xfrm>
          <a:prstGeom prst="wedgeRoundRectCallout">
            <a:avLst>
              <a:gd name="adj1" fmla="val -4144"/>
              <a:gd name="adj2" fmla="val -6393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solidFill>
                  <a:srgbClr val="FF0000"/>
                </a:solidFill>
              </a:rPr>
              <a:t>“单位缴存额”和“个人缴存额”两项以元为单位（无需录入</a:t>
            </a:r>
            <a:r>
              <a:rPr lang="en-US" altLang="zh-CN" b="1">
                <a:solidFill>
                  <a:srgbClr val="FF0000"/>
                </a:solidFill>
              </a:rPr>
              <a:t>“</a:t>
            </a:r>
            <a:r>
              <a:rPr lang="zh-CN" altLang="en-US" b="1">
                <a:solidFill>
                  <a:srgbClr val="FF0000"/>
                </a:solidFill>
              </a:rPr>
              <a:t>元</a:t>
            </a:r>
            <a:r>
              <a:rPr lang="en-US" altLang="zh-CN" b="1">
                <a:solidFill>
                  <a:srgbClr val="FF0000"/>
                </a:solidFill>
              </a:rPr>
              <a:t>”</a:t>
            </a:r>
            <a:r>
              <a:rPr lang="zh-CN" altLang="en-US" b="1">
                <a:solidFill>
                  <a:srgbClr val="FF0000"/>
                </a:solidFill>
              </a:rPr>
              <a:t>），四舍五入取整数。</a:t>
            </a:r>
            <a:endParaRPr lang="zh-CN" altLang="en-US" b="1">
              <a:solidFill>
                <a:srgbClr val="FF0000"/>
              </a:solidFill>
            </a:endParaRPr>
          </a:p>
          <a:p>
            <a:pPr algn="ctr"/>
            <a:r>
              <a:rPr lang="zh-CN" altLang="en-US" b="1">
                <a:solidFill>
                  <a:srgbClr val="FF0000"/>
                </a:solidFill>
              </a:rPr>
              <a:t>建议使用函数计算：=ROUND(缴存基数*缴存比例/100,0）</a:t>
            </a:r>
            <a:endParaRPr lang="zh-CN" altLang="en-US" b="1">
              <a:solidFill>
                <a:srgbClr val="FF0000"/>
              </a:solidFill>
            </a:endParaRPr>
          </a:p>
        </p:txBody>
      </p:sp>
      <p:sp>
        <p:nvSpPr>
          <p:cNvPr id="24" name="圆角矩形标注 23"/>
          <p:cNvSpPr/>
          <p:nvPr/>
        </p:nvSpPr>
        <p:spPr>
          <a:xfrm>
            <a:off x="5292725" y="3729990"/>
            <a:ext cx="2628900" cy="1406525"/>
          </a:xfrm>
          <a:prstGeom prst="wedgeRoundRectCallout">
            <a:avLst>
              <a:gd name="adj1" fmla="val -15542"/>
              <a:gd name="adj2" fmla="val -6667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solidFill>
                  <a:srgbClr val="FF0000"/>
                </a:solidFill>
              </a:rPr>
              <a:t>“个人缴存比例”不低于“单位缴存比例”，且需在调整年度范围内，取整数，无需录入“%”号</a:t>
            </a:r>
            <a:endParaRPr lang="zh-CN" altLang="en-US" b="1">
              <a:solidFill>
                <a:srgbClr val="FF0000"/>
              </a:solidFill>
            </a:endParaRPr>
          </a:p>
        </p:txBody>
      </p:sp>
      <p:sp>
        <p:nvSpPr>
          <p:cNvPr id="18" name="圆角矩形标注 17"/>
          <p:cNvSpPr/>
          <p:nvPr/>
        </p:nvSpPr>
        <p:spPr>
          <a:xfrm>
            <a:off x="659130" y="3594735"/>
            <a:ext cx="2353945" cy="1541145"/>
          </a:xfrm>
          <a:prstGeom prst="wedgeRoundRectCallout">
            <a:avLst>
              <a:gd name="adj1" fmla="val -43884"/>
              <a:gd name="adj2" fmla="val -7823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b="1">
                <a:solidFill>
                  <a:srgbClr val="FF0000"/>
                </a:solidFill>
              </a:rPr>
              <a:t>填写“姓名”项时，请依照职工的缴存信息保持两者间的一一对应关系</a:t>
            </a:r>
            <a:endParaRPr b="1">
              <a:solidFill>
                <a:srgbClr val="FF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1" nodeType="clickEffect">
                                  <p:stCondLst>
                                    <p:cond delay="0"/>
                                  </p:stCondLst>
                                  <p:childTnLst>
                                    <p:animEffect transition="out" filter="wipe(down)">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1"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grpId="1" nodeType="clickEffect">
                                  <p:stCondLst>
                                    <p:cond delay="0"/>
                                  </p:stCondLst>
                                  <p:childTnLst>
                                    <p:set>
                                      <p:cBhvr>
                                        <p:cTn id="37" dur="1" fill="hold">
                                          <p:stCondLst>
                                            <p:cond delay="0"/>
                                          </p:stCondLst>
                                        </p:cTn>
                                        <p:tgtEl>
                                          <p:spTgt spid="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ppt_x"/>
                                          </p:val>
                                        </p:tav>
                                        <p:tav tm="100000">
                                          <p:val>
                                            <p:strVal val="#ppt_x"/>
                                          </p:val>
                                        </p:tav>
                                      </p:tavLst>
                                    </p:anim>
                                    <p:anim calcmode="lin" valueType="num">
                                      <p:cBhvr additive="base">
                                        <p:cTn id="4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8"/>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additive="base">
                                        <p:cTn id="52" dur="500" fill="hold"/>
                                        <p:tgtEl>
                                          <p:spTgt spid="9"/>
                                        </p:tgtEl>
                                        <p:attrNameLst>
                                          <p:attrName>ppt_x</p:attrName>
                                        </p:attrNameLst>
                                      </p:cBhvr>
                                      <p:tavLst>
                                        <p:tav tm="0">
                                          <p:val>
                                            <p:strVal val="#ppt_x"/>
                                          </p:val>
                                        </p:tav>
                                        <p:tav tm="100000">
                                          <p:val>
                                            <p:strVal val="#ppt_x"/>
                                          </p:val>
                                        </p:tav>
                                      </p:tavLst>
                                    </p:anim>
                                    <p:anim calcmode="lin" valueType="num">
                                      <p:cBhvr additive="base">
                                        <p:cTn id="53" dur="500" fill="hold"/>
                                        <p:tgtEl>
                                          <p:spTgt spid="9"/>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500" fill="hold"/>
                                        <p:tgtEl>
                                          <p:spTgt spid="10"/>
                                        </p:tgtEl>
                                        <p:attrNameLst>
                                          <p:attrName>ppt_x</p:attrName>
                                        </p:attrNameLst>
                                      </p:cBhvr>
                                      <p:tavLst>
                                        <p:tav tm="0">
                                          <p:val>
                                            <p:strVal val="#ppt_x"/>
                                          </p:val>
                                        </p:tav>
                                        <p:tav tm="100000">
                                          <p:val>
                                            <p:strVal val="#ppt_x"/>
                                          </p:val>
                                        </p:tav>
                                      </p:tavLst>
                                    </p:anim>
                                    <p:anim calcmode="lin" valueType="num">
                                      <p:cBhvr additive="base">
                                        <p:cTn id="57" dur="500" fill="hold"/>
                                        <p:tgtEl>
                                          <p:spTgt spid="10"/>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additive="base">
                                        <p:cTn id="60" dur="500" fill="hold"/>
                                        <p:tgtEl>
                                          <p:spTgt spid="12"/>
                                        </p:tgtEl>
                                        <p:attrNameLst>
                                          <p:attrName>ppt_x</p:attrName>
                                        </p:attrNameLst>
                                      </p:cBhvr>
                                      <p:tavLst>
                                        <p:tav tm="0">
                                          <p:val>
                                            <p:strVal val="#ppt_x"/>
                                          </p:val>
                                        </p:tav>
                                        <p:tav tm="100000">
                                          <p:val>
                                            <p:strVal val="#ppt_x"/>
                                          </p:val>
                                        </p:tav>
                                      </p:tavLst>
                                    </p:anim>
                                    <p:anim calcmode="lin" valueType="num">
                                      <p:cBhvr additive="base">
                                        <p:cTn id="61" dur="500" fill="hold"/>
                                        <p:tgtEl>
                                          <p:spTgt spid="12"/>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additive="base">
                                        <p:cTn id="64" dur="500" fill="hold"/>
                                        <p:tgtEl>
                                          <p:spTgt spid="13"/>
                                        </p:tgtEl>
                                        <p:attrNameLst>
                                          <p:attrName>ppt_x</p:attrName>
                                        </p:attrNameLst>
                                      </p:cBhvr>
                                      <p:tavLst>
                                        <p:tav tm="0">
                                          <p:val>
                                            <p:strVal val="#ppt_x"/>
                                          </p:val>
                                        </p:tav>
                                        <p:tav tm="100000">
                                          <p:val>
                                            <p:strVal val="#ppt_x"/>
                                          </p:val>
                                        </p:tav>
                                      </p:tavLst>
                                    </p:anim>
                                    <p:anim calcmode="lin" valueType="num">
                                      <p:cBhvr additive="base">
                                        <p:cTn id="65" dur="500" fill="hold"/>
                                        <p:tgtEl>
                                          <p:spTgt spid="13"/>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additive="base">
                                        <p:cTn id="72" dur="500" fill="hold"/>
                                        <p:tgtEl>
                                          <p:spTgt spid="15"/>
                                        </p:tgtEl>
                                        <p:attrNameLst>
                                          <p:attrName>ppt_x</p:attrName>
                                        </p:attrNameLst>
                                      </p:cBhvr>
                                      <p:tavLst>
                                        <p:tav tm="0">
                                          <p:val>
                                            <p:strVal val="#ppt_x"/>
                                          </p:val>
                                        </p:tav>
                                        <p:tav tm="100000">
                                          <p:val>
                                            <p:strVal val="#ppt_x"/>
                                          </p:val>
                                        </p:tav>
                                      </p:tavLst>
                                    </p:anim>
                                    <p:anim calcmode="lin" valueType="num">
                                      <p:cBhvr additive="base">
                                        <p:cTn id="7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 presetClass="exit" presetSubtype="0" fill="hold" grpId="1" nodeType="clickEffect">
                                  <p:stCondLst>
                                    <p:cond delay="0"/>
                                  </p:stCondLst>
                                  <p:childTnLst>
                                    <p:set>
                                      <p:cBhvr>
                                        <p:cTn id="77" dur="1" fill="hold">
                                          <p:stCondLst>
                                            <p:cond delay="0"/>
                                          </p:stCondLst>
                                        </p:cTn>
                                        <p:tgtEl>
                                          <p:spTgt spid="9"/>
                                        </p:tgtEl>
                                        <p:attrNameLst>
                                          <p:attrName>style.visibility</p:attrName>
                                        </p:attrNameLst>
                                      </p:cBhvr>
                                      <p:to>
                                        <p:strVal val="hidden"/>
                                      </p:to>
                                    </p:set>
                                  </p:childTnLst>
                                </p:cTn>
                              </p:par>
                              <p:par>
                                <p:cTn id="78" presetID="1" presetClass="exit" presetSubtype="0" fill="hold" grpId="1" nodeType="withEffect">
                                  <p:stCondLst>
                                    <p:cond delay="0"/>
                                  </p:stCondLst>
                                  <p:childTnLst>
                                    <p:set>
                                      <p:cBhvr>
                                        <p:cTn id="79" dur="1" fill="hold">
                                          <p:stCondLst>
                                            <p:cond delay="0"/>
                                          </p:stCondLst>
                                        </p:cTn>
                                        <p:tgtEl>
                                          <p:spTgt spid="10"/>
                                        </p:tgtEl>
                                        <p:attrNameLst>
                                          <p:attrName>style.visibility</p:attrName>
                                        </p:attrNameLst>
                                      </p:cBhvr>
                                      <p:to>
                                        <p:strVal val="hidden"/>
                                      </p:to>
                                    </p:set>
                                  </p:childTnLst>
                                </p:cTn>
                              </p:par>
                              <p:par>
                                <p:cTn id="80" presetID="1" presetClass="exit" presetSubtype="0" fill="hold" grpId="1" nodeType="withEffect">
                                  <p:stCondLst>
                                    <p:cond delay="0"/>
                                  </p:stCondLst>
                                  <p:childTnLst>
                                    <p:set>
                                      <p:cBhvr>
                                        <p:cTn id="81" dur="1" fill="hold">
                                          <p:stCondLst>
                                            <p:cond delay="0"/>
                                          </p:stCondLst>
                                        </p:cTn>
                                        <p:tgtEl>
                                          <p:spTgt spid="12"/>
                                        </p:tgtEl>
                                        <p:attrNameLst>
                                          <p:attrName>style.visibility</p:attrName>
                                        </p:attrNameLst>
                                      </p:cBhvr>
                                      <p:to>
                                        <p:strVal val="hidden"/>
                                      </p:to>
                                    </p:set>
                                  </p:childTnLst>
                                </p:cTn>
                              </p:par>
                              <p:par>
                                <p:cTn id="82" presetID="1" presetClass="exit" presetSubtype="0" fill="hold" grpId="1" nodeType="withEffect">
                                  <p:stCondLst>
                                    <p:cond delay="0"/>
                                  </p:stCondLst>
                                  <p:childTnLst>
                                    <p:set>
                                      <p:cBhvr>
                                        <p:cTn id="83" dur="1" fill="hold">
                                          <p:stCondLst>
                                            <p:cond delay="0"/>
                                          </p:stCondLst>
                                        </p:cTn>
                                        <p:tgtEl>
                                          <p:spTgt spid="13"/>
                                        </p:tgtEl>
                                        <p:attrNameLst>
                                          <p:attrName>style.visibility</p:attrName>
                                        </p:attrNameLst>
                                      </p:cBhvr>
                                      <p:to>
                                        <p:strVal val="hidden"/>
                                      </p:to>
                                    </p:set>
                                  </p:childTnLst>
                                </p:cTn>
                              </p:par>
                              <p:par>
                                <p:cTn id="84" presetID="1" presetClass="exit" presetSubtype="0" fill="hold" grpId="1" nodeType="withEffect">
                                  <p:stCondLst>
                                    <p:cond delay="0"/>
                                  </p:stCondLst>
                                  <p:childTnLst>
                                    <p:set>
                                      <p:cBhvr>
                                        <p:cTn id="85" dur="1" fill="hold">
                                          <p:stCondLst>
                                            <p:cond delay="0"/>
                                          </p:stCondLst>
                                        </p:cTn>
                                        <p:tgtEl>
                                          <p:spTgt spid="14"/>
                                        </p:tgtEl>
                                        <p:attrNameLst>
                                          <p:attrName>style.visibility</p:attrName>
                                        </p:attrNameLst>
                                      </p:cBhvr>
                                      <p:to>
                                        <p:strVal val="hidden"/>
                                      </p:to>
                                    </p:set>
                                  </p:childTnLst>
                                </p:cTn>
                              </p:par>
                              <p:par>
                                <p:cTn id="86" presetID="1" presetClass="exit" presetSubtype="0" fill="hold" grpId="1" nodeType="withEffect">
                                  <p:stCondLst>
                                    <p:cond delay="0"/>
                                  </p:stCondLst>
                                  <p:childTnLst>
                                    <p:set>
                                      <p:cBhvr>
                                        <p:cTn id="87" dur="1" fill="hold">
                                          <p:stCondLst>
                                            <p:cond delay="0"/>
                                          </p:stCondLst>
                                        </p:cTn>
                                        <p:tgtEl>
                                          <p:spTgt spid="15"/>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1" presetClass="exit" presetSubtype="0" fill="hold" grpId="1" nodeType="clickEffect">
                                  <p:stCondLst>
                                    <p:cond delay="0"/>
                                  </p:stCondLst>
                                  <p:childTnLst>
                                    <p:set>
                                      <p:cBhvr>
                                        <p:cTn id="97" dur="1" fill="hold">
                                          <p:stCondLst>
                                            <p:cond delay="0"/>
                                          </p:stCondLst>
                                        </p:cTn>
                                        <p:tgtEl>
                                          <p:spTgt spid="16"/>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18"/>
                                        </p:tgtEl>
                                        <p:attrNameLst>
                                          <p:attrName>style.visibility</p:attrName>
                                        </p:attrNameLst>
                                      </p:cBhvr>
                                      <p:to>
                                        <p:strVal val="visible"/>
                                      </p:to>
                                    </p:set>
                                    <p:anim calcmode="lin" valueType="num">
                                      <p:cBhvr additive="base">
                                        <p:cTn id="102" dur="500" fill="hold"/>
                                        <p:tgtEl>
                                          <p:spTgt spid="18"/>
                                        </p:tgtEl>
                                        <p:attrNameLst>
                                          <p:attrName>ppt_x</p:attrName>
                                        </p:attrNameLst>
                                      </p:cBhvr>
                                      <p:tavLst>
                                        <p:tav tm="0">
                                          <p:val>
                                            <p:strVal val="#ppt_x"/>
                                          </p:val>
                                        </p:tav>
                                        <p:tav tm="100000">
                                          <p:val>
                                            <p:strVal val="#ppt_x"/>
                                          </p:val>
                                        </p:tav>
                                      </p:tavLst>
                                    </p:anim>
                                    <p:anim calcmode="lin" valueType="num">
                                      <p:cBhvr additive="base">
                                        <p:cTn id="10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1" presetClass="exit" presetSubtype="0" fill="hold" grpId="1" nodeType="clickEffect">
                                  <p:stCondLst>
                                    <p:cond delay="0"/>
                                  </p:stCondLst>
                                  <p:childTnLst>
                                    <p:set>
                                      <p:cBhvr>
                                        <p:cTn id="107" dur="1" fill="hold">
                                          <p:stCondLst>
                                            <p:cond delay="0"/>
                                          </p:stCondLst>
                                        </p:cTn>
                                        <p:tgtEl>
                                          <p:spTgt spid="18"/>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2" presetClass="entr" presetSubtype="4" fill="hold" grpId="0" nodeType="clickEffect">
                                  <p:stCondLst>
                                    <p:cond delay="0"/>
                                  </p:stCondLst>
                                  <p:childTnLst>
                                    <p:set>
                                      <p:cBhvr>
                                        <p:cTn id="111" dur="1" fill="hold">
                                          <p:stCondLst>
                                            <p:cond delay="0"/>
                                          </p:stCondLst>
                                        </p:cTn>
                                        <p:tgtEl>
                                          <p:spTgt spid="19"/>
                                        </p:tgtEl>
                                        <p:attrNameLst>
                                          <p:attrName>style.visibility</p:attrName>
                                        </p:attrNameLst>
                                      </p:cBhvr>
                                      <p:to>
                                        <p:strVal val="visible"/>
                                      </p:to>
                                    </p:set>
                                    <p:anim calcmode="lin" valueType="num">
                                      <p:cBhvr additive="base">
                                        <p:cTn id="112" dur="500" fill="hold"/>
                                        <p:tgtEl>
                                          <p:spTgt spid="19"/>
                                        </p:tgtEl>
                                        <p:attrNameLst>
                                          <p:attrName>ppt_x</p:attrName>
                                        </p:attrNameLst>
                                      </p:cBhvr>
                                      <p:tavLst>
                                        <p:tav tm="0">
                                          <p:val>
                                            <p:strVal val="#ppt_x"/>
                                          </p:val>
                                        </p:tav>
                                        <p:tav tm="100000">
                                          <p:val>
                                            <p:strVal val="#ppt_x"/>
                                          </p:val>
                                        </p:tav>
                                      </p:tavLst>
                                    </p:anim>
                                    <p:anim calcmode="lin" valueType="num">
                                      <p:cBhvr additive="base">
                                        <p:cTn id="1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1" presetClass="exit" presetSubtype="0" fill="hold" grpId="1" nodeType="clickEffect">
                                  <p:stCondLst>
                                    <p:cond delay="0"/>
                                  </p:stCondLst>
                                  <p:childTnLst>
                                    <p:set>
                                      <p:cBhvr>
                                        <p:cTn id="117" dur="1" fill="hold">
                                          <p:stCondLst>
                                            <p:cond delay="0"/>
                                          </p:stCondLst>
                                        </p:cTn>
                                        <p:tgtEl>
                                          <p:spTgt spid="19"/>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2" presetClass="entr" presetSubtype="4" fill="hold" grpId="0" nodeType="clickEffect">
                                  <p:stCondLst>
                                    <p:cond delay="0"/>
                                  </p:stCondLst>
                                  <p:childTnLst>
                                    <p:set>
                                      <p:cBhvr>
                                        <p:cTn id="121" dur="1" fill="hold">
                                          <p:stCondLst>
                                            <p:cond delay="0"/>
                                          </p:stCondLst>
                                        </p:cTn>
                                        <p:tgtEl>
                                          <p:spTgt spid="20"/>
                                        </p:tgtEl>
                                        <p:attrNameLst>
                                          <p:attrName>style.visibility</p:attrName>
                                        </p:attrNameLst>
                                      </p:cBhvr>
                                      <p:to>
                                        <p:strVal val="visible"/>
                                      </p:to>
                                    </p:set>
                                    <p:anim calcmode="lin" valueType="num">
                                      <p:cBhvr additive="base">
                                        <p:cTn id="122" dur="500" fill="hold"/>
                                        <p:tgtEl>
                                          <p:spTgt spid="20"/>
                                        </p:tgtEl>
                                        <p:attrNameLst>
                                          <p:attrName>ppt_x</p:attrName>
                                        </p:attrNameLst>
                                      </p:cBhvr>
                                      <p:tavLst>
                                        <p:tav tm="0">
                                          <p:val>
                                            <p:strVal val="#ppt_x"/>
                                          </p:val>
                                        </p:tav>
                                        <p:tav tm="100000">
                                          <p:val>
                                            <p:strVal val="#ppt_x"/>
                                          </p:val>
                                        </p:tav>
                                      </p:tavLst>
                                    </p:anim>
                                    <p:anim calcmode="lin" valueType="num">
                                      <p:cBhvr additive="base">
                                        <p:cTn id="123" dur="500" fill="hold"/>
                                        <p:tgtEl>
                                          <p:spTgt spid="20"/>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21"/>
                                        </p:tgtEl>
                                        <p:attrNameLst>
                                          <p:attrName>style.visibility</p:attrName>
                                        </p:attrNameLst>
                                      </p:cBhvr>
                                      <p:to>
                                        <p:strVal val="visible"/>
                                      </p:to>
                                    </p:set>
                                    <p:anim calcmode="lin" valueType="num">
                                      <p:cBhvr additive="base">
                                        <p:cTn id="126" dur="500" fill="hold"/>
                                        <p:tgtEl>
                                          <p:spTgt spid="21"/>
                                        </p:tgtEl>
                                        <p:attrNameLst>
                                          <p:attrName>ppt_x</p:attrName>
                                        </p:attrNameLst>
                                      </p:cBhvr>
                                      <p:tavLst>
                                        <p:tav tm="0">
                                          <p:val>
                                            <p:strVal val="#ppt_x"/>
                                          </p:val>
                                        </p:tav>
                                        <p:tav tm="100000">
                                          <p:val>
                                            <p:strVal val="#ppt_x"/>
                                          </p:val>
                                        </p:tav>
                                      </p:tavLst>
                                    </p:anim>
                                    <p:anim calcmode="lin" valueType="num">
                                      <p:cBhvr additive="base">
                                        <p:cTn id="12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1" presetClass="exit" presetSubtype="0" fill="hold" grpId="1" nodeType="clickEffect">
                                  <p:stCondLst>
                                    <p:cond delay="0"/>
                                  </p:stCondLst>
                                  <p:childTnLst>
                                    <p:set>
                                      <p:cBhvr>
                                        <p:cTn id="131" dur="1" fill="hold">
                                          <p:stCondLst>
                                            <p:cond delay="0"/>
                                          </p:stCondLst>
                                        </p:cTn>
                                        <p:tgtEl>
                                          <p:spTgt spid="20"/>
                                        </p:tgtEl>
                                        <p:attrNameLst>
                                          <p:attrName>style.visibility</p:attrName>
                                        </p:attrNameLst>
                                      </p:cBhvr>
                                      <p:to>
                                        <p:strVal val="hidden"/>
                                      </p:to>
                                    </p:set>
                                  </p:childTnLst>
                                </p:cTn>
                              </p:par>
                              <p:par>
                                <p:cTn id="132" presetID="1" presetClass="exit" presetSubtype="0" fill="hold" grpId="1" nodeType="withEffect">
                                  <p:stCondLst>
                                    <p:cond delay="0"/>
                                  </p:stCondLst>
                                  <p:childTnLst>
                                    <p:set>
                                      <p:cBhvr>
                                        <p:cTn id="133" dur="1" fill="hold">
                                          <p:stCondLst>
                                            <p:cond delay="0"/>
                                          </p:stCondLst>
                                        </p:cTn>
                                        <p:tgtEl>
                                          <p:spTgt spid="21"/>
                                        </p:tgtEl>
                                        <p:attrNameLst>
                                          <p:attrName>style.visibility</p:attrName>
                                        </p:attrNameLst>
                                      </p:cBhvr>
                                      <p:to>
                                        <p:strVal val="hidden"/>
                                      </p:to>
                                    </p:set>
                                  </p:childTnLst>
                                </p:cTn>
                              </p:par>
                            </p:childTnLst>
                          </p:cTn>
                        </p:par>
                      </p:childTnLst>
                    </p:cTn>
                  </p:par>
                  <p:par>
                    <p:cTn id="134" fill="hold">
                      <p:stCondLst>
                        <p:cond delay="indefinite"/>
                      </p:stCondLst>
                      <p:childTnLst>
                        <p:par>
                          <p:cTn id="135" fill="hold">
                            <p:stCondLst>
                              <p:cond delay="0"/>
                            </p:stCondLst>
                            <p:childTnLst>
                              <p:par>
                                <p:cTn id="136" presetID="2" presetClass="entr" presetSubtype="4" fill="hold" grpId="0" nodeType="clickEffect">
                                  <p:stCondLst>
                                    <p:cond delay="0"/>
                                  </p:stCondLst>
                                  <p:childTnLst>
                                    <p:set>
                                      <p:cBhvr>
                                        <p:cTn id="137" dur="1" fill="hold">
                                          <p:stCondLst>
                                            <p:cond delay="0"/>
                                          </p:stCondLst>
                                        </p:cTn>
                                        <p:tgtEl>
                                          <p:spTgt spid="23"/>
                                        </p:tgtEl>
                                        <p:attrNameLst>
                                          <p:attrName>style.visibility</p:attrName>
                                        </p:attrNameLst>
                                      </p:cBhvr>
                                      <p:to>
                                        <p:strVal val="visible"/>
                                      </p:to>
                                    </p:set>
                                    <p:anim calcmode="lin" valueType="num">
                                      <p:cBhvr additive="base">
                                        <p:cTn id="138" dur="500" fill="hold"/>
                                        <p:tgtEl>
                                          <p:spTgt spid="23"/>
                                        </p:tgtEl>
                                        <p:attrNameLst>
                                          <p:attrName>ppt_x</p:attrName>
                                        </p:attrNameLst>
                                      </p:cBhvr>
                                      <p:tavLst>
                                        <p:tav tm="0">
                                          <p:val>
                                            <p:strVal val="#ppt_x"/>
                                          </p:val>
                                        </p:tav>
                                        <p:tav tm="100000">
                                          <p:val>
                                            <p:strVal val="#ppt_x"/>
                                          </p:val>
                                        </p:tav>
                                      </p:tavLst>
                                    </p:anim>
                                    <p:anim calcmode="lin" valueType="num">
                                      <p:cBhvr additive="base">
                                        <p:cTn id="13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1" presetClass="exit" presetSubtype="0" fill="hold" grpId="1" nodeType="clickEffect">
                                  <p:stCondLst>
                                    <p:cond delay="0"/>
                                  </p:stCondLst>
                                  <p:childTnLst>
                                    <p:set>
                                      <p:cBhvr>
                                        <p:cTn id="143" dur="1" fill="hold">
                                          <p:stCondLst>
                                            <p:cond delay="0"/>
                                          </p:stCondLst>
                                        </p:cTn>
                                        <p:tgtEl>
                                          <p:spTgt spid="23"/>
                                        </p:tgtEl>
                                        <p:attrNameLst>
                                          <p:attrName>style.visibility</p:attrName>
                                        </p:attrNameLst>
                                      </p:cBhvr>
                                      <p:to>
                                        <p:strVal val="hidden"/>
                                      </p:to>
                                    </p:set>
                                  </p:childTnLst>
                                </p:cTn>
                              </p:par>
                            </p:childTnLst>
                          </p:cTn>
                        </p:par>
                      </p:childTnLst>
                    </p:cTn>
                  </p:par>
                  <p:par>
                    <p:cTn id="144" fill="hold">
                      <p:stCondLst>
                        <p:cond delay="indefinite"/>
                      </p:stCondLst>
                      <p:childTnLst>
                        <p:par>
                          <p:cTn id="145" fill="hold">
                            <p:stCondLst>
                              <p:cond delay="0"/>
                            </p:stCondLst>
                            <p:childTnLst>
                              <p:par>
                                <p:cTn id="146" presetID="2" presetClass="entr" presetSubtype="4" fill="hold" grpId="0" nodeType="clickEffect">
                                  <p:stCondLst>
                                    <p:cond delay="0"/>
                                  </p:stCondLst>
                                  <p:childTnLst>
                                    <p:set>
                                      <p:cBhvr>
                                        <p:cTn id="147" dur="1" fill="hold">
                                          <p:stCondLst>
                                            <p:cond delay="0"/>
                                          </p:stCondLst>
                                        </p:cTn>
                                        <p:tgtEl>
                                          <p:spTgt spid="24"/>
                                        </p:tgtEl>
                                        <p:attrNameLst>
                                          <p:attrName>style.visibility</p:attrName>
                                        </p:attrNameLst>
                                      </p:cBhvr>
                                      <p:to>
                                        <p:strVal val="visible"/>
                                      </p:to>
                                    </p:set>
                                    <p:anim calcmode="lin" valueType="num">
                                      <p:cBhvr additive="base">
                                        <p:cTn id="148" dur="500" fill="hold"/>
                                        <p:tgtEl>
                                          <p:spTgt spid="24"/>
                                        </p:tgtEl>
                                        <p:attrNameLst>
                                          <p:attrName>ppt_x</p:attrName>
                                        </p:attrNameLst>
                                      </p:cBhvr>
                                      <p:tavLst>
                                        <p:tav tm="0">
                                          <p:val>
                                            <p:strVal val="#ppt_x"/>
                                          </p:val>
                                        </p:tav>
                                        <p:tav tm="100000">
                                          <p:val>
                                            <p:strVal val="#ppt_x"/>
                                          </p:val>
                                        </p:tav>
                                      </p:tavLst>
                                    </p:anim>
                                    <p:anim calcmode="lin" valueType="num">
                                      <p:cBhvr additive="base">
                                        <p:cTn id="14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1" presetClass="exit" presetSubtype="0" fill="hold" grpId="1" nodeType="clickEffect">
                                  <p:stCondLst>
                                    <p:cond delay="0"/>
                                  </p:stCondLst>
                                  <p:childTnLst>
                                    <p:set>
                                      <p:cBhvr>
                                        <p:cTn id="153" dur="1" fill="hold">
                                          <p:stCondLst>
                                            <p:cond delay="0"/>
                                          </p:stCondLst>
                                        </p:cTn>
                                        <p:tgtEl>
                                          <p:spTgt spid="24"/>
                                        </p:tgtEl>
                                        <p:attrNameLst>
                                          <p:attrName>style.visibility</p:attrName>
                                        </p:attrNameLst>
                                      </p:cBhvr>
                                      <p:to>
                                        <p:strVal val="hidden"/>
                                      </p:to>
                                    </p:set>
                                  </p:childTnLst>
                                </p:cTn>
                              </p:par>
                            </p:childTnLst>
                          </p:cTn>
                        </p:par>
                      </p:childTnLst>
                    </p:cTn>
                  </p:par>
                  <p:par>
                    <p:cTn id="154" fill="hold">
                      <p:stCondLst>
                        <p:cond delay="indefinite"/>
                      </p:stCondLst>
                      <p:childTnLst>
                        <p:par>
                          <p:cTn id="155" fill="hold">
                            <p:stCondLst>
                              <p:cond delay="0"/>
                            </p:stCondLst>
                            <p:childTnLst>
                              <p:par>
                                <p:cTn id="156" presetID="2" presetClass="entr" presetSubtype="4" fill="hold" grpId="0" nodeType="clickEffect">
                                  <p:stCondLst>
                                    <p:cond delay="0"/>
                                  </p:stCondLst>
                                  <p:childTnLst>
                                    <p:set>
                                      <p:cBhvr>
                                        <p:cTn id="157" dur="1" fill="hold">
                                          <p:stCondLst>
                                            <p:cond delay="0"/>
                                          </p:stCondLst>
                                        </p:cTn>
                                        <p:tgtEl>
                                          <p:spTgt spid="25"/>
                                        </p:tgtEl>
                                        <p:attrNameLst>
                                          <p:attrName>style.visibility</p:attrName>
                                        </p:attrNameLst>
                                      </p:cBhvr>
                                      <p:to>
                                        <p:strVal val="visible"/>
                                      </p:to>
                                    </p:set>
                                    <p:anim calcmode="lin" valueType="num">
                                      <p:cBhvr additive="base">
                                        <p:cTn id="158" dur="500" fill="hold"/>
                                        <p:tgtEl>
                                          <p:spTgt spid="25"/>
                                        </p:tgtEl>
                                        <p:attrNameLst>
                                          <p:attrName>ppt_x</p:attrName>
                                        </p:attrNameLst>
                                      </p:cBhvr>
                                      <p:tavLst>
                                        <p:tav tm="0">
                                          <p:val>
                                            <p:strVal val="#ppt_x"/>
                                          </p:val>
                                        </p:tav>
                                        <p:tav tm="100000">
                                          <p:val>
                                            <p:strVal val="#ppt_x"/>
                                          </p:val>
                                        </p:tav>
                                      </p:tavLst>
                                    </p:anim>
                                    <p:anim calcmode="lin" valueType="num">
                                      <p:cBhvr additive="base">
                                        <p:cTn id="159" dur="500" fill="hold"/>
                                        <p:tgtEl>
                                          <p:spTgt spid="25"/>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26"/>
                                        </p:tgtEl>
                                        <p:attrNameLst>
                                          <p:attrName>style.visibility</p:attrName>
                                        </p:attrNameLst>
                                      </p:cBhvr>
                                      <p:to>
                                        <p:strVal val="visible"/>
                                      </p:to>
                                    </p:set>
                                    <p:anim calcmode="lin" valueType="num">
                                      <p:cBhvr additive="base">
                                        <p:cTn id="162" dur="500" fill="hold"/>
                                        <p:tgtEl>
                                          <p:spTgt spid="26"/>
                                        </p:tgtEl>
                                        <p:attrNameLst>
                                          <p:attrName>ppt_x</p:attrName>
                                        </p:attrNameLst>
                                      </p:cBhvr>
                                      <p:tavLst>
                                        <p:tav tm="0">
                                          <p:val>
                                            <p:strVal val="#ppt_x"/>
                                          </p:val>
                                        </p:tav>
                                        <p:tav tm="100000">
                                          <p:val>
                                            <p:strVal val="#ppt_x"/>
                                          </p:val>
                                        </p:tav>
                                      </p:tavLst>
                                    </p:anim>
                                    <p:anim calcmode="lin" valueType="num">
                                      <p:cBhvr additive="base">
                                        <p:cTn id="16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1" presetClass="exit" presetSubtype="0" fill="hold" grpId="1" nodeType="clickEffect">
                                  <p:stCondLst>
                                    <p:cond delay="0"/>
                                  </p:stCondLst>
                                  <p:childTnLst>
                                    <p:set>
                                      <p:cBhvr>
                                        <p:cTn id="167" dur="1" fill="hold">
                                          <p:stCondLst>
                                            <p:cond delay="0"/>
                                          </p:stCondLst>
                                        </p:cTn>
                                        <p:tgtEl>
                                          <p:spTgt spid="25"/>
                                        </p:tgtEl>
                                        <p:attrNameLst>
                                          <p:attrName>style.visibility</p:attrName>
                                        </p:attrNameLst>
                                      </p:cBhvr>
                                      <p:to>
                                        <p:strVal val="hidden"/>
                                      </p:to>
                                    </p:set>
                                  </p:childTnLst>
                                </p:cTn>
                              </p:par>
                              <p:par>
                                <p:cTn id="168" presetID="1" presetClass="exit" presetSubtype="0" fill="hold" grpId="1" nodeType="withEffect">
                                  <p:stCondLst>
                                    <p:cond delay="0"/>
                                  </p:stCondLst>
                                  <p:childTnLst>
                                    <p:set>
                                      <p:cBhvr>
                                        <p:cTn id="169"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bldLvl="0" animBg="1"/>
      <p:bldP spid="6" grpId="0"/>
      <p:bldP spid="6" grpId="1"/>
      <p:bldP spid="7" grpId="0" animBg="1"/>
      <p:bldP spid="7" grpId="1" animBg="1"/>
      <p:bldP spid="8" grpId="0" animBg="1"/>
      <p:bldP spid="8" grpId="1" animBg="1"/>
      <p:bldP spid="9" grpId="0" animBg="1"/>
      <p:bldP spid="10" grpId="0" animBg="1"/>
      <p:bldP spid="12" grpId="0" animBg="1"/>
      <p:bldP spid="13" grpId="0" animBg="1"/>
      <p:bldP spid="14" grpId="0" animBg="1"/>
      <p:bldP spid="15" grpId="0" animBg="1"/>
      <p:bldP spid="9" grpId="1" animBg="1"/>
      <p:bldP spid="10" grpId="1" animBg="1"/>
      <p:bldP spid="12" grpId="1" animBg="1"/>
      <p:bldP spid="13" grpId="1" animBg="1"/>
      <p:bldP spid="14" grpId="1" animBg="1"/>
      <p:bldP spid="15" grpId="1" animBg="1"/>
      <p:bldP spid="16" grpId="0" animBg="1"/>
      <p:bldP spid="16" grpId="1" animBg="1"/>
      <p:bldP spid="18" grpId="0" animBg="1"/>
      <p:bldP spid="18" grpId="1" animBg="1"/>
      <p:bldP spid="19" grpId="0" animBg="1"/>
      <p:bldP spid="19" grpId="1" animBg="1"/>
      <p:bldP spid="20" grpId="0" animBg="1"/>
      <p:bldP spid="21" grpId="0" animBg="1"/>
      <p:bldP spid="20" grpId="1" animBg="1"/>
      <p:bldP spid="21" grpId="1" animBg="1"/>
      <p:bldP spid="23" grpId="0" animBg="1"/>
      <p:bldP spid="23" grpId="1" animBg="1"/>
      <p:bldP spid="25" grpId="0" animBg="1"/>
      <p:bldP spid="26" grpId="0" animBg="1"/>
      <p:bldP spid="25" grpId="1" animBg="1"/>
      <p:bldP spid="26" grpId="1" animBg="1"/>
      <p:bldP spid="24" grpId="0" animBg="1"/>
      <p:bldP spid="2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457200" y="2465705"/>
            <a:ext cx="8229600" cy="1522730"/>
          </a:xfrm>
        </p:spPr>
        <p:txBody>
          <a:bodyPr/>
          <a:p>
            <a:r>
              <a:rPr lang="zh-CN" altLang="en-US" b="1">
                <a:solidFill>
                  <a:schemeClr val="tx1"/>
                </a:solidFill>
                <a:effectLst>
                  <a:outerShdw blurRad="38100" dist="19050" dir="2700000" algn="tl" rotWithShape="0">
                    <a:schemeClr val="dk1">
                      <a:alpha val="40000"/>
                    </a:schemeClr>
                  </a:outerShdw>
                </a:effectLst>
              </a:rPr>
              <a:t>第二步：年度调整预约</a:t>
            </a:r>
            <a:br>
              <a:rPr lang="zh-CN" altLang="en-US" b="1">
                <a:solidFill>
                  <a:schemeClr val="tx1"/>
                </a:solidFill>
                <a:effectLst>
                  <a:outerShdw blurRad="38100" dist="19050" dir="2700000" algn="tl" rotWithShape="0">
                    <a:schemeClr val="dk1">
                      <a:alpha val="40000"/>
                    </a:schemeClr>
                  </a:outerShdw>
                </a:effectLst>
              </a:rPr>
            </a:br>
            <a:br>
              <a:rPr lang="zh-CN" altLang="en-US" b="1">
                <a:solidFill>
                  <a:schemeClr val="tx1"/>
                </a:solidFill>
                <a:effectLst>
                  <a:outerShdw blurRad="38100" dist="19050" dir="2700000" algn="tl" rotWithShape="0">
                    <a:schemeClr val="dk1">
                      <a:alpha val="40000"/>
                    </a:schemeClr>
                  </a:outerShdw>
                </a:effectLst>
              </a:rPr>
            </a:br>
            <a:r>
              <a:rPr lang="zh-CN" altLang="en-US" sz="3600" b="1">
                <a:solidFill>
                  <a:schemeClr val="tx1"/>
                </a:solidFill>
                <a:effectLst>
                  <a:outerShdw blurRad="38100" dist="19050" dir="2700000" algn="tl" rotWithShape="0">
                    <a:schemeClr val="dk1">
                      <a:alpha val="40000"/>
                    </a:schemeClr>
                  </a:outerShdw>
                </a:effectLst>
              </a:rPr>
              <a:t>表格填写完整后，未持有数字证书的单位经办人可登录中心网站、中心微信公众号、手机</a:t>
            </a:r>
            <a:r>
              <a:rPr lang="en-US" altLang="zh-CN" sz="3600" b="1">
                <a:solidFill>
                  <a:schemeClr val="tx1"/>
                </a:solidFill>
                <a:effectLst>
                  <a:outerShdw blurRad="38100" dist="19050" dir="2700000" algn="tl" rotWithShape="0">
                    <a:schemeClr val="dk1">
                      <a:alpha val="40000"/>
                    </a:schemeClr>
                  </a:outerShdw>
                </a:effectLst>
              </a:rPr>
              <a:t>APP</a:t>
            </a:r>
            <a:r>
              <a:rPr lang="zh-CN" altLang="en-US" sz="3600" b="1">
                <a:solidFill>
                  <a:schemeClr val="tx1"/>
                </a:solidFill>
                <a:effectLst>
                  <a:outerShdw blurRad="38100" dist="19050" dir="2700000" algn="tl" rotWithShape="0">
                    <a:schemeClr val="dk1">
                      <a:alpha val="40000"/>
                    </a:schemeClr>
                  </a:outerShdw>
                </a:effectLst>
              </a:rPr>
              <a:t>预约到前台办理</a:t>
            </a:r>
            <a:endParaRPr lang="zh-CN" altLang="en-US" sz="3600" b="1">
              <a:solidFill>
                <a:schemeClr val="tx1"/>
              </a:solidFill>
              <a:effectLst>
                <a:outerShdw blurRad="38100" dist="19050" dir="2700000" algn="tl" rotWithShape="0">
                  <a:schemeClr val="dk1">
                    <a:alpha val="40000"/>
                  </a:schemeClr>
                </a:outerShdw>
              </a:effectLst>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a:xfrm>
            <a:off x="457200" y="2465705"/>
            <a:ext cx="8229600" cy="1522730"/>
          </a:xfrm>
        </p:spPr>
        <p:txBody>
          <a:bodyPr/>
          <a:p>
            <a:r>
              <a:rPr lang="zh-CN" altLang="en-US" b="1">
                <a:solidFill>
                  <a:schemeClr val="tx1"/>
                </a:solidFill>
                <a:effectLst>
                  <a:outerShdw blurRad="38100" dist="19050" dir="2700000" algn="tl" rotWithShape="0">
                    <a:schemeClr val="dk1">
                      <a:alpha val="40000"/>
                    </a:schemeClr>
                  </a:outerShdw>
                </a:effectLst>
              </a:rPr>
              <a:t>中心网站年度调整预约流程</a:t>
            </a:r>
            <a:br>
              <a:rPr lang="zh-CN" altLang="en-US" b="1">
                <a:solidFill>
                  <a:schemeClr val="tx1"/>
                </a:solidFill>
                <a:effectLst>
                  <a:outerShdw blurRad="38100" dist="19050" dir="2700000" algn="tl" rotWithShape="0">
                    <a:schemeClr val="dk1">
                      <a:alpha val="40000"/>
                    </a:schemeClr>
                  </a:outerShdw>
                </a:effectLst>
              </a:rPr>
            </a:br>
            <a:endParaRPr lang="zh-CN" altLang="en-US" sz="3600" b="1">
              <a:solidFill>
                <a:schemeClr val="tx1"/>
              </a:solidFill>
              <a:effectLst>
                <a:outerShdw blurRad="38100" dist="19050" dir="2700000" algn="tl" rotWithShape="0">
                  <a:schemeClr val="dk1">
                    <a:alpha val="40000"/>
                  </a:schemeClr>
                </a:outerShdw>
              </a:effectLst>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a:picLocks noChangeAspect="1"/>
          </p:cNvPicPr>
          <p:nvPr/>
        </p:nvPicPr>
        <p:blipFill>
          <a:blip r:embed="rId1"/>
          <a:stretch>
            <a:fillRect/>
          </a:stretch>
        </p:blipFill>
        <p:spPr>
          <a:xfrm>
            <a:off x="39370" y="31750"/>
            <a:ext cx="9055100" cy="6810375"/>
          </a:xfrm>
          <a:prstGeom prst="rect">
            <a:avLst/>
          </a:prstGeom>
        </p:spPr>
      </p:pic>
      <p:sp>
        <p:nvSpPr>
          <p:cNvPr id="6" name="圆角矩形 5">
            <a:hlinkClick r:id="" action="ppaction://hlinkshowjump?jump=nextslide"/>
          </p:cNvPr>
          <p:cNvSpPr/>
          <p:nvPr/>
        </p:nvSpPr>
        <p:spPr>
          <a:xfrm>
            <a:off x="2051685" y="6012815"/>
            <a:ext cx="1080135" cy="648335"/>
          </a:xfrm>
          <a:prstGeom prst="roundRect">
            <a:avLst/>
          </a:prstGeom>
          <a:solidFill>
            <a:srgbClr val="00B050">
              <a:alpha val="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云形 7"/>
          <p:cNvSpPr/>
          <p:nvPr/>
        </p:nvSpPr>
        <p:spPr>
          <a:xfrm>
            <a:off x="2910840" y="4290695"/>
            <a:ext cx="3096260" cy="180022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solidFill>
                  <a:srgbClr val="FF0000"/>
                </a:solidFill>
              </a:rPr>
              <a:t>进入住房公积金官方网站后，选择</a:t>
            </a:r>
            <a:r>
              <a:rPr lang="en-US" altLang="zh-CN" b="1">
                <a:solidFill>
                  <a:srgbClr val="FF0000"/>
                </a:solidFill>
              </a:rPr>
              <a:t>“</a:t>
            </a:r>
            <a:r>
              <a:rPr lang="zh-CN" altLang="en-US" b="1">
                <a:solidFill>
                  <a:srgbClr val="FF0000"/>
                </a:solidFill>
              </a:rPr>
              <a:t>业务预约</a:t>
            </a:r>
            <a:r>
              <a:rPr lang="en-US" altLang="zh-CN" b="1">
                <a:solidFill>
                  <a:srgbClr val="FF0000"/>
                </a:solidFill>
              </a:rPr>
              <a:t>”</a:t>
            </a:r>
            <a:endParaRPr lang="en-US" altLang="zh-CN" b="1">
              <a:solidFill>
                <a:srgbClr val="FF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a:stretch>
            <a:fillRect/>
          </a:stretch>
        </p:blipFill>
        <p:spPr>
          <a:xfrm>
            <a:off x="-12700" y="22860"/>
            <a:ext cx="9169400" cy="6812280"/>
          </a:xfrm>
          <a:prstGeom prst="rect">
            <a:avLst/>
          </a:prstGeom>
        </p:spPr>
      </p:pic>
      <p:sp>
        <p:nvSpPr>
          <p:cNvPr id="2" name="云形 1"/>
          <p:cNvSpPr/>
          <p:nvPr/>
        </p:nvSpPr>
        <p:spPr>
          <a:xfrm>
            <a:off x="5076190" y="476885"/>
            <a:ext cx="3096260" cy="180022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solidFill>
                  <a:srgbClr val="FF0000"/>
                </a:solidFill>
              </a:rPr>
              <a:t>进入单位业务预约查询界面后，点击</a:t>
            </a:r>
            <a:r>
              <a:rPr lang="en-US" altLang="zh-CN" b="1">
                <a:solidFill>
                  <a:srgbClr val="FF0000"/>
                </a:solidFill>
              </a:rPr>
              <a:t>“</a:t>
            </a:r>
            <a:r>
              <a:rPr lang="zh-CN" altLang="en-US" b="1">
                <a:solidFill>
                  <a:srgbClr val="FF0000"/>
                </a:solidFill>
              </a:rPr>
              <a:t>新增预约</a:t>
            </a:r>
            <a:r>
              <a:rPr lang="en-US" altLang="zh-CN" b="1">
                <a:solidFill>
                  <a:srgbClr val="FF0000"/>
                </a:solidFill>
              </a:rPr>
              <a:t>”</a:t>
            </a:r>
            <a:endParaRPr lang="zh-CN" altLang="en-US" b="1">
              <a:solidFill>
                <a:srgbClr val="FF0000"/>
              </a:solidFill>
            </a:endParaRPr>
          </a:p>
        </p:txBody>
      </p:sp>
      <p:sp>
        <p:nvSpPr>
          <p:cNvPr id="3" name="同侧圆角矩形 2">
            <a:hlinkClick r:id="" action="ppaction://hlinkshowjump?jump=nextslide"/>
          </p:cNvPr>
          <p:cNvSpPr/>
          <p:nvPr/>
        </p:nvSpPr>
        <p:spPr>
          <a:xfrm>
            <a:off x="8316595" y="22860"/>
            <a:ext cx="432435" cy="288290"/>
          </a:xfrm>
          <a:prstGeom prst="round2SameRect">
            <a:avLst/>
          </a:prstGeom>
          <a:solidFill>
            <a:schemeClr val="accent1">
              <a:alpha val="0"/>
            </a:scheme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p>
            <a:pPr algn="ctr"/>
            <a:endParaRPr lang="zh-CN" altLang="en-US">
              <a:solidFill>
                <a:schemeClr val="tx1"/>
              </a:solidFill>
              <a:effectLst>
                <a:outerShdw blurRad="38100" dist="19050" dir="2700000" algn="tl" rotWithShape="0">
                  <a:schemeClr val="dk1">
                    <a:alpha val="40000"/>
                  </a:scheme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p:nvPr/>
        </p:nvPicPr>
        <p:blipFill>
          <a:blip r:embed="rId1"/>
          <a:stretch>
            <a:fillRect/>
          </a:stretch>
        </p:blipFill>
        <p:spPr>
          <a:xfrm>
            <a:off x="-12700" y="23495"/>
            <a:ext cx="9169200" cy="6811200"/>
          </a:xfrm>
          <a:prstGeom prst="rect">
            <a:avLst/>
          </a:prstGeom>
        </p:spPr>
      </p:pic>
      <p:sp>
        <p:nvSpPr>
          <p:cNvPr id="8" name="椭圆形标注 7"/>
          <p:cNvSpPr/>
          <p:nvPr/>
        </p:nvSpPr>
        <p:spPr>
          <a:xfrm>
            <a:off x="1581150" y="1873885"/>
            <a:ext cx="2016125" cy="1368425"/>
          </a:xfrm>
          <a:prstGeom prst="wedgeEllipseCallout">
            <a:avLst>
              <a:gd name="adj1" fmla="val -58566"/>
              <a:gd name="adj2" fmla="val -537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solidFill>
                  <a:srgbClr val="FF0000"/>
                </a:solidFill>
              </a:rPr>
              <a:t>填写公积金系统登记的单位账号</a:t>
            </a:r>
            <a:endParaRPr lang="zh-CN" altLang="en-US" b="1">
              <a:solidFill>
                <a:srgbClr val="FF0000"/>
              </a:solidFill>
            </a:endParaRPr>
          </a:p>
        </p:txBody>
      </p:sp>
      <p:sp>
        <p:nvSpPr>
          <p:cNvPr id="9" name="椭圆形标注 8"/>
          <p:cNvSpPr/>
          <p:nvPr/>
        </p:nvSpPr>
        <p:spPr>
          <a:xfrm>
            <a:off x="1666240" y="2331085"/>
            <a:ext cx="2016125" cy="1368425"/>
          </a:xfrm>
          <a:prstGeom prst="wedgeEllipseCallout">
            <a:avLst>
              <a:gd name="adj1" fmla="val -58566"/>
              <a:gd name="adj2" fmla="val -537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solidFill>
                  <a:srgbClr val="FF0000"/>
                </a:solidFill>
              </a:rPr>
              <a:t>办理网点选择</a:t>
            </a:r>
            <a:r>
              <a:rPr lang="en-US" altLang="zh-CN" b="1">
                <a:solidFill>
                  <a:srgbClr val="FF0000"/>
                </a:solidFill>
              </a:rPr>
              <a:t>“</a:t>
            </a:r>
            <a:r>
              <a:rPr lang="zh-CN" altLang="en-US" b="1">
                <a:solidFill>
                  <a:srgbClr val="FF0000"/>
                </a:solidFill>
              </a:rPr>
              <a:t>银行网点</a:t>
            </a:r>
            <a:r>
              <a:rPr lang="en-US" altLang="zh-CN" b="1">
                <a:solidFill>
                  <a:srgbClr val="FF0000"/>
                </a:solidFill>
              </a:rPr>
              <a:t>”</a:t>
            </a:r>
            <a:endParaRPr lang="en-US" altLang="zh-CN" b="1">
              <a:solidFill>
                <a:srgbClr val="FF0000"/>
              </a:solidFill>
            </a:endParaRPr>
          </a:p>
        </p:txBody>
      </p:sp>
      <p:sp>
        <p:nvSpPr>
          <p:cNvPr id="10" name="椭圆形标注 9"/>
          <p:cNvSpPr/>
          <p:nvPr/>
        </p:nvSpPr>
        <p:spPr>
          <a:xfrm>
            <a:off x="4600575" y="2331085"/>
            <a:ext cx="2016125" cy="1368425"/>
          </a:xfrm>
          <a:prstGeom prst="wedgeEllipseCallout">
            <a:avLst>
              <a:gd name="adj1" fmla="val -58566"/>
              <a:gd name="adj2" fmla="val -537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solidFill>
                  <a:srgbClr val="FF0000"/>
                </a:solidFill>
              </a:rPr>
              <a:t>具体业务中选择</a:t>
            </a:r>
            <a:r>
              <a:rPr lang="en-US" altLang="zh-CN" b="1">
                <a:solidFill>
                  <a:srgbClr val="FF0000"/>
                </a:solidFill>
              </a:rPr>
              <a:t>“</a:t>
            </a:r>
            <a:r>
              <a:rPr lang="zh-CN" altLang="en-US" b="1">
                <a:solidFill>
                  <a:srgbClr val="FF0000"/>
                </a:solidFill>
              </a:rPr>
              <a:t>年度调整</a:t>
            </a:r>
            <a:r>
              <a:rPr lang="en-US" altLang="zh-CN" b="1">
                <a:solidFill>
                  <a:srgbClr val="FF0000"/>
                </a:solidFill>
              </a:rPr>
              <a:t>”</a:t>
            </a:r>
            <a:endParaRPr lang="en-US" altLang="zh-CN" b="1">
              <a:solidFill>
                <a:srgbClr val="FF0000"/>
              </a:solidFill>
            </a:endParaRPr>
          </a:p>
        </p:txBody>
      </p:sp>
      <p:sp>
        <p:nvSpPr>
          <p:cNvPr id="18" name="椭圆形标注 17"/>
          <p:cNvSpPr/>
          <p:nvPr/>
        </p:nvSpPr>
        <p:spPr>
          <a:xfrm>
            <a:off x="1666240" y="2745105"/>
            <a:ext cx="2016125" cy="1368425"/>
          </a:xfrm>
          <a:prstGeom prst="wedgeEllipseCallout">
            <a:avLst>
              <a:gd name="adj1" fmla="val -58566"/>
              <a:gd name="adj2" fmla="val -537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solidFill>
                  <a:srgbClr val="FF0000"/>
                </a:solidFill>
              </a:rPr>
              <a:t>选择需前往办理年度调整的银行所在区域</a:t>
            </a:r>
            <a:endParaRPr lang="zh-CN" altLang="en-US" b="1">
              <a:solidFill>
                <a:srgbClr val="FF0000"/>
              </a:solidFill>
            </a:endParaRPr>
          </a:p>
        </p:txBody>
      </p:sp>
      <p:sp>
        <p:nvSpPr>
          <p:cNvPr id="23" name="椭圆形标注 22"/>
          <p:cNvSpPr/>
          <p:nvPr/>
        </p:nvSpPr>
        <p:spPr>
          <a:xfrm>
            <a:off x="4600575" y="2965450"/>
            <a:ext cx="2016125" cy="1368425"/>
          </a:xfrm>
          <a:prstGeom prst="wedgeEllipseCallout">
            <a:avLst>
              <a:gd name="adj1" fmla="val -58566"/>
              <a:gd name="adj2" fmla="val -537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b="1">
              <a:solidFill>
                <a:srgbClr val="FF0000"/>
              </a:solidFill>
            </a:endParaRPr>
          </a:p>
        </p:txBody>
      </p:sp>
      <p:sp>
        <p:nvSpPr>
          <p:cNvPr id="24" name="椭圆形标注 23"/>
          <p:cNvSpPr/>
          <p:nvPr/>
        </p:nvSpPr>
        <p:spPr>
          <a:xfrm>
            <a:off x="4600575" y="2965450"/>
            <a:ext cx="2016125" cy="1368425"/>
          </a:xfrm>
          <a:prstGeom prst="wedgeEllipseCallout">
            <a:avLst>
              <a:gd name="adj1" fmla="val 53433"/>
              <a:gd name="adj2" fmla="val -549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solidFill>
                  <a:srgbClr val="FF0000"/>
                </a:solidFill>
              </a:rPr>
              <a:t>选择具体办理的银行网点</a:t>
            </a:r>
            <a:endParaRPr lang="zh-CN" altLang="en-US" b="1">
              <a:solidFill>
                <a:srgbClr val="FF0000"/>
              </a:solidFill>
            </a:endParaRPr>
          </a:p>
        </p:txBody>
      </p:sp>
      <p:sp>
        <p:nvSpPr>
          <p:cNvPr id="26" name="椭圆形标注 25"/>
          <p:cNvSpPr/>
          <p:nvPr/>
        </p:nvSpPr>
        <p:spPr>
          <a:xfrm>
            <a:off x="1666240" y="3699510"/>
            <a:ext cx="2016125" cy="1368425"/>
          </a:xfrm>
          <a:prstGeom prst="wedgeEllipseCallout">
            <a:avLst>
              <a:gd name="adj1" fmla="val -58566"/>
              <a:gd name="adj2" fmla="val -537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solidFill>
                  <a:srgbClr val="FF0000"/>
                </a:solidFill>
              </a:rPr>
              <a:t>选择办理日期</a:t>
            </a:r>
            <a:endParaRPr lang="zh-CN" altLang="en-US" b="1">
              <a:solidFill>
                <a:srgbClr val="FF0000"/>
              </a:solidFill>
            </a:endParaRPr>
          </a:p>
        </p:txBody>
      </p:sp>
      <p:sp>
        <p:nvSpPr>
          <p:cNvPr id="27" name="椭圆形标注 26"/>
          <p:cNvSpPr/>
          <p:nvPr/>
        </p:nvSpPr>
        <p:spPr>
          <a:xfrm>
            <a:off x="4600575" y="3699510"/>
            <a:ext cx="2016125" cy="1368425"/>
          </a:xfrm>
          <a:prstGeom prst="wedgeEllipseCallout">
            <a:avLst>
              <a:gd name="adj1" fmla="val -58566"/>
              <a:gd name="adj2" fmla="val -537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solidFill>
                  <a:srgbClr val="FF0000"/>
                </a:solidFill>
              </a:rPr>
              <a:t>选择办理时段</a:t>
            </a:r>
            <a:endParaRPr lang="zh-CN" altLang="en-US" b="1">
              <a:solidFill>
                <a:srgbClr val="FF0000"/>
              </a:solidFill>
            </a:endParaRPr>
          </a:p>
        </p:txBody>
      </p:sp>
      <p:sp>
        <p:nvSpPr>
          <p:cNvPr id="28" name="椭圆形标注 27"/>
          <p:cNvSpPr/>
          <p:nvPr/>
        </p:nvSpPr>
        <p:spPr>
          <a:xfrm>
            <a:off x="6943090" y="3902710"/>
            <a:ext cx="2016125" cy="1368425"/>
          </a:xfrm>
          <a:prstGeom prst="wedgeEllipseCallout">
            <a:avLst>
              <a:gd name="adj1" fmla="val -58566"/>
              <a:gd name="adj2" fmla="val -537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solidFill>
                  <a:srgbClr val="FF0000"/>
                </a:solidFill>
              </a:rPr>
              <a:t>录入接收短信验证码的手机号码</a:t>
            </a:r>
            <a:endParaRPr lang="zh-CN" altLang="en-US" b="1">
              <a:solidFill>
                <a:srgbClr val="FF0000"/>
              </a:solidFill>
            </a:endParaRPr>
          </a:p>
        </p:txBody>
      </p:sp>
      <p:sp>
        <p:nvSpPr>
          <p:cNvPr id="29" name="椭圆形标注 28"/>
          <p:cNvSpPr/>
          <p:nvPr/>
        </p:nvSpPr>
        <p:spPr>
          <a:xfrm>
            <a:off x="1666240" y="4333875"/>
            <a:ext cx="2016125" cy="1368425"/>
          </a:xfrm>
          <a:prstGeom prst="wedgeEllipseCallout">
            <a:avLst>
              <a:gd name="adj1" fmla="val -58566"/>
              <a:gd name="adj2" fmla="val -537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solidFill>
                  <a:srgbClr val="FF0000"/>
                </a:solidFill>
              </a:rPr>
              <a:t>点击</a:t>
            </a:r>
            <a:r>
              <a:rPr lang="en-US" altLang="zh-CN" b="1">
                <a:solidFill>
                  <a:srgbClr val="FF0000"/>
                </a:solidFill>
              </a:rPr>
              <a:t>“</a:t>
            </a:r>
            <a:r>
              <a:rPr lang="zh-CN" altLang="en-US" b="1">
                <a:solidFill>
                  <a:srgbClr val="FF0000"/>
                </a:solidFill>
              </a:rPr>
              <a:t>获取验证码</a:t>
            </a:r>
            <a:r>
              <a:rPr lang="en-US" altLang="zh-CN" b="1">
                <a:solidFill>
                  <a:srgbClr val="FF0000"/>
                </a:solidFill>
              </a:rPr>
              <a:t>”</a:t>
            </a:r>
            <a:r>
              <a:rPr lang="zh-CN" altLang="en-US" b="1">
                <a:solidFill>
                  <a:srgbClr val="FF0000"/>
                </a:solidFill>
              </a:rPr>
              <a:t>，手机获取验证码后录入</a:t>
            </a:r>
            <a:endParaRPr lang="zh-CN" altLang="en-US" b="1">
              <a:solidFill>
                <a:srgbClr val="FF0000"/>
              </a:solidFill>
            </a:endParaRPr>
          </a:p>
        </p:txBody>
      </p:sp>
      <p:sp>
        <p:nvSpPr>
          <p:cNvPr id="30" name="同侧圆角矩形 29">
            <a:hlinkClick r:id="" action="ppaction://hlinkshowjump?jump=nextslide"/>
          </p:cNvPr>
          <p:cNvSpPr/>
          <p:nvPr/>
        </p:nvSpPr>
        <p:spPr>
          <a:xfrm>
            <a:off x="8665210" y="709295"/>
            <a:ext cx="491490" cy="633095"/>
          </a:xfrm>
          <a:prstGeom prst="round2SameRect">
            <a:avLst/>
          </a:prstGeom>
          <a:solidFill>
            <a:schemeClr val="accent1">
              <a:alpha val="0"/>
            </a:scheme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p>
            <a:pPr algn="ctr"/>
            <a:endParaRPr lang="zh-CN" altLang="en-US">
              <a:solidFill>
                <a:schemeClr val="tx1"/>
              </a:solidFill>
              <a:effectLst>
                <a:outerShdw blurRad="38100" dist="19050" dir="2700000" algn="tl" rotWithShape="0">
                  <a:schemeClr val="dk1">
                    <a:alpha val="40000"/>
                  </a:schemeClr>
                </a:outerShdw>
              </a:effectLst>
            </a:endParaRPr>
          </a:p>
        </p:txBody>
      </p:sp>
      <p:sp>
        <p:nvSpPr>
          <p:cNvPr id="31" name="云形 30"/>
          <p:cNvSpPr/>
          <p:nvPr/>
        </p:nvSpPr>
        <p:spPr>
          <a:xfrm>
            <a:off x="5482590" y="883285"/>
            <a:ext cx="3096260" cy="180022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solidFill>
                  <a:srgbClr val="FF0000"/>
                </a:solidFill>
              </a:rPr>
              <a:t>预约信息录入完成后点击提交按钮，界面提示操作成功，则该预约办理完成。</a:t>
            </a:r>
            <a:endParaRPr lang="zh-CN" altLang="en-US" b="1">
              <a:solidFill>
                <a:srgbClr val="FF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xit" presetSubtype="21" fill="hold" grpId="1" nodeType="clickEffect">
                                  <p:stCondLst>
                                    <p:cond delay="0"/>
                                  </p:stCondLst>
                                  <p:childTnLst>
                                    <p:animEffect transition="out" filter="barn(inVertical)">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xit" presetSubtype="21" fill="hold" grpId="1" nodeType="clickEffect">
                                  <p:stCondLst>
                                    <p:cond delay="0"/>
                                  </p:stCondLst>
                                  <p:childTnLst>
                                    <p:animEffect transition="out" filter="barn(inVertical)">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xit" presetSubtype="21" fill="hold" grpId="1" nodeType="clickEffect">
                                  <p:stCondLst>
                                    <p:cond delay="0"/>
                                  </p:stCondLst>
                                  <p:childTnLst>
                                    <p:animEffect transition="out" filter="barn(inVertical)">
                                      <p:cBhvr>
                                        <p:cTn id="34" dur="500"/>
                                        <p:tgtEl>
                                          <p:spTgt spid="10"/>
                                        </p:tgtEl>
                                      </p:cBhvr>
                                    </p:animEffect>
                                    <p:set>
                                      <p:cBhvr>
                                        <p:cTn id="35" dur="1" fill="hold">
                                          <p:stCondLst>
                                            <p:cond delay="499"/>
                                          </p:stCondLst>
                                        </p:cTn>
                                        <p:tgtEl>
                                          <p:spTgt spid="10"/>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500" fill="hold"/>
                                        <p:tgtEl>
                                          <p:spTgt spid="18"/>
                                        </p:tgtEl>
                                        <p:attrNameLst>
                                          <p:attrName>ppt_x</p:attrName>
                                        </p:attrNameLst>
                                      </p:cBhvr>
                                      <p:tavLst>
                                        <p:tav tm="0">
                                          <p:val>
                                            <p:strVal val="#ppt_x"/>
                                          </p:val>
                                        </p:tav>
                                        <p:tav tm="100000">
                                          <p:val>
                                            <p:strVal val="#ppt_x"/>
                                          </p:val>
                                        </p:tav>
                                      </p:tavLst>
                                    </p:anim>
                                    <p:anim calcmode="lin" valueType="num">
                                      <p:cBhvr additive="base">
                                        <p:cTn id="4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xit" presetSubtype="21" fill="hold" grpId="1" nodeType="clickEffect">
                                  <p:stCondLst>
                                    <p:cond delay="0"/>
                                  </p:stCondLst>
                                  <p:childTnLst>
                                    <p:animEffect transition="out" filter="barn(inVertical)">
                                      <p:cBhvr>
                                        <p:cTn id="45" dur="500"/>
                                        <p:tgtEl>
                                          <p:spTgt spid="18"/>
                                        </p:tgtEl>
                                      </p:cBhvr>
                                    </p:animEffect>
                                    <p:set>
                                      <p:cBhvr>
                                        <p:cTn id="46" dur="1" fill="hold">
                                          <p:stCondLst>
                                            <p:cond delay="499"/>
                                          </p:stCondLst>
                                        </p:cTn>
                                        <p:tgtEl>
                                          <p:spTgt spid="1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500" fill="hold"/>
                                        <p:tgtEl>
                                          <p:spTgt spid="24"/>
                                        </p:tgtEl>
                                        <p:attrNameLst>
                                          <p:attrName>ppt_x</p:attrName>
                                        </p:attrNameLst>
                                      </p:cBhvr>
                                      <p:tavLst>
                                        <p:tav tm="0">
                                          <p:val>
                                            <p:strVal val="#ppt_x"/>
                                          </p:val>
                                        </p:tav>
                                        <p:tav tm="100000">
                                          <p:val>
                                            <p:strVal val="#ppt_x"/>
                                          </p:val>
                                        </p:tav>
                                      </p:tavLst>
                                    </p:anim>
                                    <p:anim calcmode="lin" valueType="num">
                                      <p:cBhvr additive="base">
                                        <p:cTn id="52" dur="5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ppt_x"/>
                                          </p:val>
                                        </p:tav>
                                        <p:tav tm="100000">
                                          <p:val>
                                            <p:strVal val="#ppt_x"/>
                                          </p:val>
                                        </p:tav>
                                      </p:tavLst>
                                    </p:anim>
                                    <p:anim calcmode="lin" valueType="num">
                                      <p:cBhvr additive="base">
                                        <p:cTn id="5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6" presetClass="exit" presetSubtype="21" fill="hold" grpId="1" nodeType="clickEffect">
                                  <p:stCondLst>
                                    <p:cond delay="0"/>
                                  </p:stCondLst>
                                  <p:childTnLst>
                                    <p:animEffect transition="out" filter="barn(inVertical)">
                                      <p:cBhvr>
                                        <p:cTn id="60" dur="500"/>
                                        <p:tgtEl>
                                          <p:spTgt spid="24"/>
                                        </p:tgtEl>
                                      </p:cBhvr>
                                    </p:animEffect>
                                    <p:set>
                                      <p:cBhvr>
                                        <p:cTn id="61" dur="1" fill="hold">
                                          <p:stCondLst>
                                            <p:cond delay="499"/>
                                          </p:stCondLst>
                                        </p:cTn>
                                        <p:tgtEl>
                                          <p:spTgt spid="24"/>
                                        </p:tgtEl>
                                        <p:attrNameLst>
                                          <p:attrName>style.visibility</p:attrName>
                                        </p:attrNameLst>
                                      </p:cBhvr>
                                      <p:to>
                                        <p:strVal val="hidden"/>
                                      </p:to>
                                    </p:set>
                                  </p:childTnLst>
                                </p:cTn>
                              </p:par>
                              <p:par>
                                <p:cTn id="62" presetID="16" presetClass="exit" presetSubtype="21" fill="hold" grpId="1" nodeType="withEffect">
                                  <p:stCondLst>
                                    <p:cond delay="0"/>
                                  </p:stCondLst>
                                  <p:childTnLst>
                                    <p:animEffect transition="out" filter="barn(inVertical)">
                                      <p:cBhvr>
                                        <p:cTn id="63" dur="500"/>
                                        <p:tgtEl>
                                          <p:spTgt spid="23"/>
                                        </p:tgtEl>
                                      </p:cBhvr>
                                    </p:animEffect>
                                    <p:set>
                                      <p:cBhvr>
                                        <p:cTn id="64" dur="1" fill="hold">
                                          <p:stCondLst>
                                            <p:cond delay="499"/>
                                          </p:stCondLst>
                                        </p:cTn>
                                        <p:tgtEl>
                                          <p:spTgt spid="23"/>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500" fill="hold"/>
                                        <p:tgtEl>
                                          <p:spTgt spid="26"/>
                                        </p:tgtEl>
                                        <p:attrNameLst>
                                          <p:attrName>ppt_x</p:attrName>
                                        </p:attrNameLst>
                                      </p:cBhvr>
                                      <p:tavLst>
                                        <p:tav tm="0">
                                          <p:val>
                                            <p:strVal val="#ppt_x"/>
                                          </p:val>
                                        </p:tav>
                                        <p:tav tm="100000">
                                          <p:val>
                                            <p:strVal val="#ppt_x"/>
                                          </p:val>
                                        </p:tav>
                                      </p:tavLst>
                                    </p:anim>
                                    <p:anim calcmode="lin" valueType="num">
                                      <p:cBhvr additive="base">
                                        <p:cTn id="7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6" presetClass="exit" presetSubtype="21" fill="hold" grpId="1" nodeType="clickEffect">
                                  <p:stCondLst>
                                    <p:cond delay="0"/>
                                  </p:stCondLst>
                                  <p:childTnLst>
                                    <p:animEffect transition="out" filter="barn(inVertical)">
                                      <p:cBhvr>
                                        <p:cTn id="74" dur="500"/>
                                        <p:tgtEl>
                                          <p:spTgt spid="26"/>
                                        </p:tgtEl>
                                      </p:cBhvr>
                                    </p:animEffect>
                                    <p:set>
                                      <p:cBhvr>
                                        <p:cTn id="75" dur="1" fill="hold">
                                          <p:stCondLst>
                                            <p:cond delay="499"/>
                                          </p:stCondLst>
                                        </p:cTn>
                                        <p:tgtEl>
                                          <p:spTgt spid="26"/>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27"/>
                                        </p:tgtEl>
                                        <p:attrNameLst>
                                          <p:attrName>style.visibility</p:attrName>
                                        </p:attrNameLst>
                                      </p:cBhvr>
                                      <p:to>
                                        <p:strVal val="visible"/>
                                      </p:to>
                                    </p:set>
                                    <p:anim calcmode="lin" valueType="num">
                                      <p:cBhvr additive="base">
                                        <p:cTn id="80" dur="500" fill="hold"/>
                                        <p:tgtEl>
                                          <p:spTgt spid="27"/>
                                        </p:tgtEl>
                                        <p:attrNameLst>
                                          <p:attrName>ppt_x</p:attrName>
                                        </p:attrNameLst>
                                      </p:cBhvr>
                                      <p:tavLst>
                                        <p:tav tm="0">
                                          <p:val>
                                            <p:strVal val="#ppt_x"/>
                                          </p:val>
                                        </p:tav>
                                        <p:tav tm="100000">
                                          <p:val>
                                            <p:strVal val="#ppt_x"/>
                                          </p:val>
                                        </p:tav>
                                      </p:tavLst>
                                    </p:anim>
                                    <p:anim calcmode="lin" valueType="num">
                                      <p:cBhvr additive="base">
                                        <p:cTn id="81"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6" presetClass="exit" presetSubtype="21" fill="hold" grpId="1" nodeType="clickEffect">
                                  <p:stCondLst>
                                    <p:cond delay="0"/>
                                  </p:stCondLst>
                                  <p:childTnLst>
                                    <p:animEffect transition="out" filter="barn(inVertical)">
                                      <p:cBhvr>
                                        <p:cTn id="85" dur="500"/>
                                        <p:tgtEl>
                                          <p:spTgt spid="27"/>
                                        </p:tgtEl>
                                      </p:cBhvr>
                                    </p:animEffect>
                                    <p:set>
                                      <p:cBhvr>
                                        <p:cTn id="86" dur="1" fill="hold">
                                          <p:stCondLst>
                                            <p:cond delay="499"/>
                                          </p:stCondLst>
                                        </p:cTn>
                                        <p:tgtEl>
                                          <p:spTgt spid="27"/>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8"/>
                                        </p:tgtEl>
                                        <p:attrNameLst>
                                          <p:attrName>style.visibility</p:attrName>
                                        </p:attrNameLst>
                                      </p:cBhvr>
                                      <p:to>
                                        <p:strVal val="visible"/>
                                      </p:to>
                                    </p:set>
                                    <p:anim calcmode="lin" valueType="num">
                                      <p:cBhvr additive="base">
                                        <p:cTn id="91" dur="500" fill="hold"/>
                                        <p:tgtEl>
                                          <p:spTgt spid="28"/>
                                        </p:tgtEl>
                                        <p:attrNameLst>
                                          <p:attrName>ppt_x</p:attrName>
                                        </p:attrNameLst>
                                      </p:cBhvr>
                                      <p:tavLst>
                                        <p:tav tm="0">
                                          <p:val>
                                            <p:strVal val="#ppt_x"/>
                                          </p:val>
                                        </p:tav>
                                        <p:tav tm="100000">
                                          <p:val>
                                            <p:strVal val="#ppt_x"/>
                                          </p:val>
                                        </p:tav>
                                      </p:tavLst>
                                    </p:anim>
                                    <p:anim calcmode="lin" valueType="num">
                                      <p:cBhvr additive="base">
                                        <p:cTn id="9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16" presetClass="exit" presetSubtype="21" fill="hold" grpId="1" nodeType="clickEffect">
                                  <p:stCondLst>
                                    <p:cond delay="0"/>
                                  </p:stCondLst>
                                  <p:childTnLst>
                                    <p:animEffect transition="out" filter="barn(inVertical)">
                                      <p:cBhvr>
                                        <p:cTn id="96" dur="500"/>
                                        <p:tgtEl>
                                          <p:spTgt spid="28"/>
                                        </p:tgtEl>
                                      </p:cBhvr>
                                    </p:animEffect>
                                    <p:set>
                                      <p:cBhvr>
                                        <p:cTn id="97" dur="1" fill="hold">
                                          <p:stCondLst>
                                            <p:cond delay="499"/>
                                          </p:stCondLst>
                                        </p:cTn>
                                        <p:tgtEl>
                                          <p:spTgt spid="28"/>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29"/>
                                        </p:tgtEl>
                                        <p:attrNameLst>
                                          <p:attrName>style.visibility</p:attrName>
                                        </p:attrNameLst>
                                      </p:cBhvr>
                                      <p:to>
                                        <p:strVal val="visible"/>
                                      </p:to>
                                    </p:set>
                                    <p:anim calcmode="lin" valueType="num">
                                      <p:cBhvr additive="base">
                                        <p:cTn id="102" dur="500" fill="hold"/>
                                        <p:tgtEl>
                                          <p:spTgt spid="29"/>
                                        </p:tgtEl>
                                        <p:attrNameLst>
                                          <p:attrName>ppt_x</p:attrName>
                                        </p:attrNameLst>
                                      </p:cBhvr>
                                      <p:tavLst>
                                        <p:tav tm="0">
                                          <p:val>
                                            <p:strVal val="#ppt_x"/>
                                          </p:val>
                                        </p:tav>
                                        <p:tav tm="100000">
                                          <p:val>
                                            <p:strVal val="#ppt_x"/>
                                          </p:val>
                                        </p:tav>
                                      </p:tavLst>
                                    </p:anim>
                                    <p:anim calcmode="lin" valueType="num">
                                      <p:cBhvr additive="base">
                                        <p:cTn id="10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16" presetClass="exit" presetSubtype="21" fill="hold" grpId="1" nodeType="clickEffect">
                                  <p:stCondLst>
                                    <p:cond delay="0"/>
                                  </p:stCondLst>
                                  <p:childTnLst>
                                    <p:animEffect transition="out" filter="barn(inVertical)">
                                      <p:cBhvr>
                                        <p:cTn id="107" dur="500"/>
                                        <p:tgtEl>
                                          <p:spTgt spid="29"/>
                                        </p:tgtEl>
                                      </p:cBhvr>
                                    </p:animEffect>
                                    <p:set>
                                      <p:cBhvr>
                                        <p:cTn id="108" dur="1" fill="hold">
                                          <p:stCondLst>
                                            <p:cond delay="499"/>
                                          </p:stCondLst>
                                        </p:cTn>
                                        <p:tgtEl>
                                          <p:spTgt spid="29"/>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3" presetClass="entr" presetSubtype="10" fill="hold" grpId="0" nodeType="clickEffect">
                                  <p:stCondLst>
                                    <p:cond delay="0"/>
                                  </p:stCondLst>
                                  <p:childTnLst>
                                    <p:set>
                                      <p:cBhvr>
                                        <p:cTn id="112" dur="1" fill="hold">
                                          <p:stCondLst>
                                            <p:cond delay="0"/>
                                          </p:stCondLst>
                                        </p:cTn>
                                        <p:tgtEl>
                                          <p:spTgt spid="30"/>
                                        </p:tgtEl>
                                        <p:attrNameLst>
                                          <p:attrName>style.visibility</p:attrName>
                                        </p:attrNameLst>
                                      </p:cBhvr>
                                      <p:to>
                                        <p:strVal val="visible"/>
                                      </p:to>
                                    </p:set>
                                    <p:animEffect transition="in" filter="blinds(horizontal)">
                                      <p:cBhvr>
                                        <p:cTn id="113" dur="500"/>
                                        <p:tgtEl>
                                          <p:spTgt spid="30"/>
                                        </p:tgtEl>
                                      </p:cBhvr>
                                    </p:animEffect>
                                  </p:childTnLst>
                                </p:cTn>
                              </p:par>
                            </p:childTnLst>
                          </p:cTn>
                        </p:par>
                      </p:childTnLst>
                    </p:cTn>
                  </p:par>
                  <p:par>
                    <p:cTn id="114" fill="hold">
                      <p:stCondLst>
                        <p:cond delay="indefinite"/>
                      </p:stCondLst>
                      <p:childTnLst>
                        <p:par>
                          <p:cTn id="115" fill="hold">
                            <p:stCondLst>
                              <p:cond delay="0"/>
                            </p:stCondLst>
                            <p:childTnLst>
                              <p:par>
                                <p:cTn id="116" presetID="2" presetClass="entr" presetSubtype="4" fill="hold" grpId="0" nodeType="clickEffect">
                                  <p:stCondLst>
                                    <p:cond delay="0"/>
                                  </p:stCondLst>
                                  <p:childTnLst>
                                    <p:set>
                                      <p:cBhvr>
                                        <p:cTn id="117" dur="1" fill="hold">
                                          <p:stCondLst>
                                            <p:cond delay="0"/>
                                          </p:stCondLst>
                                        </p:cTn>
                                        <p:tgtEl>
                                          <p:spTgt spid="31"/>
                                        </p:tgtEl>
                                        <p:attrNameLst>
                                          <p:attrName>style.visibility</p:attrName>
                                        </p:attrNameLst>
                                      </p:cBhvr>
                                      <p:to>
                                        <p:strVal val="visible"/>
                                      </p:to>
                                    </p:set>
                                    <p:anim calcmode="lin" valueType="num">
                                      <p:cBhvr additive="base">
                                        <p:cTn id="118" dur="500" fill="hold"/>
                                        <p:tgtEl>
                                          <p:spTgt spid="31"/>
                                        </p:tgtEl>
                                        <p:attrNameLst>
                                          <p:attrName>ppt_x</p:attrName>
                                        </p:attrNameLst>
                                      </p:cBhvr>
                                      <p:tavLst>
                                        <p:tav tm="0">
                                          <p:val>
                                            <p:strVal val="#ppt_x"/>
                                          </p:val>
                                        </p:tav>
                                        <p:tav tm="100000">
                                          <p:val>
                                            <p:strVal val="#ppt_x"/>
                                          </p:val>
                                        </p:tav>
                                      </p:tavLst>
                                    </p:anim>
                                    <p:anim calcmode="lin" valueType="num">
                                      <p:cBhvr additive="base">
                                        <p:cTn id="119"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8" grpId="0" animBg="1"/>
      <p:bldP spid="18" grpId="1" animBg="1"/>
      <p:bldP spid="24" grpId="0" animBg="1"/>
      <p:bldP spid="23" grpId="0" animBg="1"/>
      <p:bldP spid="24" grpId="1" animBg="1"/>
      <p:bldP spid="23" grpId="1" animBg="1"/>
      <p:bldP spid="26" grpId="0" animBg="1"/>
      <p:bldP spid="26" grpId="1" animBg="1"/>
      <p:bldP spid="27" grpId="0" animBg="1"/>
      <p:bldP spid="27" grpId="1" animBg="1"/>
      <p:bldP spid="28" grpId="0" animBg="1"/>
      <p:bldP spid="28" grpId="1" animBg="1"/>
      <p:bldP spid="29" grpId="0" animBg="1"/>
      <p:bldP spid="29" grpId="1" animBg="1"/>
      <p:bldP spid="30" grpId="0" animBg="1"/>
      <p:bldP spid="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a:xfrm>
            <a:off x="457200" y="2465705"/>
            <a:ext cx="8229600" cy="1522730"/>
          </a:xfrm>
        </p:spPr>
        <p:txBody>
          <a:bodyPr/>
          <a:p>
            <a:r>
              <a:rPr lang="zh-CN" altLang="en-US" b="1">
                <a:solidFill>
                  <a:schemeClr val="tx1"/>
                </a:solidFill>
                <a:effectLst>
                  <a:outerShdw blurRad="38100" dist="19050" dir="2700000" algn="tl" rotWithShape="0">
                    <a:schemeClr val="dk1">
                      <a:alpha val="40000"/>
                    </a:schemeClr>
                  </a:outerShdw>
                </a:effectLst>
                <a:sym typeface="+mn-ea"/>
              </a:rPr>
              <a:t>中心微信公众号、手机</a:t>
            </a:r>
            <a:r>
              <a:rPr lang="en-US" altLang="zh-CN" b="1">
                <a:solidFill>
                  <a:schemeClr val="tx1"/>
                </a:solidFill>
                <a:effectLst>
                  <a:outerShdw blurRad="38100" dist="19050" dir="2700000" algn="tl" rotWithShape="0">
                    <a:schemeClr val="dk1">
                      <a:alpha val="40000"/>
                    </a:schemeClr>
                  </a:outerShdw>
                </a:effectLst>
                <a:sym typeface="+mn-ea"/>
              </a:rPr>
              <a:t>APP</a:t>
            </a:r>
            <a:r>
              <a:rPr lang="zh-CN" altLang="en-US" b="1">
                <a:solidFill>
                  <a:schemeClr val="tx1"/>
                </a:solidFill>
                <a:effectLst>
                  <a:outerShdw blurRad="38100" dist="19050" dir="2700000" algn="tl" rotWithShape="0">
                    <a:schemeClr val="dk1">
                      <a:alpha val="40000"/>
                    </a:schemeClr>
                  </a:outerShdw>
                </a:effectLst>
              </a:rPr>
              <a:t>年度调整预约流程</a:t>
            </a:r>
            <a:br>
              <a:rPr lang="zh-CN" altLang="en-US" b="1">
                <a:solidFill>
                  <a:schemeClr val="tx1"/>
                </a:solidFill>
                <a:effectLst>
                  <a:outerShdw blurRad="38100" dist="19050" dir="2700000" algn="tl" rotWithShape="0">
                    <a:schemeClr val="dk1">
                      <a:alpha val="40000"/>
                    </a:schemeClr>
                  </a:outerShdw>
                </a:effectLst>
              </a:rPr>
            </a:br>
            <a:endParaRPr lang="zh-CN" altLang="en-US" sz="3600" b="1">
              <a:solidFill>
                <a:schemeClr val="tx1"/>
              </a:solidFill>
              <a:effectLst>
                <a:outerShdw blurRad="38100" dist="19050" dir="2700000" algn="tl" rotWithShape="0">
                  <a:schemeClr val="dk1">
                    <a:alpha val="40000"/>
                  </a:schemeClr>
                </a:outerShdw>
              </a:effectLst>
            </a:endParaRPr>
          </a:p>
        </p:txBody>
      </p:sp>
    </p:spTree>
  </p:cSld>
  <p:clrMapOvr>
    <a:masterClrMapping/>
  </p:clrMapOvr>
  <p:transition>
    <p:fade/>
  </p:transition>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rgbClr val="00B050"/>
          </a:solidFill>
        </a:ln>
      </a:spPr>
      <a:bodyPr rtlCol="0" anchor="ctr"/>
      <a:lstStyle>
        <a:defPPr algn="ctr">
          <a:defRPr lang="zh-CN" altLang="en-US"/>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1449</Words>
  <Application>WPS 演示</Application>
  <PresentationFormat/>
  <Paragraphs>92</Paragraphs>
  <Slides>15</Slides>
  <Notes>0</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15</vt:i4>
      </vt:variant>
    </vt:vector>
  </HeadingPairs>
  <TitlesOfParts>
    <vt:vector size="23" baseType="lpstr">
      <vt:lpstr>Arial</vt:lpstr>
      <vt:lpstr>宋体</vt:lpstr>
      <vt:lpstr>Wingdings</vt:lpstr>
      <vt:lpstr>微软雅黑</vt:lpstr>
      <vt:lpstr>Arial Unicode MS</vt:lpstr>
      <vt:lpstr>Calibri</vt:lpstr>
      <vt:lpstr>默认设计模板</vt:lpstr>
      <vt:lpstr>1_默认设计模板</vt:lpstr>
      <vt:lpstr>缴存单位预约办理 年度调整操作指引</vt:lpstr>
      <vt:lpstr>第一步：表格填写  《住房公积金年度缴存调整批处理文件》</vt:lpstr>
      <vt:lpstr>PowerPoint 演示文稿</vt:lpstr>
      <vt:lpstr>第二步：年度调整预约  表格填写完整后，未持有数字证书的单位经办人可登录中心网站、中心微信公众号、手机APP预约到前台办理</vt:lpstr>
      <vt:lpstr>中心网站年度调整预约流程 </vt:lpstr>
      <vt:lpstr>PowerPoint 演示文稿</vt:lpstr>
      <vt:lpstr>PowerPoint 演示文稿</vt:lpstr>
      <vt:lpstr>PowerPoint 演示文稿</vt:lpstr>
      <vt:lpstr>中心微信公众号、手机APP年度调整预约流程 </vt:lpstr>
      <vt:lpstr>PowerPoint 演示文稿</vt:lpstr>
      <vt:lpstr>PowerPoint 演示文稿</vt:lpstr>
      <vt:lpstr>PowerPoint 演示文稿</vt:lpstr>
      <vt:lpstr>PowerPoint 演示文稿</vt:lpstr>
      <vt:lpstr>PowerPoint 演示文稿</vt:lpstr>
      <vt:lpstr>注意事项：</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网上办理年度调整</dc:title>
  <dc:creator>Vicon</dc:creator>
  <cp:lastModifiedBy>敖立春</cp:lastModifiedBy>
  <cp:revision>15</cp:revision>
  <dcterms:created xsi:type="dcterms:W3CDTF">2020-06-29T09:32:00Z</dcterms:created>
  <dcterms:modified xsi:type="dcterms:W3CDTF">2020-07-02T07:12:30Z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2052-11.8.2.8411</vt:lpwstr>
  </property>
</Properties>
</file>