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86" r:id="rId4"/>
    <p:sldId id="269" r:id="rId5"/>
    <p:sldId id="271" r:id="rId6"/>
    <p:sldId id="265" r:id="rId7"/>
    <p:sldId id="266" r:id="rId8"/>
    <p:sldId id="267" r:id="rId9"/>
  </p:sldIdLst>
  <p:sldSz cx="9902825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2" userDrawn="1">
          <p15:clr>
            <a:srgbClr val="A4A3A4"/>
          </p15:clr>
        </p15:guide>
        <p15:guide id="2" pos="30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410" y="108"/>
      </p:cViewPr>
      <p:guideLst>
        <p:guide orient="horz" pos="2362"/>
        <p:guide pos="30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0690" y="1143000"/>
            <a:ext cx="445662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73789" y="914400"/>
            <a:ext cx="7959921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73789" y="3560400"/>
            <a:ext cx="7959921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94205" y="774000"/>
            <a:ext cx="891324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973789" y="2484000"/>
            <a:ext cx="7959921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973789" y="3560400"/>
            <a:ext cx="7959921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94205" y="1490400"/>
            <a:ext cx="8910316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617133" y="3848400"/>
            <a:ext cx="6310621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617133" y="4615200"/>
            <a:ext cx="6310621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94205" y="1501200"/>
            <a:ext cx="4205131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208163" y="1501200"/>
            <a:ext cx="4205131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205" y="1429200"/>
            <a:ext cx="4339648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94205" y="1854000"/>
            <a:ext cx="433964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5065319" y="1421729"/>
            <a:ext cx="4339648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065319" y="1854000"/>
            <a:ext cx="433964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94148" y="1555115"/>
            <a:ext cx="4250811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5158450" y="1555200"/>
            <a:ext cx="4246071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2023/11/7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8313760" y="914400"/>
            <a:ext cx="848045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742770" y="914400"/>
            <a:ext cx="744817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94205" y="608400"/>
            <a:ext cx="8910316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94205" y="1490400"/>
            <a:ext cx="8910316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97130" y="6314400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343440" y="6314400"/>
            <a:ext cx="3216721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7211303" y="6314400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13" Type="http://schemas.openxmlformats.org/officeDocument/2006/relationships/tags" Target="../tags/tag79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tags" Target="../tags/tag78.xml"/><Relationship Id="rId17" Type="http://schemas.openxmlformats.org/officeDocument/2006/relationships/tags" Target="../tags/tag83.xml"/><Relationship Id="rId2" Type="http://schemas.openxmlformats.org/officeDocument/2006/relationships/tags" Target="../tags/tag68.xml"/><Relationship Id="rId16" Type="http://schemas.openxmlformats.org/officeDocument/2006/relationships/tags" Target="../tags/tag82.xml"/><Relationship Id="rId20" Type="http://schemas.openxmlformats.org/officeDocument/2006/relationships/image" Target="../media/image2.png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5" Type="http://schemas.openxmlformats.org/officeDocument/2006/relationships/tags" Target="../tags/tag81.xml"/><Relationship Id="rId10" Type="http://schemas.openxmlformats.org/officeDocument/2006/relationships/tags" Target="../tags/tag76.xml"/><Relationship Id="rId19" Type="http://schemas.openxmlformats.org/officeDocument/2006/relationships/image" Target="../media/image1.png"/><Relationship Id="rId4" Type="http://schemas.openxmlformats.org/officeDocument/2006/relationships/tags" Target="../tags/tag70.xml"/><Relationship Id="rId9" Type="http://schemas.openxmlformats.org/officeDocument/2006/relationships/tags" Target="../tags/tag75.xml"/><Relationship Id="rId1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tags" Target="../tags/tag10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image" Target="../media/image4.png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26" Type="http://schemas.openxmlformats.org/officeDocument/2006/relationships/tags" Target="../tags/tag134.xml"/><Relationship Id="rId39" Type="http://schemas.openxmlformats.org/officeDocument/2006/relationships/tags" Target="../tags/tag147.xml"/><Relationship Id="rId21" Type="http://schemas.openxmlformats.org/officeDocument/2006/relationships/tags" Target="../tags/tag129.xml"/><Relationship Id="rId34" Type="http://schemas.openxmlformats.org/officeDocument/2006/relationships/tags" Target="../tags/tag142.xml"/><Relationship Id="rId42" Type="http://schemas.openxmlformats.org/officeDocument/2006/relationships/tags" Target="../tags/tag150.xml"/><Relationship Id="rId47" Type="http://schemas.openxmlformats.org/officeDocument/2006/relationships/tags" Target="../tags/tag155.xml"/><Relationship Id="rId50" Type="http://schemas.openxmlformats.org/officeDocument/2006/relationships/image" Target="../media/image6.png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6" Type="http://schemas.openxmlformats.org/officeDocument/2006/relationships/tags" Target="../tags/tag124.xml"/><Relationship Id="rId29" Type="http://schemas.openxmlformats.org/officeDocument/2006/relationships/tags" Target="../tags/tag137.xml"/><Relationship Id="rId11" Type="http://schemas.openxmlformats.org/officeDocument/2006/relationships/tags" Target="../tags/tag119.xml"/><Relationship Id="rId24" Type="http://schemas.openxmlformats.org/officeDocument/2006/relationships/tags" Target="../tags/tag132.xml"/><Relationship Id="rId32" Type="http://schemas.openxmlformats.org/officeDocument/2006/relationships/tags" Target="../tags/tag140.xml"/><Relationship Id="rId37" Type="http://schemas.openxmlformats.org/officeDocument/2006/relationships/tags" Target="../tags/tag145.xml"/><Relationship Id="rId40" Type="http://schemas.openxmlformats.org/officeDocument/2006/relationships/tags" Target="../tags/tag148.xml"/><Relationship Id="rId45" Type="http://schemas.openxmlformats.org/officeDocument/2006/relationships/tags" Target="../tags/tag153.xml"/><Relationship Id="rId53" Type="http://schemas.openxmlformats.org/officeDocument/2006/relationships/image" Target="../media/image9.png"/><Relationship Id="rId5" Type="http://schemas.openxmlformats.org/officeDocument/2006/relationships/tags" Target="../tags/tag113.xml"/><Relationship Id="rId10" Type="http://schemas.openxmlformats.org/officeDocument/2006/relationships/tags" Target="../tags/tag118.xml"/><Relationship Id="rId19" Type="http://schemas.openxmlformats.org/officeDocument/2006/relationships/tags" Target="../tags/tag127.xml"/><Relationship Id="rId31" Type="http://schemas.openxmlformats.org/officeDocument/2006/relationships/tags" Target="../tags/tag139.xml"/><Relationship Id="rId44" Type="http://schemas.openxmlformats.org/officeDocument/2006/relationships/tags" Target="../tags/tag152.xml"/><Relationship Id="rId52" Type="http://schemas.openxmlformats.org/officeDocument/2006/relationships/image" Target="../media/image8.png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4" Type="http://schemas.openxmlformats.org/officeDocument/2006/relationships/tags" Target="../tags/tag122.xml"/><Relationship Id="rId22" Type="http://schemas.openxmlformats.org/officeDocument/2006/relationships/tags" Target="../tags/tag130.xml"/><Relationship Id="rId27" Type="http://schemas.openxmlformats.org/officeDocument/2006/relationships/tags" Target="../tags/tag135.xml"/><Relationship Id="rId30" Type="http://schemas.openxmlformats.org/officeDocument/2006/relationships/tags" Target="../tags/tag138.xml"/><Relationship Id="rId35" Type="http://schemas.openxmlformats.org/officeDocument/2006/relationships/tags" Target="../tags/tag143.xml"/><Relationship Id="rId43" Type="http://schemas.openxmlformats.org/officeDocument/2006/relationships/tags" Target="../tags/tag151.xml"/><Relationship Id="rId48" Type="http://schemas.openxmlformats.org/officeDocument/2006/relationships/slideLayout" Target="../slideLayouts/slideLayout2.xml"/><Relationship Id="rId8" Type="http://schemas.openxmlformats.org/officeDocument/2006/relationships/tags" Target="../tags/tag116.xml"/><Relationship Id="rId51" Type="http://schemas.openxmlformats.org/officeDocument/2006/relationships/image" Target="../media/image7.png"/><Relationship Id="rId3" Type="http://schemas.openxmlformats.org/officeDocument/2006/relationships/tags" Target="../tags/tag111.xml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25" Type="http://schemas.openxmlformats.org/officeDocument/2006/relationships/tags" Target="../tags/tag133.xml"/><Relationship Id="rId33" Type="http://schemas.openxmlformats.org/officeDocument/2006/relationships/tags" Target="../tags/tag141.xml"/><Relationship Id="rId38" Type="http://schemas.openxmlformats.org/officeDocument/2006/relationships/tags" Target="../tags/tag146.xml"/><Relationship Id="rId46" Type="http://schemas.openxmlformats.org/officeDocument/2006/relationships/tags" Target="../tags/tag154.xml"/><Relationship Id="rId20" Type="http://schemas.openxmlformats.org/officeDocument/2006/relationships/tags" Target="../tags/tag128.xml"/><Relationship Id="rId41" Type="http://schemas.openxmlformats.org/officeDocument/2006/relationships/tags" Target="../tags/tag149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5" Type="http://schemas.openxmlformats.org/officeDocument/2006/relationships/tags" Target="../tags/tag123.xml"/><Relationship Id="rId23" Type="http://schemas.openxmlformats.org/officeDocument/2006/relationships/tags" Target="../tags/tag131.xml"/><Relationship Id="rId28" Type="http://schemas.openxmlformats.org/officeDocument/2006/relationships/tags" Target="../tags/tag136.xml"/><Relationship Id="rId36" Type="http://schemas.openxmlformats.org/officeDocument/2006/relationships/tags" Target="../tags/tag144.xml"/><Relationship Id="rId4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13" Type="http://schemas.openxmlformats.org/officeDocument/2006/relationships/tags" Target="../tags/tag168.xml"/><Relationship Id="rId18" Type="http://schemas.openxmlformats.org/officeDocument/2006/relationships/tags" Target="../tags/tag173.xml"/><Relationship Id="rId3" Type="http://schemas.openxmlformats.org/officeDocument/2006/relationships/tags" Target="../tags/tag158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62.xml"/><Relationship Id="rId12" Type="http://schemas.openxmlformats.org/officeDocument/2006/relationships/tags" Target="../tags/tag167.xml"/><Relationship Id="rId17" Type="http://schemas.openxmlformats.org/officeDocument/2006/relationships/tags" Target="../tags/tag172.xml"/><Relationship Id="rId2" Type="http://schemas.openxmlformats.org/officeDocument/2006/relationships/tags" Target="../tags/tag157.xml"/><Relationship Id="rId16" Type="http://schemas.openxmlformats.org/officeDocument/2006/relationships/tags" Target="../tags/tag171.xml"/><Relationship Id="rId20" Type="http://schemas.openxmlformats.org/officeDocument/2006/relationships/tags" Target="../tags/tag175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11" Type="http://schemas.openxmlformats.org/officeDocument/2006/relationships/tags" Target="../tags/tag166.xml"/><Relationship Id="rId5" Type="http://schemas.openxmlformats.org/officeDocument/2006/relationships/tags" Target="../tags/tag160.xml"/><Relationship Id="rId15" Type="http://schemas.openxmlformats.org/officeDocument/2006/relationships/tags" Target="../tags/tag170.xml"/><Relationship Id="rId23" Type="http://schemas.openxmlformats.org/officeDocument/2006/relationships/image" Target="../media/image11.png"/><Relationship Id="rId10" Type="http://schemas.openxmlformats.org/officeDocument/2006/relationships/tags" Target="../tags/tag165.xml"/><Relationship Id="rId19" Type="http://schemas.openxmlformats.org/officeDocument/2006/relationships/tags" Target="../tags/tag174.xml"/><Relationship Id="rId4" Type="http://schemas.openxmlformats.org/officeDocument/2006/relationships/tags" Target="../tags/tag159.xml"/><Relationship Id="rId9" Type="http://schemas.openxmlformats.org/officeDocument/2006/relationships/tags" Target="../tags/tag164.xml"/><Relationship Id="rId14" Type="http://schemas.openxmlformats.org/officeDocument/2006/relationships/tags" Target="../tags/tag169.xml"/><Relationship Id="rId2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83.xml"/><Relationship Id="rId13" Type="http://schemas.openxmlformats.org/officeDocument/2006/relationships/tags" Target="../tags/tag188.xml"/><Relationship Id="rId3" Type="http://schemas.openxmlformats.org/officeDocument/2006/relationships/tags" Target="../tags/tag178.xml"/><Relationship Id="rId7" Type="http://schemas.openxmlformats.org/officeDocument/2006/relationships/tags" Target="../tags/tag182.xml"/><Relationship Id="rId12" Type="http://schemas.openxmlformats.org/officeDocument/2006/relationships/tags" Target="../tags/tag187.xml"/><Relationship Id="rId17" Type="http://schemas.openxmlformats.org/officeDocument/2006/relationships/image" Target="../media/image13.png"/><Relationship Id="rId2" Type="http://schemas.openxmlformats.org/officeDocument/2006/relationships/tags" Target="../tags/tag177.xml"/><Relationship Id="rId16" Type="http://schemas.openxmlformats.org/officeDocument/2006/relationships/image" Target="../media/image12.png"/><Relationship Id="rId1" Type="http://schemas.openxmlformats.org/officeDocument/2006/relationships/tags" Target="../tags/tag176.xml"/><Relationship Id="rId6" Type="http://schemas.openxmlformats.org/officeDocument/2006/relationships/tags" Target="../tags/tag181.xml"/><Relationship Id="rId11" Type="http://schemas.openxmlformats.org/officeDocument/2006/relationships/tags" Target="../tags/tag186.xml"/><Relationship Id="rId5" Type="http://schemas.openxmlformats.org/officeDocument/2006/relationships/tags" Target="../tags/tag180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85.xml"/><Relationship Id="rId4" Type="http://schemas.openxmlformats.org/officeDocument/2006/relationships/tags" Target="../tags/tag179.xml"/><Relationship Id="rId9" Type="http://schemas.openxmlformats.org/officeDocument/2006/relationships/tags" Target="../tags/tag184.xml"/><Relationship Id="rId14" Type="http://schemas.openxmlformats.org/officeDocument/2006/relationships/tags" Target="../tags/tag18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image" Target="../media/image15.png"/><Relationship Id="rId2" Type="http://schemas.openxmlformats.org/officeDocument/2006/relationships/tags" Target="../tags/tag191.xml"/><Relationship Id="rId16" Type="http://schemas.openxmlformats.org/officeDocument/2006/relationships/image" Target="../media/image14.png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5" Type="http://schemas.openxmlformats.org/officeDocument/2006/relationships/tags" Target="../tags/tag194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99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tags" Target="../tags/tag20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13" Type="http://schemas.openxmlformats.org/officeDocument/2006/relationships/image" Target="../media/image17.png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12" Type="http://schemas.openxmlformats.org/officeDocument/2006/relationships/image" Target="../media/image16.png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08.xml"/><Relationship Id="rId10" Type="http://schemas.openxmlformats.org/officeDocument/2006/relationships/tags" Target="../tags/tag213.xml"/><Relationship Id="rId4" Type="http://schemas.openxmlformats.org/officeDocument/2006/relationships/tags" Target="../tags/tag207.xml"/><Relationship Id="rId9" Type="http://schemas.openxmlformats.org/officeDocument/2006/relationships/tags" Target="../tags/tag2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-635"/>
            <a:ext cx="990346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45"/>
          </a:p>
        </p:txBody>
      </p: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554355" y="2326005"/>
            <a:ext cx="8743950" cy="18230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en-US" altLang="zh-CN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附件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：住宅建筑半开敞空间计容规则图解</a:t>
            </a:r>
          </a:p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阳台、花池、空调搁板等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9"/>
          <a:srcRect t="7707"/>
          <a:stretch>
            <a:fillRect/>
          </a:stretch>
        </p:blipFill>
        <p:spPr>
          <a:xfrm>
            <a:off x="459740" y="1967865"/>
            <a:ext cx="4036060" cy="338709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0"/>
          <a:srcRect t="8838"/>
          <a:stretch>
            <a:fillRect/>
          </a:stretch>
        </p:blipFill>
        <p:spPr>
          <a:xfrm>
            <a:off x="5033010" y="1967865"/>
            <a:ext cx="3971925" cy="3366770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10" name="文本框 18"/>
          <p:cNvSpPr txBox="1"/>
          <p:nvPr>
            <p:custDataLst>
              <p:tags r:id="rId4"/>
            </p:custDataLst>
          </p:nvPr>
        </p:nvSpPr>
        <p:spPr>
          <a:xfrm>
            <a:off x="374015" y="793115"/>
            <a:ext cx="9030335" cy="739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住宅半开敞空间的设置应体现居住空间的品质提升，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除入户花园外，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住宅套内仅限居住基本功能空间(起居室(厅)、卧室、餐厅、厨房)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分别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设置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一个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半开敞空间适用半计容规则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。半开敞空间应布局合理，不压占室内空间影响室内基本功能空间的正常使用。</a:t>
            </a:r>
          </a:p>
        </p:txBody>
      </p:sp>
      <p:sp>
        <p:nvSpPr>
          <p:cNvPr id="11" name="文本框 18"/>
          <p:cNvSpPr txBox="1"/>
          <p:nvPr>
            <p:custDataLst>
              <p:tags r:id="rId5"/>
            </p:custDataLst>
          </p:nvPr>
        </p:nvSpPr>
        <p:spPr>
          <a:xfrm>
            <a:off x="0" y="433705"/>
            <a:ext cx="2419350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一：半开敞空间布局</a:t>
            </a:r>
          </a:p>
        </p:txBody>
      </p:sp>
      <p:sp>
        <p:nvSpPr>
          <p:cNvPr id="12" name="矩形 11"/>
          <p:cNvSpPr/>
          <p:nvPr/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>
            <p:custDataLst>
              <p:tags r:id="rId6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8"/>
          <p:cNvSpPr txBox="1"/>
          <p:nvPr>
            <p:custDataLst>
              <p:tags r:id="rId7"/>
            </p:custDataLst>
          </p:nvPr>
        </p:nvSpPr>
        <p:spPr>
          <a:xfrm>
            <a:off x="459740" y="1614170"/>
            <a:ext cx="2199640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适用半计容情形：</a:t>
            </a:r>
          </a:p>
        </p:txBody>
      </p:sp>
      <p:sp>
        <p:nvSpPr>
          <p:cNvPr id="16" name="文本框 18"/>
          <p:cNvSpPr txBox="1"/>
          <p:nvPr>
            <p:custDataLst>
              <p:tags r:id="rId8"/>
            </p:custDataLst>
          </p:nvPr>
        </p:nvSpPr>
        <p:spPr>
          <a:xfrm>
            <a:off x="5033009" y="1614170"/>
            <a:ext cx="2263780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不适用半计容情形：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731520" y="4445635"/>
            <a:ext cx="2219960" cy="970915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>
            <p:custDataLst>
              <p:tags r:id="rId9"/>
            </p:custDataLst>
          </p:nvPr>
        </p:nvSpPr>
        <p:spPr>
          <a:xfrm>
            <a:off x="799465" y="2089785"/>
            <a:ext cx="911225" cy="718185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>
            <p:custDataLst>
              <p:tags r:id="rId10"/>
            </p:custDataLst>
          </p:nvPr>
        </p:nvSpPr>
        <p:spPr>
          <a:xfrm>
            <a:off x="6419850" y="3211830"/>
            <a:ext cx="2157095" cy="1675765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>
            <p:custDataLst>
              <p:tags r:id="rId11"/>
            </p:custDataLst>
          </p:nvPr>
        </p:nvSpPr>
        <p:spPr>
          <a:xfrm>
            <a:off x="3141817" y="4961092"/>
            <a:ext cx="2263780" cy="59286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鼓励设置多功能主景观阳台</a:t>
            </a:r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2951480" y="5178425"/>
            <a:ext cx="1623060" cy="0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>
            <p:custDataLst>
              <p:tags r:id="rId12"/>
            </p:custDataLst>
          </p:nvPr>
        </p:nvSpPr>
        <p:spPr>
          <a:xfrm>
            <a:off x="7212196" y="4961092"/>
            <a:ext cx="2108998" cy="3797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非居住基本功能空间设置阳台</a:t>
            </a:r>
          </a:p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不适用半计容规则，应全计容</a:t>
            </a:r>
            <a:endParaRPr kumimoji="0" lang="en-US" altLang="zh-CN" sz="90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cxnSp>
        <p:nvCxnSpPr>
          <p:cNvPr id="30" name="直接箭头连接符 29"/>
          <p:cNvCxnSpPr/>
          <p:nvPr>
            <p:custDataLst>
              <p:tags r:id="rId13"/>
            </p:custDataLst>
          </p:nvPr>
        </p:nvCxnSpPr>
        <p:spPr>
          <a:xfrm flipH="1">
            <a:off x="7027545" y="5309870"/>
            <a:ext cx="1925320" cy="0"/>
          </a:xfrm>
          <a:prstGeom prst="straightConnector1">
            <a:avLst/>
          </a:prstGeom>
          <a:ln w="12700">
            <a:solidFill>
              <a:srgbClr val="C00000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>
            <p:custDataLst>
              <p:tags r:id="rId14"/>
            </p:custDataLst>
          </p:nvPr>
        </p:nvCxnSpPr>
        <p:spPr>
          <a:xfrm flipV="1">
            <a:off x="7034530" y="4889500"/>
            <a:ext cx="2540" cy="421640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>
            <p:custDataLst>
              <p:tags r:id="rId15"/>
            </p:custDataLst>
          </p:nvPr>
        </p:nvSpPr>
        <p:spPr>
          <a:xfrm>
            <a:off x="8254202" y="2101052"/>
            <a:ext cx="2263780" cy="59286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压占室内空间</a:t>
            </a:r>
          </a:p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的不合理布局</a:t>
            </a:r>
          </a:p>
        </p:txBody>
      </p:sp>
      <p:cxnSp>
        <p:nvCxnSpPr>
          <p:cNvPr id="33" name="直接箭头连接符 32"/>
          <p:cNvCxnSpPr/>
          <p:nvPr>
            <p:custDataLst>
              <p:tags r:id="rId16"/>
            </p:custDataLst>
          </p:nvPr>
        </p:nvCxnSpPr>
        <p:spPr>
          <a:xfrm flipH="1">
            <a:off x="8262620" y="2449195"/>
            <a:ext cx="742950" cy="0"/>
          </a:xfrm>
          <a:prstGeom prst="straightConnector1">
            <a:avLst/>
          </a:prstGeom>
          <a:ln w="12700">
            <a:solidFill>
              <a:srgbClr val="C00000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>
            <p:custDataLst>
              <p:tags r:id="rId17"/>
            </p:custDataLst>
          </p:nvPr>
        </p:nvCxnSpPr>
        <p:spPr>
          <a:xfrm flipH="1">
            <a:off x="8254365" y="2444115"/>
            <a:ext cx="6985" cy="1104265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图片 1" descr="IMG_25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7"/>
          <a:srcRect t="51495" r="13697"/>
          <a:stretch>
            <a:fillRect/>
          </a:stretch>
        </p:blipFill>
        <p:spPr>
          <a:xfrm>
            <a:off x="789305" y="1973580"/>
            <a:ext cx="3958590" cy="21507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3"/>
            </p:custDataLst>
          </p:nvPr>
        </p:nvSpPr>
        <p:spPr>
          <a:xfrm>
            <a:off x="374015" y="793115"/>
            <a:ext cx="9030335" cy="739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住宅套内仅限设置一个结合起居室（厅）的凸阳台，阳台内设有必需的竖向受力结构柱时可视为凸阳台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采用局部内凹阳台设计时，内凹部分进深不超出外凸部分进深一半的，按其水平投影面积的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一半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计算容积率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建筑面积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,超出部分按水平投影面积计算容积率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建筑面积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</a:p>
        </p:txBody>
      </p:sp>
      <p:sp>
        <p:nvSpPr>
          <p:cNvPr id="15" name="文本框 18"/>
          <p:cNvSpPr txBox="1"/>
          <p:nvPr>
            <p:custDataLst>
              <p:tags r:id="rId4"/>
            </p:custDataLst>
          </p:nvPr>
        </p:nvSpPr>
        <p:spPr>
          <a:xfrm>
            <a:off x="459740" y="1614170"/>
            <a:ext cx="3424363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适用半计容情形：</a:t>
            </a:r>
          </a:p>
        </p:txBody>
      </p:sp>
      <p:sp>
        <p:nvSpPr>
          <p:cNvPr id="16" name="文本框 18"/>
          <p:cNvSpPr txBox="1"/>
          <p:nvPr>
            <p:custDataLst>
              <p:tags r:id="rId5"/>
            </p:custDataLst>
          </p:nvPr>
        </p:nvSpPr>
        <p:spPr>
          <a:xfrm>
            <a:off x="5033009" y="1614170"/>
            <a:ext cx="326707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超出规定的部分按水平投影面积计容：</a:t>
            </a:r>
          </a:p>
        </p:txBody>
      </p:sp>
      <p:sp>
        <p:nvSpPr>
          <p:cNvPr id="75" name="文本框 18"/>
          <p:cNvSpPr txBox="1"/>
          <p:nvPr>
            <p:custDataLst>
              <p:tags r:id="rId6"/>
            </p:custDataLst>
          </p:nvPr>
        </p:nvSpPr>
        <p:spPr>
          <a:xfrm>
            <a:off x="0" y="433705"/>
            <a:ext cx="2443164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二：主景观阳台形式</a:t>
            </a:r>
          </a:p>
        </p:txBody>
      </p:sp>
      <p:sp>
        <p:nvSpPr>
          <p:cNvPr id="11" name="矩形 10"/>
          <p:cNvSpPr/>
          <p:nvPr/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>
            <p:custDataLst>
              <p:tags r:id="rId7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1137920" y="4979670"/>
            <a:ext cx="3179445" cy="593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D2≤0.5</a:t>
            </a:r>
            <a:r>
              <a:rPr kumimoji="0" lang="zh-CN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×</a:t>
            </a:r>
            <a:r>
              <a:rPr kumimoji="0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D1</a:t>
            </a:r>
            <a:r>
              <a:rPr kumimoji="0" lang="zh-CN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时，按其水平投影面积的1/2计算容积率</a:t>
            </a:r>
          </a:p>
        </p:txBody>
      </p:sp>
      <p:sp>
        <p:nvSpPr>
          <p:cNvPr id="18" name="文本框 17"/>
          <p:cNvSpPr txBox="1"/>
          <p:nvPr>
            <p:custDataLst>
              <p:tags r:id="rId9"/>
            </p:custDataLst>
          </p:nvPr>
        </p:nvSpPr>
        <p:spPr>
          <a:xfrm>
            <a:off x="5677535" y="4979670"/>
            <a:ext cx="3251200" cy="593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D2</a:t>
            </a:r>
            <a:r>
              <a:rPr kumimoji="0" lang="zh-CN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kumimoji="0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0.5</a:t>
            </a:r>
            <a:r>
              <a:rPr lang="zh-CN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×</a:t>
            </a:r>
            <a:r>
              <a:rPr kumimoji="0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D1</a:t>
            </a:r>
            <a:r>
              <a:rPr kumimoji="0" lang="zh-CN" sz="1000" i="0" u="none" strike="noStrike" cap="none" spc="0" normalizeH="0" baseline="0" noProof="1">
                <a:latin typeface="微软雅黑" panose="020B0503020204020204" charset="-122"/>
                <a:ea typeface="微软雅黑" panose="020B0503020204020204" charset="-122"/>
              </a:rPr>
              <a:t>时，超出部分</a:t>
            </a:r>
            <a:r>
              <a:rPr lang="zh-CN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按其水平投影面积计算容积率</a:t>
            </a:r>
            <a:endParaRPr kumimoji="0" lang="zh-CN" sz="1000" i="0" u="none" strike="noStrike" cap="none" spc="0" normalizeH="0" baseline="0" noProof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41CB8DA-23B2-A692-11FB-7CB54E149228}"/>
              </a:ext>
            </a:extLst>
          </p:cNvPr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71" b="4649"/>
          <a:stretch/>
        </p:blipFill>
        <p:spPr>
          <a:xfrm>
            <a:off x="5434013" y="1967865"/>
            <a:ext cx="3887152" cy="206650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A15AD65-5F21-492A-A83E-E7180A273E15}"/>
              </a:ext>
            </a:extLst>
          </p:cNvPr>
          <p:cNvSpPr/>
          <p:nvPr/>
        </p:nvSpPr>
        <p:spPr>
          <a:xfrm>
            <a:off x="7400450" y="2296736"/>
            <a:ext cx="881854" cy="688339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sym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69CCCCE-0820-B606-E4AB-B5BB2D1653F8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275228" y="255751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客厅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F763119-38EB-4229-41E8-3F9FE28A81B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6577965" y="3497958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A7DCA29-DD91-2F6D-26F6-5A76976B1E95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690610" y="2775525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卧室</a:t>
            </a: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F4F14C3-4D7B-FB58-0E15-96411194F54A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6400166" y="3303487"/>
            <a:ext cx="0" cy="65552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9E07CD54-919D-8047-E3A8-3AA0EBF034BB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5837872" y="3517623"/>
            <a:ext cx="597535" cy="2794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不限进深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6C7F4A09-F8CA-8E31-76D9-12590EF2A970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 flipH="1">
            <a:off x="5779330" y="4416306"/>
            <a:ext cx="2388870" cy="0"/>
          </a:xfrm>
          <a:prstGeom prst="straightConnector1">
            <a:avLst/>
          </a:prstGeom>
          <a:ln w="12700">
            <a:solidFill>
              <a:srgbClr val="C00000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4A177978-D9B8-8ACD-F79A-F2141D48DA3B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5742500" y="4202670"/>
            <a:ext cx="2387600" cy="238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局部内凹</a:t>
            </a: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，超出规定部分不适用半计容规则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91B4D8D-EC83-DD5E-E839-3AAE9DBD3A3C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646706" y="3517483"/>
            <a:ext cx="530225" cy="2794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lang="en-US" sz="9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D1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A39FF111-DED5-CB5B-42DF-DCA385C9E4CA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 flipV="1">
            <a:off x="8161850" y="2641481"/>
            <a:ext cx="0" cy="1777365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B2044E21-F6C9-50CE-2B2E-65B09F6B16AF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637975" y="3042563"/>
            <a:ext cx="530225" cy="2794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lang="en-US" sz="9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0.5</a:t>
            </a:r>
            <a:r>
              <a:rPr lang="zh-CN" altLang="en-US" sz="9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×</a:t>
            </a:r>
            <a:r>
              <a:rPr lang="en-US" sz="9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D1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E9D6423D-020B-8DC8-45C4-DBD147100F6D}"/>
              </a:ext>
            </a:extLst>
          </p:cNvPr>
          <p:cNvCxnSpPr>
            <a:cxnSpLocks/>
          </p:cNvCxnSpPr>
          <p:nvPr>
            <p:custDataLst>
              <p:tags r:id="rId20"/>
            </p:custDataLst>
          </p:nvPr>
        </p:nvCxnSpPr>
        <p:spPr>
          <a:xfrm>
            <a:off x="7245985" y="2296736"/>
            <a:ext cx="0" cy="1006751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205822B0-9FE5-ABD5-7182-BBADEA5D6384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995952" y="2659956"/>
            <a:ext cx="530225" cy="2794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lang="en-US" sz="9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D2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E4B7CBB7-54A5-06F6-3488-C0D096B5E8D5}"/>
              </a:ext>
            </a:extLst>
          </p:cNvPr>
          <p:cNvCxnSpPr>
            <a:cxnSpLocks/>
          </p:cNvCxnSpPr>
          <p:nvPr>
            <p:custDataLst>
              <p:tags r:id="rId22"/>
            </p:custDataLst>
          </p:nvPr>
        </p:nvCxnSpPr>
        <p:spPr>
          <a:xfrm flipH="1">
            <a:off x="7400449" y="3303487"/>
            <a:ext cx="314801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8C31E148-50F1-FA6F-6049-1894F8C602E2}"/>
              </a:ext>
            </a:extLst>
          </p:cNvPr>
          <p:cNvCxnSpPr>
            <a:cxnSpLocks/>
          </p:cNvCxnSpPr>
          <p:nvPr>
            <p:custDataLst>
              <p:tags r:id="rId23"/>
            </p:custDataLst>
          </p:nvPr>
        </p:nvCxnSpPr>
        <p:spPr>
          <a:xfrm flipH="1">
            <a:off x="7117556" y="2296736"/>
            <a:ext cx="315119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0331D9B7-F0FA-B4FF-EDB7-57536D2B3D98}"/>
              </a:ext>
            </a:extLst>
          </p:cNvPr>
          <p:cNvCxnSpPr>
            <a:cxnSpLocks/>
          </p:cNvCxnSpPr>
          <p:nvPr>
            <p:custDataLst>
              <p:tags r:id="rId24"/>
            </p:custDataLst>
          </p:nvPr>
        </p:nvCxnSpPr>
        <p:spPr>
          <a:xfrm>
            <a:off x="7604480" y="3308249"/>
            <a:ext cx="0" cy="650758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A67373A0-418F-7D96-F76F-9AF177815C5D}"/>
              </a:ext>
            </a:extLst>
          </p:cNvPr>
          <p:cNvCxnSpPr>
            <a:cxnSpLocks/>
          </p:cNvCxnSpPr>
          <p:nvPr>
            <p:custDataLst>
              <p:tags r:id="rId25"/>
            </p:custDataLst>
          </p:nvPr>
        </p:nvCxnSpPr>
        <p:spPr>
          <a:xfrm>
            <a:off x="7603052" y="2977255"/>
            <a:ext cx="0" cy="32776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124"/>
          <p:cNvPicPr/>
          <p:nvPr/>
        </p:nvPicPr>
        <p:blipFill rotWithShape="1">
          <a:blip r:embed="rId49"/>
          <a:srcRect l="45439" t="66105" r="1330"/>
          <a:stretch>
            <a:fillRect/>
          </a:stretch>
        </p:blipFill>
        <p:spPr>
          <a:xfrm>
            <a:off x="5813571" y="1967865"/>
            <a:ext cx="3507594" cy="176625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2"/>
            </p:custDataLst>
          </p:nvPr>
        </p:nvSpPr>
        <p:spPr>
          <a:xfrm>
            <a:off x="374015" y="793115"/>
            <a:ext cx="9030335" cy="61571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计算阳台连续开敞率时，应按实际开敞面计算（见下图左），阳台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小于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</a:rPr>
              <a:t>2.4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米的垂直投影范围内有墙体遮挡的部分，不视为实际开敞面不计入开敞面长度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（见下图右）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</a:p>
        </p:txBody>
      </p:sp>
      <p:sp>
        <p:nvSpPr>
          <p:cNvPr id="11" name="文本框 18"/>
          <p:cNvSpPr txBox="1"/>
          <p:nvPr>
            <p:custDataLst>
              <p:tags r:id="rId3"/>
            </p:custDataLst>
          </p:nvPr>
        </p:nvSpPr>
        <p:spPr>
          <a:xfrm>
            <a:off x="0" y="433705"/>
            <a:ext cx="3228975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三：阳台连续开敞率计算方式</a:t>
            </a:r>
          </a:p>
        </p:txBody>
      </p:sp>
      <p:sp>
        <p:nvSpPr>
          <p:cNvPr id="15" name="文本框 18"/>
          <p:cNvSpPr txBox="1"/>
          <p:nvPr>
            <p:custDataLst>
              <p:tags r:id="rId4"/>
            </p:custDataLst>
          </p:nvPr>
        </p:nvSpPr>
        <p:spPr>
          <a:xfrm>
            <a:off x="45974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连续开敞率计算示例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：</a:t>
            </a:r>
          </a:p>
        </p:txBody>
      </p:sp>
      <p:sp>
        <p:nvSpPr>
          <p:cNvPr id="16" name="文本框 18"/>
          <p:cNvSpPr txBox="1"/>
          <p:nvPr>
            <p:custDataLst>
              <p:tags r:id="rId5"/>
            </p:custDataLst>
          </p:nvPr>
        </p:nvSpPr>
        <p:spPr>
          <a:xfrm>
            <a:off x="503301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连续开敞率计算示例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6" name="文本框 115"/>
          <p:cNvSpPr txBox="1"/>
          <p:nvPr>
            <p:custDataLst>
              <p:tags r:id="rId6"/>
            </p:custDataLst>
          </p:nvPr>
        </p:nvSpPr>
        <p:spPr>
          <a:xfrm>
            <a:off x="6211978" y="235315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卧室</a:t>
            </a:r>
          </a:p>
        </p:txBody>
      </p:sp>
      <p:sp>
        <p:nvSpPr>
          <p:cNvPr id="117" name="文本框 116"/>
          <p:cNvSpPr txBox="1"/>
          <p:nvPr>
            <p:custDataLst>
              <p:tags r:id="rId7"/>
            </p:custDataLst>
          </p:nvPr>
        </p:nvSpPr>
        <p:spPr>
          <a:xfrm>
            <a:off x="7211303" y="235315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客厅</a:t>
            </a:r>
          </a:p>
        </p:txBody>
      </p:sp>
      <p:sp>
        <p:nvSpPr>
          <p:cNvPr id="126" name="文本框 125"/>
          <p:cNvSpPr txBox="1"/>
          <p:nvPr>
            <p:custDataLst>
              <p:tags r:id="rId8"/>
            </p:custDataLst>
          </p:nvPr>
        </p:nvSpPr>
        <p:spPr>
          <a:xfrm>
            <a:off x="6520180" y="318014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127" name="文本框 126"/>
          <p:cNvSpPr txBox="1"/>
          <p:nvPr>
            <p:custDataLst>
              <p:tags r:id="rId9"/>
            </p:custDataLst>
          </p:nvPr>
        </p:nvSpPr>
        <p:spPr>
          <a:xfrm>
            <a:off x="8266234" y="246364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卧室</a:t>
            </a:r>
          </a:p>
        </p:txBody>
      </p:sp>
      <p:cxnSp>
        <p:nvCxnSpPr>
          <p:cNvPr id="130" name="直接箭头连接符 129"/>
          <p:cNvCxnSpPr/>
          <p:nvPr>
            <p:custDataLst>
              <p:tags r:id="rId10"/>
            </p:custDataLst>
          </p:nvPr>
        </p:nvCxnSpPr>
        <p:spPr>
          <a:xfrm>
            <a:off x="8061251" y="3232758"/>
            <a:ext cx="701750" cy="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本框 130"/>
          <p:cNvSpPr txBox="1"/>
          <p:nvPr>
            <p:custDataLst>
              <p:tags r:id="rId11"/>
            </p:custDataLst>
          </p:nvPr>
        </p:nvSpPr>
        <p:spPr>
          <a:xfrm>
            <a:off x="8168273" y="3032940"/>
            <a:ext cx="544391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＜</a:t>
            </a:r>
            <a:r>
              <a:rPr kumimoji="0" 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2.4m</a:t>
            </a:r>
          </a:p>
        </p:txBody>
      </p:sp>
      <p:sp>
        <p:nvSpPr>
          <p:cNvPr id="133" name="文本框 132"/>
          <p:cNvSpPr txBox="1"/>
          <p:nvPr>
            <p:custDataLst>
              <p:tags r:id="rId12"/>
            </p:custDataLst>
          </p:nvPr>
        </p:nvSpPr>
        <p:spPr>
          <a:xfrm>
            <a:off x="8227695" y="3750945"/>
            <a:ext cx="1093470" cy="6413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小于</a:t>
            </a:r>
            <a:r>
              <a:rPr kumimoji="0" lang="en-US" altLang="zh-CN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2.4</a:t>
            </a: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米范围内有遮挡部分（</a:t>
            </a:r>
            <a:r>
              <a:rPr kumimoji="0" lang="en-US" altLang="zh-CN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D3</a:t>
            </a: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）不视为实际开敞面不计入连续开敞长度</a:t>
            </a:r>
          </a:p>
        </p:txBody>
      </p:sp>
      <p:cxnSp>
        <p:nvCxnSpPr>
          <p:cNvPr id="134" name="直接箭头连接符 133"/>
          <p:cNvCxnSpPr/>
          <p:nvPr>
            <p:custDataLst>
              <p:tags r:id="rId13"/>
            </p:custDataLst>
          </p:nvPr>
        </p:nvCxnSpPr>
        <p:spPr>
          <a:xfrm flipH="1">
            <a:off x="8193405" y="4369513"/>
            <a:ext cx="1033145" cy="0"/>
          </a:xfrm>
          <a:prstGeom prst="straightConnector1">
            <a:avLst/>
          </a:prstGeom>
          <a:ln w="12700">
            <a:solidFill>
              <a:srgbClr val="C00000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/>
          <p:nvPr>
            <p:custDataLst>
              <p:tags r:id="rId14"/>
            </p:custDataLst>
          </p:nvPr>
        </p:nvCxnSpPr>
        <p:spPr>
          <a:xfrm flipV="1">
            <a:off x="8198181" y="3363673"/>
            <a:ext cx="0" cy="1005840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>
            <p:custDataLst>
              <p:tags r:id="rId15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>
            <p:custDataLst>
              <p:tags r:id="rId16"/>
            </p:custDataLst>
          </p:nvPr>
        </p:nvCxnSpPr>
        <p:spPr>
          <a:xfrm>
            <a:off x="5974977" y="3734117"/>
            <a:ext cx="2091036" cy="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>
            <p:custDataLst>
              <p:tags r:id="rId17"/>
            </p:custDataLst>
          </p:nvPr>
        </p:nvCxnSpPr>
        <p:spPr>
          <a:xfrm>
            <a:off x="5889771" y="3064071"/>
            <a:ext cx="0" cy="560111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>
            <p:custDataLst>
              <p:tags r:id="rId18"/>
            </p:custDataLst>
          </p:nvPr>
        </p:nvCxnSpPr>
        <p:spPr>
          <a:xfrm>
            <a:off x="7910789" y="3059309"/>
            <a:ext cx="0" cy="303731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>
            <p:custDataLst>
              <p:tags r:id="rId19"/>
            </p:custDataLst>
          </p:nvPr>
        </p:nvCxnSpPr>
        <p:spPr>
          <a:xfrm>
            <a:off x="7910789" y="3363040"/>
            <a:ext cx="0" cy="258761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>
            <p:custDataLst>
              <p:tags r:id="rId20"/>
            </p:custDataLst>
          </p:nvPr>
        </p:nvSpPr>
        <p:spPr>
          <a:xfrm>
            <a:off x="6887845" y="3731895"/>
            <a:ext cx="323850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W1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02" name="文本框 101"/>
          <p:cNvSpPr txBox="1"/>
          <p:nvPr>
            <p:custDataLst>
              <p:tags r:id="rId21"/>
            </p:custDataLst>
          </p:nvPr>
        </p:nvSpPr>
        <p:spPr>
          <a:xfrm>
            <a:off x="5606542" y="3225615"/>
            <a:ext cx="286127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D1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03" name="文本框 102"/>
          <p:cNvSpPr txBox="1"/>
          <p:nvPr>
            <p:custDataLst>
              <p:tags r:id="rId22"/>
            </p:custDataLst>
          </p:nvPr>
        </p:nvSpPr>
        <p:spPr>
          <a:xfrm>
            <a:off x="7637824" y="3104974"/>
            <a:ext cx="286127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D3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09" name="文本框 108"/>
          <p:cNvSpPr txBox="1"/>
          <p:nvPr>
            <p:custDataLst>
              <p:tags r:id="rId23"/>
            </p:custDataLst>
          </p:nvPr>
        </p:nvSpPr>
        <p:spPr>
          <a:xfrm>
            <a:off x="7634658" y="3376734"/>
            <a:ext cx="286127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D2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10" name="文本框 109"/>
          <p:cNvSpPr txBox="1"/>
          <p:nvPr>
            <p:custDataLst>
              <p:tags r:id="rId24"/>
            </p:custDataLst>
          </p:nvPr>
        </p:nvSpPr>
        <p:spPr>
          <a:xfrm>
            <a:off x="5335270" y="4836795"/>
            <a:ext cx="3785870" cy="438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阳台连续开敞率=（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W</a:t>
            </a:r>
            <a:r>
              <a:rPr kumimoji="0" lang="zh-CN" altLang="en-US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1+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</a:t>
            </a:r>
            <a:r>
              <a:rPr kumimoji="0" lang="zh-CN" altLang="en-US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1+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D</a:t>
            </a:r>
            <a:r>
              <a:rPr kumimoji="0" lang="zh-CN" altLang="en-US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2）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/(W1+W2+</a:t>
            </a:r>
            <a:r>
              <a:rPr lang="en-US" altLang="zh-CN" sz="1000" b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D1+D2+D3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)</a:t>
            </a: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7898560" y="3360659"/>
            <a:ext cx="869203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>
            <p:custDataLst>
              <p:tags r:id="rId25"/>
            </p:custDataLst>
          </p:nvPr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26"/>
            </p:custDataLst>
          </p:nvPr>
        </p:nvSpPr>
        <p:spPr>
          <a:xfrm>
            <a:off x="705485" y="5083175"/>
            <a:ext cx="3902710" cy="3257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lang="zh-CN" altLang="en-US" sz="90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主景观阳台敞开面为不规则界面存在内凹时，内凹部分不应重复计算开敞面长度，按补齐内凹部分后作为实际开敞面长度计算，但周长不变。</a:t>
            </a:r>
            <a:endParaRPr kumimoji="0" lang="zh-CN" altLang="en-US" sz="90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pic>
        <p:nvPicPr>
          <p:cNvPr id="17" name="图片 16"/>
          <p:cNvPicPr/>
          <p:nvPr/>
        </p:nvPicPr>
        <p:blipFill>
          <a:blip r:embed="rId50"/>
          <a:stretch>
            <a:fillRect/>
          </a:stretch>
        </p:blipFill>
        <p:spPr>
          <a:xfrm>
            <a:off x="2814955" y="2075180"/>
            <a:ext cx="1642745" cy="946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图片 103"/>
          <p:cNvPicPr/>
          <p:nvPr/>
        </p:nvPicPr>
        <p:blipFill>
          <a:blip r:embed="rId51"/>
          <a:stretch>
            <a:fillRect/>
          </a:stretch>
        </p:blipFill>
        <p:spPr>
          <a:xfrm>
            <a:off x="786765" y="2080895"/>
            <a:ext cx="1624965" cy="9518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5" name="图片 104"/>
          <p:cNvPicPr/>
          <p:nvPr/>
        </p:nvPicPr>
        <p:blipFill>
          <a:blip r:embed="rId52"/>
          <a:stretch>
            <a:fillRect/>
          </a:stretch>
        </p:blipFill>
        <p:spPr>
          <a:xfrm>
            <a:off x="755650" y="3385820"/>
            <a:ext cx="1667510" cy="10166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图片 105"/>
          <p:cNvPicPr/>
          <p:nvPr/>
        </p:nvPicPr>
        <p:blipFill>
          <a:blip r:embed="rId53"/>
          <a:stretch>
            <a:fillRect/>
          </a:stretch>
        </p:blipFill>
        <p:spPr>
          <a:xfrm>
            <a:off x="2811780" y="3391535"/>
            <a:ext cx="1685925" cy="10401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文本框 18"/>
          <p:cNvSpPr txBox="1"/>
          <p:nvPr>
            <p:custDataLst>
              <p:tags r:id="rId27"/>
            </p:custDataLst>
          </p:nvPr>
        </p:nvSpPr>
        <p:spPr>
          <a:xfrm>
            <a:off x="1162050" y="255149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20" name="文本框 19"/>
          <p:cNvSpPr txBox="1"/>
          <p:nvPr>
            <p:custDataLst>
              <p:tags r:id="rId28"/>
            </p:custDataLst>
          </p:nvPr>
        </p:nvSpPr>
        <p:spPr>
          <a:xfrm>
            <a:off x="3295650" y="255149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21" name="文本框 20"/>
          <p:cNvSpPr txBox="1"/>
          <p:nvPr>
            <p:custDataLst>
              <p:tags r:id="rId29"/>
            </p:custDataLst>
          </p:nvPr>
        </p:nvSpPr>
        <p:spPr>
          <a:xfrm>
            <a:off x="1162050" y="378339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22" name="文本框 21"/>
          <p:cNvSpPr txBox="1"/>
          <p:nvPr>
            <p:custDataLst>
              <p:tags r:id="rId30"/>
            </p:custDataLst>
          </p:nvPr>
        </p:nvSpPr>
        <p:spPr>
          <a:xfrm>
            <a:off x="3295650" y="3783391"/>
            <a:ext cx="854710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 dirty="0">
                <a:latin typeface="宋体" panose="02010600030101010101" pitchFamily="2" charset="-122"/>
                <a:ea typeface="宋体" panose="02010600030101010101" pitchFamily="2" charset="-122"/>
              </a:rPr>
              <a:t>主景观阳台</a:t>
            </a:r>
          </a:p>
        </p:txBody>
      </p:sp>
      <p:sp>
        <p:nvSpPr>
          <p:cNvPr id="23" name="任意多边形 22"/>
          <p:cNvSpPr/>
          <p:nvPr/>
        </p:nvSpPr>
        <p:spPr>
          <a:xfrm>
            <a:off x="822960" y="2317115"/>
            <a:ext cx="1450340" cy="685800"/>
          </a:xfrm>
          <a:custGeom>
            <a:avLst/>
            <a:gdLst>
              <a:gd name="connisteX0" fmla="*/ 2540 w 1450340"/>
              <a:gd name="connsiteY0" fmla="*/ 0 h 685800"/>
              <a:gd name="connisteX1" fmla="*/ 1450340 w 1450340"/>
              <a:gd name="connsiteY1" fmla="*/ 0 h 685800"/>
              <a:gd name="connisteX2" fmla="*/ 1450340 w 1450340"/>
              <a:gd name="connsiteY2" fmla="*/ 685800 h 685800"/>
              <a:gd name="connisteX3" fmla="*/ 1021715 w 1450340"/>
              <a:gd name="connsiteY3" fmla="*/ 685800 h 685800"/>
              <a:gd name="connisteX4" fmla="*/ 1021715 w 1450340"/>
              <a:gd name="connsiteY4" fmla="*/ 586105 h 685800"/>
              <a:gd name="connisteX5" fmla="*/ 823595 w 1450340"/>
              <a:gd name="connsiteY5" fmla="*/ 586105 h 685800"/>
              <a:gd name="connisteX6" fmla="*/ 823595 w 1450340"/>
              <a:gd name="connsiteY6" fmla="*/ 683260 h 685800"/>
              <a:gd name="connisteX7" fmla="*/ 0 w 1450340"/>
              <a:gd name="connsiteY7" fmla="*/ 683260 h 685800"/>
              <a:gd name="connisteX8" fmla="*/ 2540 w 1450340"/>
              <a:gd name="connsiteY8" fmla="*/ 0 h 68580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1450340" h="685800">
                <a:moveTo>
                  <a:pt x="2540" y="0"/>
                </a:moveTo>
                <a:lnTo>
                  <a:pt x="1450340" y="0"/>
                </a:lnTo>
                <a:lnTo>
                  <a:pt x="1450340" y="685800"/>
                </a:lnTo>
                <a:lnTo>
                  <a:pt x="1021715" y="685800"/>
                </a:lnTo>
                <a:lnTo>
                  <a:pt x="1021715" y="586105"/>
                </a:lnTo>
                <a:lnTo>
                  <a:pt x="823595" y="586105"/>
                </a:lnTo>
                <a:lnTo>
                  <a:pt x="823595" y="683260"/>
                </a:lnTo>
                <a:lnTo>
                  <a:pt x="0" y="683260"/>
                </a:lnTo>
                <a:lnTo>
                  <a:pt x="2540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 24"/>
          <p:cNvSpPr/>
          <p:nvPr/>
        </p:nvSpPr>
        <p:spPr>
          <a:xfrm>
            <a:off x="2867025" y="2311400"/>
            <a:ext cx="1454150" cy="695325"/>
          </a:xfrm>
          <a:custGeom>
            <a:avLst/>
            <a:gdLst>
              <a:gd name="connisteX0" fmla="*/ 0 w 1454150"/>
              <a:gd name="connsiteY0" fmla="*/ 0 h 695325"/>
              <a:gd name="connisteX1" fmla="*/ 0 w 1454150"/>
              <a:gd name="connsiteY1" fmla="*/ 695325 h 695325"/>
              <a:gd name="connisteX2" fmla="*/ 1454150 w 1454150"/>
              <a:gd name="connsiteY2" fmla="*/ 695325 h 69532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1454150" h="695325">
                <a:moveTo>
                  <a:pt x="0" y="0"/>
                </a:moveTo>
                <a:lnTo>
                  <a:pt x="0" y="695325"/>
                </a:lnTo>
                <a:lnTo>
                  <a:pt x="1454150" y="695325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6" name="任意多边形 25"/>
          <p:cNvSpPr/>
          <p:nvPr/>
        </p:nvSpPr>
        <p:spPr>
          <a:xfrm>
            <a:off x="821055" y="3578225"/>
            <a:ext cx="1514475" cy="593725"/>
          </a:xfrm>
          <a:custGeom>
            <a:avLst/>
            <a:gdLst>
              <a:gd name="connisteX0" fmla="*/ 0 w 1514475"/>
              <a:gd name="connsiteY0" fmla="*/ 593725 h 593725"/>
              <a:gd name="connisteX1" fmla="*/ 0 w 1514475"/>
              <a:gd name="connsiteY1" fmla="*/ 0 h 593725"/>
              <a:gd name="connisteX2" fmla="*/ 1447800 w 1514475"/>
              <a:gd name="connsiteY2" fmla="*/ 0 h 593725"/>
              <a:gd name="connisteX3" fmla="*/ 1447800 w 1514475"/>
              <a:gd name="connsiteY3" fmla="*/ 593725 h 593725"/>
              <a:gd name="connisteX4" fmla="*/ 1514475 w 1514475"/>
              <a:gd name="connsiteY4" fmla="*/ 593725 h 59372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1514475" h="593725">
                <a:moveTo>
                  <a:pt x="0" y="593725"/>
                </a:moveTo>
                <a:lnTo>
                  <a:pt x="0" y="0"/>
                </a:lnTo>
                <a:lnTo>
                  <a:pt x="1447800" y="0"/>
                </a:lnTo>
                <a:lnTo>
                  <a:pt x="1447800" y="593725"/>
                </a:lnTo>
                <a:lnTo>
                  <a:pt x="1514475" y="593725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1346835" y="4237355"/>
            <a:ext cx="466725" cy="0"/>
          </a:xfrm>
          <a:prstGeom prst="lin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" name="弧形 35"/>
          <p:cNvSpPr/>
          <p:nvPr/>
        </p:nvSpPr>
        <p:spPr>
          <a:xfrm rot="4740000">
            <a:off x="979170" y="3987800"/>
            <a:ext cx="278130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弧形 36"/>
          <p:cNvSpPr/>
          <p:nvPr>
            <p:custDataLst>
              <p:tags r:id="rId31"/>
            </p:custDataLst>
          </p:nvPr>
        </p:nvSpPr>
        <p:spPr>
          <a:xfrm rot="9420000">
            <a:off x="812165" y="3875405"/>
            <a:ext cx="264795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弧形 37"/>
          <p:cNvSpPr/>
          <p:nvPr>
            <p:custDataLst>
              <p:tags r:id="rId32"/>
            </p:custDataLst>
          </p:nvPr>
        </p:nvSpPr>
        <p:spPr>
          <a:xfrm rot="6960000">
            <a:off x="896620" y="4023360"/>
            <a:ext cx="219710" cy="427355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弧形 44"/>
          <p:cNvSpPr/>
          <p:nvPr>
            <p:custDataLst>
              <p:tags r:id="rId33"/>
            </p:custDataLst>
          </p:nvPr>
        </p:nvSpPr>
        <p:spPr>
          <a:xfrm rot="3840000">
            <a:off x="1972945" y="3987165"/>
            <a:ext cx="278130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弧形 45"/>
          <p:cNvSpPr/>
          <p:nvPr>
            <p:custDataLst>
              <p:tags r:id="rId34"/>
            </p:custDataLst>
          </p:nvPr>
        </p:nvSpPr>
        <p:spPr>
          <a:xfrm rot="8640000">
            <a:off x="1777365" y="3910965"/>
            <a:ext cx="278130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弧形 46"/>
          <p:cNvSpPr/>
          <p:nvPr>
            <p:custDataLst>
              <p:tags r:id="rId35"/>
            </p:custDataLst>
          </p:nvPr>
        </p:nvSpPr>
        <p:spPr>
          <a:xfrm rot="6180000">
            <a:off x="1860550" y="3987165"/>
            <a:ext cx="278130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9" name="组合 48"/>
          <p:cNvGrpSpPr/>
          <p:nvPr/>
        </p:nvGrpSpPr>
        <p:grpSpPr>
          <a:xfrm>
            <a:off x="2859405" y="3880485"/>
            <a:ext cx="454025" cy="485140"/>
            <a:chOff x="1289" y="6608"/>
            <a:chExt cx="715" cy="764"/>
          </a:xfrm>
        </p:grpSpPr>
        <p:sp>
          <p:nvSpPr>
            <p:cNvPr id="51" name="弧形 50"/>
            <p:cNvSpPr/>
            <p:nvPr>
              <p:custDataLst>
                <p:tags r:id="rId46"/>
              </p:custDataLst>
            </p:nvPr>
          </p:nvSpPr>
          <p:spPr>
            <a:xfrm rot="9420000">
              <a:off x="1301" y="6608"/>
              <a:ext cx="438" cy="764"/>
            </a:xfrm>
            <a:prstGeom prst="arc">
              <a:avLst>
                <a:gd name="adj1" fmla="val 16979127"/>
                <a:gd name="adj2" fmla="val 21592186"/>
              </a:avLst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弧形 51"/>
            <p:cNvSpPr/>
            <p:nvPr>
              <p:custDataLst>
                <p:tags r:id="rId47"/>
              </p:custDataLst>
            </p:nvPr>
          </p:nvSpPr>
          <p:spPr>
            <a:xfrm rot="7020000">
              <a:off x="1427" y="6780"/>
              <a:ext cx="438" cy="715"/>
            </a:xfrm>
            <a:prstGeom prst="arc">
              <a:avLst>
                <a:gd name="adj1" fmla="val 19108614"/>
                <a:gd name="adj2" fmla="val 21592186"/>
              </a:avLst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3" name="直接连接符 52"/>
          <p:cNvCxnSpPr/>
          <p:nvPr/>
        </p:nvCxnSpPr>
        <p:spPr>
          <a:xfrm flipH="1">
            <a:off x="2878455" y="3582670"/>
            <a:ext cx="5080" cy="598805"/>
          </a:xfrm>
          <a:prstGeom prst="lin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" name="弧形 53"/>
          <p:cNvSpPr/>
          <p:nvPr>
            <p:custDataLst>
              <p:tags r:id="rId36"/>
            </p:custDataLst>
          </p:nvPr>
        </p:nvSpPr>
        <p:spPr>
          <a:xfrm rot="3840000">
            <a:off x="4020185" y="3985895"/>
            <a:ext cx="278130" cy="48514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5" name="直接连接符 54"/>
          <p:cNvCxnSpPr/>
          <p:nvPr>
            <p:custDataLst>
              <p:tags r:id="rId37"/>
            </p:custDataLst>
          </p:nvPr>
        </p:nvCxnSpPr>
        <p:spPr>
          <a:xfrm flipH="1" flipV="1">
            <a:off x="3126740" y="4374515"/>
            <a:ext cx="963930" cy="2540"/>
          </a:xfrm>
          <a:prstGeom prst="lin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6" name="弧形 55"/>
          <p:cNvSpPr/>
          <p:nvPr>
            <p:custDataLst>
              <p:tags r:id="rId38"/>
            </p:custDataLst>
          </p:nvPr>
        </p:nvSpPr>
        <p:spPr>
          <a:xfrm rot="5580000">
            <a:off x="4015105" y="4140835"/>
            <a:ext cx="139065" cy="331470"/>
          </a:xfrm>
          <a:prstGeom prst="arc">
            <a:avLst>
              <a:gd name="adj1" fmla="val 16979127"/>
              <a:gd name="adj2" fmla="val 21592186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>
            <p:custDataLst>
              <p:tags r:id="rId39"/>
            </p:custDataLst>
          </p:nvPr>
        </p:nvSpPr>
        <p:spPr>
          <a:xfrm>
            <a:off x="1389380" y="3046730"/>
            <a:ext cx="568960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周长</a:t>
            </a: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L1</a:t>
            </a:r>
          </a:p>
        </p:txBody>
      </p:sp>
      <p:sp>
        <p:nvSpPr>
          <p:cNvPr id="58" name="文本框 57"/>
          <p:cNvSpPr txBox="1"/>
          <p:nvPr>
            <p:custDataLst>
              <p:tags r:id="rId40"/>
            </p:custDataLst>
          </p:nvPr>
        </p:nvSpPr>
        <p:spPr>
          <a:xfrm>
            <a:off x="3035300" y="3032760"/>
            <a:ext cx="1287145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连续的开敞面长度</a:t>
            </a: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L2</a:t>
            </a:r>
          </a:p>
        </p:txBody>
      </p:sp>
      <p:sp>
        <p:nvSpPr>
          <p:cNvPr id="59" name="文本框 58"/>
          <p:cNvSpPr txBox="1"/>
          <p:nvPr>
            <p:custDataLst>
              <p:tags r:id="rId41"/>
            </p:custDataLst>
          </p:nvPr>
        </p:nvSpPr>
        <p:spPr>
          <a:xfrm>
            <a:off x="1367790" y="4393565"/>
            <a:ext cx="568960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周长</a:t>
            </a: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L1</a:t>
            </a:r>
          </a:p>
        </p:txBody>
      </p:sp>
      <p:sp>
        <p:nvSpPr>
          <p:cNvPr id="60" name="文本框 59"/>
          <p:cNvSpPr txBox="1"/>
          <p:nvPr>
            <p:custDataLst>
              <p:tags r:id="rId42"/>
            </p:custDataLst>
          </p:nvPr>
        </p:nvSpPr>
        <p:spPr>
          <a:xfrm>
            <a:off x="3058160" y="4379595"/>
            <a:ext cx="1287145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连续的开敞面长度</a:t>
            </a: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L2</a:t>
            </a:r>
          </a:p>
        </p:txBody>
      </p:sp>
      <p:sp>
        <p:nvSpPr>
          <p:cNvPr id="61" name="文本框 60"/>
          <p:cNvSpPr txBox="1"/>
          <p:nvPr>
            <p:custDataLst>
              <p:tags r:id="rId43"/>
            </p:custDataLst>
          </p:nvPr>
        </p:nvSpPr>
        <p:spPr>
          <a:xfrm>
            <a:off x="1813560" y="4836795"/>
            <a:ext cx="2272665" cy="438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阳台连续开敞率</a:t>
            </a:r>
            <a:r>
              <a:rPr kumimoji="0" lang="en-US" altLang="zh-CN" sz="10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=L2/L1</a:t>
            </a:r>
          </a:p>
        </p:txBody>
      </p:sp>
      <p:cxnSp>
        <p:nvCxnSpPr>
          <p:cNvPr id="62" name="直接箭头连接符 61"/>
          <p:cNvCxnSpPr/>
          <p:nvPr>
            <p:custDataLst>
              <p:tags r:id="rId44"/>
            </p:custDataLst>
          </p:nvPr>
        </p:nvCxnSpPr>
        <p:spPr>
          <a:xfrm>
            <a:off x="5970532" y="2884487"/>
            <a:ext cx="2091036" cy="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本框 62"/>
          <p:cNvSpPr txBox="1"/>
          <p:nvPr>
            <p:custDataLst>
              <p:tags r:id="rId45"/>
            </p:custDataLst>
          </p:nvPr>
        </p:nvSpPr>
        <p:spPr>
          <a:xfrm>
            <a:off x="7066915" y="2654300"/>
            <a:ext cx="361315" cy="270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en-US" altLang="zh-CN" sz="9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W2</a:t>
            </a:r>
            <a:endParaRPr kumimoji="0" lang="en-US" sz="9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2"/>
          <a:srcRect l="1673" t="2243"/>
          <a:stretch>
            <a:fillRect/>
          </a:stretch>
        </p:blipFill>
        <p:spPr>
          <a:xfrm>
            <a:off x="459740" y="1967865"/>
            <a:ext cx="4180840" cy="215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0" name="图片 99"/>
          <p:cNvPicPr/>
          <p:nvPr/>
        </p:nvPicPr>
        <p:blipFill>
          <a:blip r:embed="rId23"/>
          <a:srcRect l="17840"/>
          <a:stretch>
            <a:fillRect/>
          </a:stretch>
        </p:blipFill>
        <p:spPr>
          <a:xfrm>
            <a:off x="5033010" y="1967865"/>
            <a:ext cx="4269740" cy="20180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2"/>
            </p:custDataLst>
          </p:nvPr>
        </p:nvSpPr>
        <p:spPr>
          <a:xfrm>
            <a:off x="374015" y="755015"/>
            <a:ext cx="9030335" cy="909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位于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住宅建筑围护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结构外侧，与室内不相通的悬挑式花池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进深不大于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</a:rPr>
              <a:t>0.6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米，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且花池底板与室内地坪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</a:rPr>
              <a:t>高差不小于0.4米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时不计容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</a:rPr>
              <a:t>；其中，与阳台结合的悬挑式花池应设在阳台结构外侧，其底板应高出阳台地坪不小于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</a:rPr>
              <a:t>0.4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米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，花池深度不小于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0.2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米，否则视为半开敞空间的一部分按半开敞空间规则计容。</a:t>
            </a:r>
            <a:endParaRPr sz="1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8"/>
          <p:cNvSpPr txBox="1"/>
          <p:nvPr>
            <p:custDataLst>
              <p:tags r:id="rId3"/>
            </p:custDataLst>
          </p:nvPr>
        </p:nvSpPr>
        <p:spPr>
          <a:xfrm>
            <a:off x="0" y="433705"/>
            <a:ext cx="2374265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四：花池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——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平面</a:t>
            </a:r>
          </a:p>
        </p:txBody>
      </p:sp>
      <p:sp>
        <p:nvSpPr>
          <p:cNvPr id="12" name="矩形 11"/>
          <p:cNvSpPr/>
          <p:nvPr/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>
            <p:custDataLst>
              <p:tags r:id="rId4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8"/>
          <p:cNvSpPr txBox="1"/>
          <p:nvPr>
            <p:custDataLst>
              <p:tags r:id="rId5"/>
            </p:custDataLst>
          </p:nvPr>
        </p:nvSpPr>
        <p:spPr>
          <a:xfrm>
            <a:off x="45974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不计容花池：</a:t>
            </a:r>
          </a:p>
        </p:txBody>
      </p:sp>
      <p:sp>
        <p:nvSpPr>
          <p:cNvPr id="16" name="文本框 18"/>
          <p:cNvSpPr txBox="1"/>
          <p:nvPr>
            <p:custDataLst>
              <p:tags r:id="rId6"/>
            </p:custDataLst>
          </p:nvPr>
        </p:nvSpPr>
        <p:spPr>
          <a:xfrm>
            <a:off x="503301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半计容花池：</a:t>
            </a: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1849437" y="5144444"/>
            <a:ext cx="1879600" cy="245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</a:rPr>
              <a:t>结构外侧的悬挑式花池</a:t>
            </a:r>
          </a:p>
        </p:txBody>
      </p:sp>
      <p:sp>
        <p:nvSpPr>
          <p:cNvPr id="17" name="文本框 16"/>
          <p:cNvSpPr txBox="1"/>
          <p:nvPr>
            <p:custDataLst>
              <p:tags r:id="rId8"/>
            </p:custDataLst>
          </p:nvPr>
        </p:nvSpPr>
        <p:spPr>
          <a:xfrm>
            <a:off x="6245225" y="5039360"/>
            <a:ext cx="2193925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</a:rPr>
              <a:t>结构内花池视为半开敞空间一部分按半开敞空间规则计算容积率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1304925" y="2463800"/>
            <a:ext cx="2760345" cy="1440180"/>
            <a:chOff x="2055" y="3880"/>
            <a:chExt cx="4347" cy="2268"/>
          </a:xfrm>
        </p:grpSpPr>
        <p:sp>
          <p:nvSpPr>
            <p:cNvPr id="5" name="文本框 4"/>
            <p:cNvSpPr txBox="1"/>
            <p:nvPr>
              <p:custDataLst>
                <p:tags r:id="rId16"/>
              </p:custDataLst>
            </p:nvPr>
          </p:nvSpPr>
          <p:spPr>
            <a:xfrm>
              <a:off x="5707" y="3880"/>
              <a:ext cx="695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900" b="1">
                  <a:latin typeface="宋体" panose="02010600030101010101" pitchFamily="2" charset="-122"/>
                  <a:ea typeface="宋体" panose="02010600030101010101" pitchFamily="2" charset="-122"/>
                </a:rPr>
                <a:t>客厅</a:t>
              </a:r>
            </a:p>
          </p:txBody>
        </p:sp>
        <p:sp>
          <p:nvSpPr>
            <p:cNvPr id="6" name="文本框 5"/>
            <p:cNvSpPr txBox="1"/>
            <p:nvPr>
              <p:custDataLst>
                <p:tags r:id="rId17"/>
              </p:custDataLst>
            </p:nvPr>
          </p:nvSpPr>
          <p:spPr>
            <a:xfrm>
              <a:off x="5707" y="5130"/>
              <a:ext cx="695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900" b="1">
                  <a:latin typeface="宋体" panose="02010600030101010101" pitchFamily="2" charset="-122"/>
                  <a:ea typeface="宋体" panose="02010600030101010101" pitchFamily="2" charset="-122"/>
                </a:rPr>
                <a:t>阳台</a:t>
              </a:r>
            </a:p>
          </p:txBody>
        </p:sp>
        <p:sp>
          <p:nvSpPr>
            <p:cNvPr id="7" name="文本框 6"/>
            <p:cNvSpPr txBox="1"/>
            <p:nvPr>
              <p:custDataLst>
                <p:tags r:id="rId18"/>
              </p:custDataLst>
            </p:nvPr>
          </p:nvSpPr>
          <p:spPr>
            <a:xfrm>
              <a:off x="5707" y="5800"/>
              <a:ext cx="695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900" b="1">
                  <a:latin typeface="宋体" panose="02010600030101010101" pitchFamily="2" charset="-122"/>
                  <a:ea typeface="宋体" panose="02010600030101010101" pitchFamily="2" charset="-122"/>
                </a:rPr>
                <a:t>花池</a:t>
              </a:r>
            </a:p>
          </p:txBody>
        </p:sp>
        <p:sp>
          <p:nvSpPr>
            <p:cNvPr id="9" name="文本框 8"/>
            <p:cNvSpPr txBox="1"/>
            <p:nvPr>
              <p:custDataLst>
                <p:tags r:id="rId19"/>
              </p:custDataLst>
            </p:nvPr>
          </p:nvSpPr>
          <p:spPr>
            <a:xfrm>
              <a:off x="3718" y="3882"/>
              <a:ext cx="695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900" b="1">
                  <a:latin typeface="宋体" panose="02010600030101010101" pitchFamily="2" charset="-122"/>
                  <a:ea typeface="宋体" panose="02010600030101010101" pitchFamily="2" charset="-122"/>
                </a:rPr>
                <a:t>卧室</a:t>
              </a:r>
            </a:p>
          </p:txBody>
        </p:sp>
        <p:sp>
          <p:nvSpPr>
            <p:cNvPr id="13" name="文本框 12"/>
            <p:cNvSpPr txBox="1"/>
            <p:nvPr>
              <p:custDataLst>
                <p:tags r:id="rId20"/>
              </p:custDataLst>
            </p:nvPr>
          </p:nvSpPr>
          <p:spPr>
            <a:xfrm>
              <a:off x="2055" y="3880"/>
              <a:ext cx="695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900" b="1">
                  <a:latin typeface="宋体" panose="02010600030101010101" pitchFamily="2" charset="-122"/>
                  <a:ea typeface="宋体" panose="02010600030101010101" pitchFamily="2" charset="-122"/>
                </a:rPr>
                <a:t>卧室</a:t>
              </a:r>
            </a:p>
          </p:txBody>
        </p:sp>
      </p:grpSp>
      <p:sp>
        <p:nvSpPr>
          <p:cNvPr id="25" name="文本框 24"/>
          <p:cNvSpPr txBox="1"/>
          <p:nvPr>
            <p:custDataLst>
              <p:tags r:id="rId9"/>
            </p:custDataLst>
          </p:nvPr>
        </p:nvSpPr>
        <p:spPr>
          <a:xfrm>
            <a:off x="8105775" y="246380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客厅</a:t>
            </a:r>
          </a:p>
        </p:txBody>
      </p:sp>
      <p:sp>
        <p:nvSpPr>
          <p:cNvPr id="26" name="文本框 25"/>
          <p:cNvSpPr txBox="1"/>
          <p:nvPr>
            <p:custDataLst>
              <p:tags r:id="rId10"/>
            </p:custDataLst>
          </p:nvPr>
        </p:nvSpPr>
        <p:spPr>
          <a:xfrm>
            <a:off x="8105775" y="318643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阳台</a:t>
            </a:r>
          </a:p>
        </p:txBody>
      </p:sp>
      <p:sp>
        <p:nvSpPr>
          <p:cNvPr id="28" name="文本框 27"/>
          <p:cNvSpPr txBox="1"/>
          <p:nvPr>
            <p:custDataLst>
              <p:tags r:id="rId11"/>
            </p:custDataLst>
          </p:nvPr>
        </p:nvSpPr>
        <p:spPr>
          <a:xfrm>
            <a:off x="8105775" y="3482975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花池</a:t>
            </a:r>
          </a:p>
        </p:txBody>
      </p:sp>
      <p:sp>
        <p:nvSpPr>
          <p:cNvPr id="29" name="文本框 28"/>
          <p:cNvSpPr txBox="1"/>
          <p:nvPr>
            <p:custDataLst>
              <p:tags r:id="rId12"/>
            </p:custDataLst>
          </p:nvPr>
        </p:nvSpPr>
        <p:spPr>
          <a:xfrm>
            <a:off x="6856095" y="250698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阳台</a:t>
            </a:r>
          </a:p>
        </p:txBody>
      </p:sp>
      <p:sp>
        <p:nvSpPr>
          <p:cNvPr id="30" name="文本框 29"/>
          <p:cNvSpPr txBox="1"/>
          <p:nvPr>
            <p:custDataLst>
              <p:tags r:id="rId13"/>
            </p:custDataLst>
          </p:nvPr>
        </p:nvSpPr>
        <p:spPr>
          <a:xfrm>
            <a:off x="5889625" y="250698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阳台</a:t>
            </a:r>
          </a:p>
        </p:txBody>
      </p:sp>
      <p:sp>
        <p:nvSpPr>
          <p:cNvPr id="31" name="文本框 30"/>
          <p:cNvSpPr txBox="1"/>
          <p:nvPr>
            <p:custDataLst>
              <p:tags r:id="rId14"/>
            </p:custDataLst>
          </p:nvPr>
        </p:nvSpPr>
        <p:spPr>
          <a:xfrm>
            <a:off x="5870575" y="288163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花池</a:t>
            </a:r>
          </a:p>
        </p:txBody>
      </p:sp>
      <p:sp>
        <p:nvSpPr>
          <p:cNvPr id="32" name="文本框 31"/>
          <p:cNvSpPr txBox="1"/>
          <p:nvPr>
            <p:custDataLst>
              <p:tags r:id="rId15"/>
            </p:custDataLst>
          </p:nvPr>
        </p:nvSpPr>
        <p:spPr>
          <a:xfrm>
            <a:off x="6947535" y="2865120"/>
            <a:ext cx="441325" cy="22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900" b="1">
                <a:latin typeface="宋体" panose="02010600030101010101" pitchFamily="2" charset="-122"/>
                <a:ea typeface="宋体" panose="02010600030101010101" pitchFamily="2" charset="-122"/>
              </a:rPr>
              <a:t>花池</a:t>
            </a:r>
          </a:p>
        </p:txBody>
      </p:sp>
      <p:sp>
        <p:nvSpPr>
          <p:cNvPr id="34" name="矩形 33"/>
          <p:cNvSpPr/>
          <p:nvPr/>
        </p:nvSpPr>
        <p:spPr>
          <a:xfrm>
            <a:off x="5481955" y="2903855"/>
            <a:ext cx="2099945" cy="234315"/>
          </a:xfrm>
          <a:prstGeom prst="rect">
            <a:avLst/>
          </a:prstGeom>
          <a:solidFill>
            <a:schemeClr val="accent4">
              <a:lumMod val="50000"/>
              <a:alpha val="35000"/>
            </a:schemeClr>
          </a:solidFill>
          <a:ln w="254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5" name="任意多边形 34"/>
          <p:cNvSpPr/>
          <p:nvPr/>
        </p:nvSpPr>
        <p:spPr>
          <a:xfrm>
            <a:off x="7576820" y="3134360"/>
            <a:ext cx="1471295" cy="604520"/>
          </a:xfrm>
          <a:custGeom>
            <a:avLst/>
            <a:gdLst>
              <a:gd name="connisteX0" fmla="*/ 209550 w 1471295"/>
              <a:gd name="connsiteY0" fmla="*/ 0 h 604520"/>
              <a:gd name="connisteX1" fmla="*/ 0 w 1471295"/>
              <a:gd name="connsiteY1" fmla="*/ 0 h 604520"/>
              <a:gd name="connisteX2" fmla="*/ 0 w 1471295"/>
              <a:gd name="connsiteY2" fmla="*/ 604520 h 604520"/>
              <a:gd name="connisteX3" fmla="*/ 1471295 w 1471295"/>
              <a:gd name="connsiteY3" fmla="*/ 604520 h 604520"/>
              <a:gd name="connisteX4" fmla="*/ 1471295 w 1471295"/>
              <a:gd name="connsiteY4" fmla="*/ 0 h 604520"/>
              <a:gd name="connisteX5" fmla="*/ 1352550 w 1471295"/>
              <a:gd name="connsiteY5" fmla="*/ 0 h 604520"/>
              <a:gd name="connisteX6" fmla="*/ 1352550 w 1471295"/>
              <a:gd name="connsiteY6" fmla="*/ 394970 h 604520"/>
              <a:gd name="connisteX7" fmla="*/ 209550 w 1471295"/>
              <a:gd name="connsiteY7" fmla="*/ 394970 h 604520"/>
              <a:gd name="connisteX8" fmla="*/ 209550 w 1471295"/>
              <a:gd name="connsiteY8" fmla="*/ 0 h 60452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1471295" h="604520">
                <a:moveTo>
                  <a:pt x="209550" y="0"/>
                </a:moveTo>
                <a:lnTo>
                  <a:pt x="0" y="0"/>
                </a:lnTo>
                <a:lnTo>
                  <a:pt x="0" y="604520"/>
                </a:lnTo>
                <a:lnTo>
                  <a:pt x="1471295" y="604520"/>
                </a:lnTo>
                <a:lnTo>
                  <a:pt x="1471295" y="0"/>
                </a:lnTo>
                <a:lnTo>
                  <a:pt x="1352550" y="0"/>
                </a:lnTo>
                <a:lnTo>
                  <a:pt x="1352550" y="394970"/>
                </a:lnTo>
                <a:lnTo>
                  <a:pt x="209550" y="394970"/>
                </a:lnTo>
                <a:lnTo>
                  <a:pt x="209550" y="0"/>
                </a:lnTo>
                <a:close/>
              </a:path>
            </a:pathLst>
          </a:custGeom>
          <a:solidFill>
            <a:schemeClr val="accent4">
              <a:lumMod val="50000"/>
              <a:alpha val="35000"/>
            </a:schemeClr>
          </a:solidFill>
          <a:ln w="254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7" name="任意多边形 36"/>
          <p:cNvSpPr/>
          <p:nvPr/>
        </p:nvSpPr>
        <p:spPr>
          <a:xfrm>
            <a:off x="2802255" y="3141980"/>
            <a:ext cx="1752600" cy="809625"/>
          </a:xfrm>
          <a:custGeom>
            <a:avLst/>
            <a:gdLst>
              <a:gd name="connisteX0" fmla="*/ 200025 w 1724025"/>
              <a:gd name="connsiteY0" fmla="*/ 0 h 809625"/>
              <a:gd name="connisteX1" fmla="*/ 0 w 1724025"/>
              <a:gd name="connsiteY1" fmla="*/ 0 h 809625"/>
              <a:gd name="connisteX2" fmla="*/ 0 w 1724025"/>
              <a:gd name="connsiteY2" fmla="*/ 809625 h 809625"/>
              <a:gd name="connisteX3" fmla="*/ 1724025 w 1724025"/>
              <a:gd name="connsiteY3" fmla="*/ 809625 h 809625"/>
              <a:gd name="connisteX4" fmla="*/ 1724025 w 1724025"/>
              <a:gd name="connsiteY4" fmla="*/ 603250 h 809625"/>
              <a:gd name="connisteX5" fmla="*/ 196850 w 1724025"/>
              <a:gd name="connsiteY5" fmla="*/ 603250 h 809625"/>
              <a:gd name="connisteX6" fmla="*/ 200025 w 1724025"/>
              <a:gd name="connsiteY6" fmla="*/ 0 h 80962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1724025" h="809625">
                <a:moveTo>
                  <a:pt x="200025" y="0"/>
                </a:moveTo>
                <a:lnTo>
                  <a:pt x="0" y="0"/>
                </a:lnTo>
                <a:lnTo>
                  <a:pt x="0" y="809625"/>
                </a:lnTo>
                <a:lnTo>
                  <a:pt x="1724025" y="809625"/>
                </a:lnTo>
                <a:lnTo>
                  <a:pt x="1724025" y="603250"/>
                </a:lnTo>
                <a:lnTo>
                  <a:pt x="196850" y="603250"/>
                </a:lnTo>
                <a:lnTo>
                  <a:pt x="200025" y="0"/>
                </a:lnTo>
                <a:close/>
              </a:path>
            </a:pathLst>
          </a:custGeom>
          <a:solidFill>
            <a:schemeClr val="accent3">
              <a:lumMod val="75000"/>
              <a:alpha val="35000"/>
            </a:schemeClr>
          </a:solidFill>
          <a:ln w="254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2"/>
            </p:custDataLst>
          </p:nvPr>
        </p:nvSpPr>
        <p:spPr>
          <a:xfrm>
            <a:off x="374015" y="755015"/>
            <a:ext cx="9030335" cy="739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位于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住宅建筑围护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结构外侧，与室内不相通的悬挑式花池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进深不大于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0.6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米，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且花池底板与室内地坪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高差不小于0.4米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时不计容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；其中，与阳台结合的悬挑式花池应设在阳台结构外侧，其底板应高出阳台地坪不小于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0.4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米，花池深度不小于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0.2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米，否则视为阳台的一部分按半开敞空间的计容规则计算。</a:t>
            </a:r>
            <a:endParaRPr sz="1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8"/>
          <p:cNvSpPr txBox="1"/>
          <p:nvPr>
            <p:custDataLst>
              <p:tags r:id="rId3"/>
            </p:custDataLst>
          </p:nvPr>
        </p:nvSpPr>
        <p:spPr>
          <a:xfrm>
            <a:off x="0" y="433705"/>
            <a:ext cx="2374265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五：花池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——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剖面</a:t>
            </a: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8" t="2175" r="69920" b="46976"/>
          <a:stretch>
            <a:fillRect/>
          </a:stretch>
        </p:blipFill>
        <p:spPr>
          <a:xfrm>
            <a:off x="1248410" y="2085340"/>
            <a:ext cx="2560320" cy="1679575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18"/>
          <p:cNvSpPr txBox="1"/>
          <p:nvPr>
            <p:custDataLst>
              <p:tags r:id="rId7"/>
            </p:custDataLst>
          </p:nvPr>
        </p:nvSpPr>
        <p:spPr>
          <a:xfrm>
            <a:off x="45974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不计容花池：</a:t>
            </a:r>
          </a:p>
        </p:txBody>
      </p:sp>
      <p:sp>
        <p:nvSpPr>
          <p:cNvPr id="9" name="文本框 18"/>
          <p:cNvSpPr txBox="1"/>
          <p:nvPr>
            <p:custDataLst>
              <p:tags r:id="rId8"/>
            </p:custDataLst>
          </p:nvPr>
        </p:nvSpPr>
        <p:spPr>
          <a:xfrm>
            <a:off x="503301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半计容花池：</a:t>
            </a:r>
          </a:p>
        </p:txBody>
      </p:sp>
      <p:sp>
        <p:nvSpPr>
          <p:cNvPr id="13" name="文本框 12"/>
          <p:cNvSpPr txBox="1"/>
          <p:nvPr>
            <p:custDataLst>
              <p:tags r:id="rId9"/>
            </p:custDataLst>
          </p:nvPr>
        </p:nvSpPr>
        <p:spPr>
          <a:xfrm>
            <a:off x="1806505" y="5144444"/>
            <a:ext cx="1879600" cy="245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</a:rPr>
              <a:t>高于阳台地坪的外挂花池</a:t>
            </a:r>
          </a:p>
        </p:txBody>
      </p:sp>
      <p:sp>
        <p:nvSpPr>
          <p:cNvPr id="22" name="文本框 21"/>
          <p:cNvSpPr txBox="1"/>
          <p:nvPr>
            <p:custDataLst>
              <p:tags r:id="rId10"/>
            </p:custDataLst>
          </p:nvPr>
        </p:nvSpPr>
        <p:spPr>
          <a:xfrm>
            <a:off x="5817648" y="5144444"/>
            <a:ext cx="819319" cy="245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</a:rPr>
              <a:t>结构内花池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7345045" y="5144135"/>
            <a:ext cx="2051050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</a:rPr>
              <a:t>平或低于阳台地坪的平台式花池</a:t>
            </a:r>
          </a:p>
        </p:txBody>
      </p:sp>
      <p:pic>
        <p:nvPicPr>
          <p:cNvPr id="24" name="图片 23"/>
          <p:cNvPicPr>
            <a:picLocks noChangeAspect="1"/>
          </p:cNvPicPr>
          <p:nvPr>
            <p:custDataLst>
              <p:tags r:id="rId12"/>
            </p:custDataLst>
          </p:nvPr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8" t="3911" r="32923" b="4990"/>
          <a:stretch>
            <a:fillRect/>
          </a:stretch>
        </p:blipFill>
        <p:spPr>
          <a:xfrm>
            <a:off x="5197284" y="2178970"/>
            <a:ext cx="2126791" cy="298250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>
            <p:custDataLst>
              <p:tags r:id="rId13"/>
            </p:custDataLst>
          </p:nvPr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80" t="3911" r="1865" b="4990"/>
          <a:stretch>
            <a:fillRect/>
          </a:stretch>
        </p:blipFill>
        <p:spPr>
          <a:xfrm>
            <a:off x="7315185" y="2178354"/>
            <a:ext cx="1895503" cy="298250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>
            <p:custDataLst>
              <p:tags r:id="rId14"/>
            </p:custDataLst>
          </p:nvPr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8" t="7577" r="69920" b="56454"/>
          <a:stretch>
            <a:fillRect/>
          </a:stretch>
        </p:blipFill>
        <p:spPr>
          <a:xfrm>
            <a:off x="1248410" y="3759200"/>
            <a:ext cx="2560320" cy="118808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6"/>
          <a:stretch>
            <a:fillRect/>
          </a:stretch>
        </p:blipFill>
        <p:spPr>
          <a:xfrm>
            <a:off x="452802" y="1939291"/>
            <a:ext cx="4295093" cy="19278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5033010" y="1977390"/>
            <a:ext cx="4279265" cy="2084070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4"/>
            </p:custDataLst>
          </p:nvPr>
        </p:nvSpPr>
        <p:spPr>
          <a:xfrm>
            <a:off x="374015" y="793115"/>
            <a:ext cx="9128760" cy="739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位于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住宅建筑围护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结构外侧，与室内不相通的悬挑式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空调搁板进深不大于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0.8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米时不计算面积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。当与阳台结合设置时宜设在短边一侧，不宜在阳台长边或主要景观朝向一侧外设空调搁板，阳台长边或主要景观朝向一侧外设空调搁板时视为阳台的一部分，按半开敞空间的计容规则计算。</a:t>
            </a:r>
          </a:p>
        </p:txBody>
      </p:sp>
      <p:sp>
        <p:nvSpPr>
          <p:cNvPr id="11" name="文本框 18"/>
          <p:cNvSpPr txBox="1"/>
          <p:nvPr>
            <p:custDataLst>
              <p:tags r:id="rId5"/>
            </p:custDataLst>
          </p:nvPr>
        </p:nvSpPr>
        <p:spPr>
          <a:xfrm>
            <a:off x="0" y="433705"/>
            <a:ext cx="3030220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六：空调搁板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——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平面</a:t>
            </a:r>
          </a:p>
        </p:txBody>
      </p:sp>
      <p:sp>
        <p:nvSpPr>
          <p:cNvPr id="12" name="矩形 11"/>
          <p:cNvSpPr/>
          <p:nvPr/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>
            <p:custDataLst>
              <p:tags r:id="rId6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8"/>
          <p:cNvSpPr txBox="1"/>
          <p:nvPr>
            <p:custDataLst>
              <p:tags r:id="rId7"/>
            </p:custDataLst>
          </p:nvPr>
        </p:nvSpPr>
        <p:spPr>
          <a:xfrm>
            <a:off x="45974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不计容空调搁板：</a:t>
            </a:r>
          </a:p>
        </p:txBody>
      </p:sp>
      <p:sp>
        <p:nvSpPr>
          <p:cNvPr id="16" name="文本框 18"/>
          <p:cNvSpPr txBox="1"/>
          <p:nvPr>
            <p:custDataLst>
              <p:tags r:id="rId8"/>
            </p:custDataLst>
          </p:nvPr>
        </p:nvSpPr>
        <p:spPr>
          <a:xfrm>
            <a:off x="5033010" y="1614170"/>
            <a:ext cx="2533860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半计容空调搁板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：</a:t>
            </a:r>
          </a:p>
        </p:txBody>
      </p:sp>
      <p:sp>
        <p:nvSpPr>
          <p:cNvPr id="6" name="圆角矩形 5"/>
          <p:cNvSpPr/>
          <p:nvPr>
            <p:custDataLst>
              <p:tags r:id="rId9"/>
            </p:custDataLst>
          </p:nvPr>
        </p:nvSpPr>
        <p:spPr>
          <a:xfrm>
            <a:off x="3927475" y="3187065"/>
            <a:ext cx="623570" cy="39116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>
            <p:custDataLst>
              <p:tags r:id="rId10"/>
            </p:custDataLst>
          </p:nvPr>
        </p:nvSpPr>
        <p:spPr>
          <a:xfrm>
            <a:off x="715010" y="3187065"/>
            <a:ext cx="418465" cy="75946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>
            <p:custDataLst>
              <p:tags r:id="rId11"/>
            </p:custDataLst>
          </p:nvPr>
        </p:nvSpPr>
        <p:spPr>
          <a:xfrm>
            <a:off x="5337810" y="3687445"/>
            <a:ext cx="3329305" cy="38100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>
            <p:custDataLst>
              <p:tags r:id="rId12"/>
            </p:custDataLst>
          </p:nvPr>
        </p:nvSpPr>
        <p:spPr>
          <a:xfrm>
            <a:off x="6981825" y="4181475"/>
            <a:ext cx="1853565" cy="593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8" tIns="45718" rIns="45718" bIns="45718" spcCol="38100">
            <a:no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在景观阳台长边（主要景观朝向）</a:t>
            </a:r>
          </a:p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7215" algn="l"/>
              </a:tabLst>
              <a:defRPr/>
            </a:pPr>
            <a:r>
              <a:rPr kumimoji="0" lang="zh-CN" altLang="en-US" sz="90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的栏杆外侧设置空调搁板视为阳台一部分按半开敞空间规则计容</a:t>
            </a:r>
            <a:endParaRPr kumimoji="0" lang="en-US" altLang="zh-CN" sz="90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cxnSp>
        <p:nvCxnSpPr>
          <p:cNvPr id="30" name="直接箭头连接符 29"/>
          <p:cNvCxnSpPr/>
          <p:nvPr>
            <p:custDataLst>
              <p:tags r:id="rId13"/>
            </p:custDataLst>
          </p:nvPr>
        </p:nvCxnSpPr>
        <p:spPr>
          <a:xfrm flipH="1">
            <a:off x="6394450" y="4670425"/>
            <a:ext cx="2314575" cy="0"/>
          </a:xfrm>
          <a:prstGeom prst="straightConnector1">
            <a:avLst/>
          </a:prstGeom>
          <a:ln w="12700">
            <a:solidFill>
              <a:srgbClr val="C00000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>
            <p:custDataLst>
              <p:tags r:id="rId14"/>
            </p:custDataLst>
          </p:nvPr>
        </p:nvCxnSpPr>
        <p:spPr>
          <a:xfrm flipH="1" flipV="1">
            <a:off x="6398260" y="4072890"/>
            <a:ext cx="3175" cy="596265"/>
          </a:xfrm>
          <a:prstGeom prst="straightConnector1">
            <a:avLst/>
          </a:prstGeom>
          <a:ln w="12700">
            <a:solidFill>
              <a:srgbClr val="C0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0" name="文本框 18"/>
          <p:cNvSpPr txBox="1"/>
          <p:nvPr>
            <p:custDataLst>
              <p:tags r:id="rId2"/>
            </p:custDataLst>
          </p:nvPr>
        </p:nvSpPr>
        <p:spPr>
          <a:xfrm>
            <a:off x="374015" y="793115"/>
            <a:ext cx="9030335" cy="739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位于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住宅建筑围护</a:t>
            </a:r>
            <a:r>
              <a:rPr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结构外侧，与室内不相通的悬挑式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空调搁板进深不大于</a:t>
            </a:r>
            <a:r>
              <a:rPr lang="en-US" alt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0.8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米时不计算面积</a:t>
            </a:r>
            <a:r>
              <a:rPr lang="zh-CN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。当与阳台结合设置时宜设在短边一侧，不宜在阳台长边或主要景观朝向一侧外设空调搁板，阳台长边或主要景观朝向一侧外设空调搁板时视为阳台的一部分，按半开敞空间的计容规则计算。</a:t>
            </a:r>
            <a:endParaRPr sz="1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8"/>
          <p:cNvSpPr txBox="1"/>
          <p:nvPr>
            <p:custDataLst>
              <p:tags r:id="rId3"/>
            </p:custDataLst>
          </p:nvPr>
        </p:nvSpPr>
        <p:spPr>
          <a:xfrm>
            <a:off x="0" y="433705"/>
            <a:ext cx="3030220" cy="339725"/>
          </a:xfrm>
          <a:prstGeom prst="rect">
            <a:avLst/>
          </a:prstGeom>
          <a:solidFill>
            <a:schemeClr val="tx1">
              <a:lumMod val="50000"/>
              <a:lumOff val="50000"/>
              <a:alpha val="85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00000"/>
              </a:lnSpc>
              <a:buFontTx/>
              <a:tabLst>
                <a:tab pos="4386580" algn="l"/>
              </a:tabLst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七：空调搁板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——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剖面</a:t>
            </a:r>
          </a:p>
        </p:txBody>
      </p:sp>
      <p:sp>
        <p:nvSpPr>
          <p:cNvPr id="12" name="矩形 11"/>
          <p:cNvSpPr/>
          <p:nvPr/>
        </p:nvSpPr>
        <p:spPr>
          <a:xfrm>
            <a:off x="45974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>
            <p:custDataLst>
              <p:tags r:id="rId4"/>
            </p:custDataLst>
          </p:nvPr>
        </p:nvSpPr>
        <p:spPr>
          <a:xfrm>
            <a:off x="5033010" y="1967865"/>
            <a:ext cx="4288155" cy="3532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8"/>
          <p:cNvSpPr txBox="1"/>
          <p:nvPr>
            <p:custDataLst>
              <p:tags r:id="rId5"/>
            </p:custDataLst>
          </p:nvPr>
        </p:nvSpPr>
        <p:spPr>
          <a:xfrm>
            <a:off x="459740" y="1614170"/>
            <a:ext cx="191452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不计容空调搁板：</a:t>
            </a:r>
          </a:p>
        </p:txBody>
      </p:sp>
      <p:sp>
        <p:nvSpPr>
          <p:cNvPr id="16" name="文本框 18"/>
          <p:cNvSpPr txBox="1"/>
          <p:nvPr>
            <p:custDataLst>
              <p:tags r:id="rId6"/>
            </p:custDataLst>
          </p:nvPr>
        </p:nvSpPr>
        <p:spPr>
          <a:xfrm>
            <a:off x="5033010" y="1614170"/>
            <a:ext cx="2240245" cy="394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defTabSz="914400" latinLnBrk="1" hangingPunct="0">
              <a:lnSpc>
                <a:spcPct val="150000"/>
              </a:lnSpc>
              <a:buFontTx/>
              <a:tabLst>
                <a:tab pos="4386580" algn="l"/>
              </a:tabLst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半计容空调搁板</a:t>
            </a: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</a:rPr>
              <a:t>：</a:t>
            </a:r>
          </a:p>
        </p:txBody>
      </p:sp>
      <p:pic>
        <p:nvPicPr>
          <p:cNvPr id="21" name="图片 20"/>
          <p:cNvPicPr>
            <a:picLocks noChangeAspect="1"/>
          </p:cNvPicPr>
          <p:nvPr>
            <p:custDataLst>
              <p:tags r:id="rId7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12" r="8360"/>
          <a:stretch>
            <a:fillRect/>
          </a:stretch>
        </p:blipFill>
        <p:spPr>
          <a:xfrm>
            <a:off x="7172812" y="2046469"/>
            <a:ext cx="2025311" cy="325486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36" r="36236"/>
          <a:stretch>
            <a:fillRect/>
          </a:stretch>
        </p:blipFill>
        <p:spPr>
          <a:xfrm>
            <a:off x="5143500" y="2046470"/>
            <a:ext cx="2025311" cy="325486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" r="61141"/>
          <a:stretch>
            <a:fillRect/>
          </a:stretch>
        </p:blipFill>
        <p:spPr>
          <a:xfrm>
            <a:off x="805343" y="2046470"/>
            <a:ext cx="3649211" cy="330979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915275" y="4119563"/>
            <a:ext cx="266700" cy="176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0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7" t="61451" r="47132" b="30501"/>
          <a:stretch>
            <a:fillRect/>
          </a:stretch>
        </p:blipFill>
        <p:spPr>
          <a:xfrm>
            <a:off x="7892562" y="4033837"/>
            <a:ext cx="352426" cy="2619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06150f7-0d81-40e8-aad4-435e5003c120"/>
  <p:tag name="COMMONDATA" val="eyJoZGlkIjoiODViNGNjMWExMzFjZTFlMTg4YmUyYjEwYTM2ZTRjMz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890</Words>
  <Application>Microsoft Office PowerPoint</Application>
  <PresentationFormat>自定义</PresentationFormat>
  <Paragraphs>94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277</cp:revision>
  <dcterms:created xsi:type="dcterms:W3CDTF">2019-06-19T02:08:00Z</dcterms:created>
  <dcterms:modified xsi:type="dcterms:W3CDTF">2023-11-07T10:43:35Z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82FF0B0E2A2F463FBC36BD384367352B_13</vt:lpwstr>
  </property>
</Properties>
</file>