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11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2020/3/25/Wed</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180298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2020/3/25/Wed</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4242204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2020/3/25/Wed</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02166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2020/3/25/Wed</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1628744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2020/3/25/Wed</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76443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2020/3/25/Wed</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636835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2020/3/25/Wed</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2621576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2020/3/25/Wed</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1207681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2020/3/25/Wed</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4058549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FA608425-EF02-4B41-8E09-2A6D61CDF4DE}" type="datetimeFigureOut">
              <a:rPr lang="zh-CN" altLang="en-US" smtClean="0"/>
              <a:t>2020/3/25/Wed</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69898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FA608425-EF02-4B41-8E09-2A6D61CDF4DE}" type="datetimeFigureOut">
              <a:rPr lang="zh-CN" altLang="en-US" smtClean="0"/>
              <a:t>2020/3/25/Wed</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92876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FA608425-EF02-4B41-8E09-2A6D61CDF4DE}" type="datetimeFigureOut">
              <a:rPr lang="zh-CN" altLang="en-US" smtClean="0"/>
              <a:t>2020/3/25/Wed</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3019389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FA608425-EF02-4B41-8E09-2A6D61CDF4DE}" type="datetimeFigureOut">
              <a:rPr lang="zh-CN" altLang="en-US" smtClean="0"/>
              <a:t>2020/3/25/Wed</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2634388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08425-EF02-4B41-8E09-2A6D61CDF4DE}" type="datetimeFigureOut">
              <a:rPr lang="zh-CN" altLang="en-US" smtClean="0"/>
              <a:t>2020/3/25/Wed</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3874109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FA608425-EF02-4B41-8E09-2A6D61CDF4DE}" type="datetimeFigureOut">
              <a:rPr lang="zh-CN" altLang="en-US" smtClean="0"/>
              <a:t>2020/3/25/Wed</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216663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FA608425-EF02-4B41-8E09-2A6D61CDF4DE}" type="datetimeFigureOut">
              <a:rPr lang="zh-CN" altLang="en-US" smtClean="0"/>
              <a:t>2020/3/25/Wed</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923857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A608425-EF02-4B41-8E09-2A6D61CDF4DE}" type="datetimeFigureOut">
              <a:rPr lang="zh-CN" altLang="en-US" smtClean="0"/>
              <a:t>2020/3/25/Wed</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15E815-6BDA-48D9-B5A4-B6628E95E9A7}" type="slidenum">
              <a:rPr lang="zh-CN" altLang="en-US" smtClean="0"/>
              <a:t>‹#›</a:t>
            </a:fld>
            <a:endParaRPr lang="zh-CN" altLang="en-US"/>
          </a:p>
        </p:txBody>
      </p:sp>
    </p:spTree>
    <p:extLst>
      <p:ext uri="{BB962C8B-B14F-4D97-AF65-F5344CB8AC3E}">
        <p14:creationId xmlns:p14="http://schemas.microsoft.com/office/powerpoint/2010/main" val="1634643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07067" y="1429407"/>
            <a:ext cx="7766936" cy="2621429"/>
          </a:xfrm>
        </p:spPr>
        <p:txBody>
          <a:bodyPr/>
          <a:lstStyle/>
          <a:p>
            <a:pPr algn="ctr"/>
            <a:r>
              <a:rPr lang="en-US" altLang="zh-CN" dirty="0" smtClean="0">
                <a:solidFill>
                  <a:srgbClr val="FF0000"/>
                </a:solidFill>
                <a:latin typeface="华文行楷" panose="02010800040101010101" pitchFamily="2" charset="-122"/>
                <a:ea typeface="华文行楷" panose="02010800040101010101" pitchFamily="2" charset="-122"/>
              </a:rPr>
              <a:t>《</a:t>
            </a:r>
            <a:r>
              <a:rPr lang="zh-CN" altLang="en-US" dirty="0">
                <a:solidFill>
                  <a:srgbClr val="FF0000"/>
                </a:solidFill>
                <a:latin typeface="华文行楷" panose="02010800040101010101" pitchFamily="2" charset="-122"/>
                <a:ea typeface="华文行楷" panose="02010800040101010101" pitchFamily="2" charset="-122"/>
              </a:rPr>
              <a:t>关于废止广州市建筑业职工参加工伤保险实施办法的通知</a:t>
            </a:r>
            <a:r>
              <a:rPr lang="en-US" altLang="zh-CN" dirty="0" smtClean="0">
                <a:solidFill>
                  <a:srgbClr val="FF0000"/>
                </a:solidFill>
                <a:latin typeface="华文行楷" panose="02010800040101010101" pitchFamily="2" charset="-122"/>
                <a:ea typeface="华文行楷" panose="02010800040101010101" pitchFamily="2" charset="-122"/>
              </a:rPr>
              <a:t>》</a:t>
            </a:r>
            <a:r>
              <a:rPr lang="zh-CN" altLang="en-US" dirty="0">
                <a:solidFill>
                  <a:srgbClr val="FF0000"/>
                </a:solidFill>
                <a:latin typeface="华文行楷" panose="02010800040101010101" pitchFamily="2" charset="-122"/>
                <a:ea typeface="华文行楷" panose="02010800040101010101" pitchFamily="2" charset="-122"/>
              </a:rPr>
              <a:t>政策</a:t>
            </a:r>
            <a:r>
              <a:rPr lang="zh-CN" altLang="en-US" dirty="0" smtClean="0">
                <a:solidFill>
                  <a:srgbClr val="FF0000"/>
                </a:solidFill>
                <a:latin typeface="华文行楷" panose="02010800040101010101" pitchFamily="2" charset="-122"/>
                <a:ea typeface="华文行楷" panose="02010800040101010101" pitchFamily="2" charset="-122"/>
              </a:rPr>
              <a:t>解读</a:t>
            </a:r>
            <a:endParaRPr lang="zh-CN" altLang="en-US" dirty="0">
              <a:solidFill>
                <a:srgbClr val="FF0000"/>
              </a:solidFill>
              <a:latin typeface="华文行楷" panose="02010800040101010101" pitchFamily="2" charset="-122"/>
              <a:ea typeface="华文行楷" panose="02010800040101010101" pitchFamily="2" charset="-122"/>
            </a:endParaRPr>
          </a:p>
        </p:txBody>
      </p:sp>
      <p:sp>
        <p:nvSpPr>
          <p:cNvPr id="3" name="副标题 2"/>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2403227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solidFill>
                  <a:srgbClr val="002060"/>
                </a:solidFill>
                <a:latin typeface="宋体" panose="02010600030101010101" pitchFamily="2" charset="-122"/>
                <a:ea typeface="宋体" panose="02010600030101010101" pitchFamily="2" charset="-122"/>
              </a:rPr>
              <a:t>《</a:t>
            </a:r>
            <a:r>
              <a:rPr lang="zh-CN" altLang="en-US" b="1" dirty="0" smtClean="0">
                <a:solidFill>
                  <a:srgbClr val="002060"/>
                </a:solidFill>
                <a:latin typeface="宋体" panose="02010600030101010101" pitchFamily="2" charset="-122"/>
                <a:ea typeface="宋体" panose="02010600030101010101" pitchFamily="2" charset="-122"/>
              </a:rPr>
              <a:t>通知</a:t>
            </a:r>
            <a:r>
              <a:rPr lang="zh-CN" altLang="zh-CN" b="1" dirty="0" smtClean="0">
                <a:solidFill>
                  <a:srgbClr val="002060"/>
                </a:solidFill>
                <a:latin typeface="宋体" panose="02010600030101010101" pitchFamily="2" charset="-122"/>
                <a:ea typeface="宋体" panose="02010600030101010101" pitchFamily="2" charset="-122"/>
              </a:rPr>
              <a:t>》</a:t>
            </a:r>
            <a:r>
              <a:rPr lang="zh-CN" altLang="en-US" b="1" dirty="0" smtClean="0">
                <a:solidFill>
                  <a:srgbClr val="002060"/>
                </a:solidFill>
                <a:latin typeface="宋体" panose="02010600030101010101" pitchFamily="2" charset="-122"/>
                <a:ea typeface="宋体" panose="02010600030101010101" pitchFamily="2" charset="-122"/>
              </a:rPr>
              <a:t>的文件依据</a:t>
            </a:r>
            <a:r>
              <a:rPr lang="zh-CN" altLang="zh-CN" dirty="0"/>
              <a:t/>
            </a:r>
            <a:br>
              <a:rPr lang="zh-CN" altLang="zh-CN" dirty="0"/>
            </a:br>
            <a:endParaRPr lang="zh-CN" altLang="en-US" dirty="0"/>
          </a:p>
        </p:txBody>
      </p:sp>
      <p:sp>
        <p:nvSpPr>
          <p:cNvPr id="3" name="内容占位符 2"/>
          <p:cNvSpPr>
            <a:spLocks noGrp="1"/>
          </p:cNvSpPr>
          <p:nvPr>
            <p:ph idx="1"/>
          </p:nvPr>
        </p:nvSpPr>
        <p:spPr>
          <a:xfrm>
            <a:off x="677334" y="2160589"/>
            <a:ext cx="8055186" cy="3302951"/>
          </a:xfrm>
        </p:spPr>
        <p:txBody>
          <a:bodyPr>
            <a:noAutofit/>
          </a:bodyPr>
          <a:lstStyle/>
          <a:p>
            <a:r>
              <a:rPr lang="zh-CN" altLang="zh-CN" sz="2800" dirty="0" smtClean="0"/>
              <a:t>《广东省人力资源和社会保障厅 广东省财政厅 国家税务总局广东省税务局关于印发广东省工伤保险基金省级统筹实施方案的通知》</a:t>
            </a:r>
            <a:r>
              <a:rPr lang="zh-CN" altLang="zh-CN" sz="2800" dirty="0"/>
              <a:t>（粤人社规字〔</a:t>
            </a:r>
            <a:r>
              <a:rPr lang="en-US" altLang="zh-CN" sz="2800" dirty="0"/>
              <a:t>2019</a:t>
            </a:r>
            <a:r>
              <a:rPr lang="zh-CN" altLang="zh-CN" sz="2800" dirty="0"/>
              <a:t>〕</a:t>
            </a:r>
            <a:r>
              <a:rPr lang="en-US" altLang="zh-CN" sz="2800" dirty="0"/>
              <a:t>50</a:t>
            </a:r>
            <a:r>
              <a:rPr lang="zh-CN" altLang="zh-CN" sz="2800" dirty="0" smtClean="0"/>
              <a:t>号），</a:t>
            </a:r>
            <a:endParaRPr lang="en-US" altLang="zh-CN" sz="2800" dirty="0" smtClean="0"/>
          </a:p>
          <a:p>
            <a:r>
              <a:rPr lang="zh-CN" altLang="zh-CN" sz="2800" dirty="0" smtClean="0"/>
              <a:t>《广东省人力资源和社会保障厅 广东省住房和城乡建设厅 广东省地方税务局 广东省安全生产监督管理局 广东省总工会关于进一步做好我省建筑业工伤保险工作的实施意见》</a:t>
            </a:r>
            <a:r>
              <a:rPr lang="zh-CN" altLang="zh-CN" sz="2800" dirty="0"/>
              <a:t>（粤人社规〔</a:t>
            </a:r>
            <a:r>
              <a:rPr lang="en-US" altLang="zh-CN" sz="2800" dirty="0"/>
              <a:t>2015</a:t>
            </a:r>
            <a:r>
              <a:rPr lang="zh-CN" altLang="zh-CN" sz="2800" dirty="0"/>
              <a:t>〕</a:t>
            </a:r>
            <a:r>
              <a:rPr lang="en-US" altLang="zh-CN" sz="2800" dirty="0"/>
              <a:t>5</a:t>
            </a:r>
            <a:r>
              <a:rPr lang="zh-CN" altLang="zh-CN" sz="2800" dirty="0" smtClean="0"/>
              <a:t>号</a:t>
            </a:r>
            <a:endParaRPr lang="zh-CN" altLang="en-US" sz="2800" dirty="0"/>
          </a:p>
        </p:txBody>
      </p:sp>
    </p:spTree>
    <p:extLst>
      <p:ext uri="{BB962C8B-B14F-4D97-AF65-F5344CB8AC3E}">
        <p14:creationId xmlns:p14="http://schemas.microsoft.com/office/powerpoint/2010/main" val="4072365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solidFill>
                  <a:srgbClr val="002060"/>
                </a:solidFill>
                <a:latin typeface="宋体" panose="02010600030101010101" pitchFamily="2" charset="-122"/>
                <a:ea typeface="宋体" panose="02010600030101010101" pitchFamily="2" charset="-122"/>
              </a:rPr>
              <a:t>《</a:t>
            </a:r>
            <a:r>
              <a:rPr lang="zh-CN" altLang="en-US" b="1" dirty="0" smtClean="0">
                <a:solidFill>
                  <a:srgbClr val="002060"/>
                </a:solidFill>
                <a:latin typeface="宋体" panose="02010600030101010101" pitchFamily="2" charset="-122"/>
                <a:ea typeface="宋体" panose="02010600030101010101" pitchFamily="2" charset="-122"/>
              </a:rPr>
              <a:t>通知</a:t>
            </a:r>
            <a:r>
              <a:rPr lang="zh-CN" altLang="zh-CN" b="1" dirty="0" smtClean="0">
                <a:solidFill>
                  <a:srgbClr val="002060"/>
                </a:solidFill>
                <a:latin typeface="宋体" panose="02010600030101010101" pitchFamily="2" charset="-122"/>
                <a:ea typeface="宋体" panose="02010600030101010101" pitchFamily="2" charset="-122"/>
              </a:rPr>
              <a:t>》</a:t>
            </a:r>
            <a:r>
              <a:rPr lang="zh-CN" altLang="en-US" b="1" dirty="0" smtClean="0">
                <a:solidFill>
                  <a:srgbClr val="002060"/>
                </a:solidFill>
                <a:latin typeface="宋体" panose="02010600030101010101" pitchFamily="2" charset="-122"/>
                <a:ea typeface="宋体" panose="02010600030101010101" pitchFamily="2" charset="-122"/>
              </a:rPr>
              <a:t>的背景</a:t>
            </a:r>
            <a:endParaRPr lang="zh-CN" altLang="en-US" b="1" dirty="0">
              <a:solidFill>
                <a:srgbClr val="002060"/>
              </a:solidFill>
              <a:latin typeface="宋体" panose="02010600030101010101" pitchFamily="2" charset="-122"/>
              <a:ea typeface="宋体" panose="02010600030101010101" pitchFamily="2" charset="-122"/>
            </a:endParaRPr>
          </a:p>
        </p:txBody>
      </p:sp>
      <p:sp>
        <p:nvSpPr>
          <p:cNvPr id="3" name="内容占位符 2"/>
          <p:cNvSpPr>
            <a:spLocks noGrp="1"/>
          </p:cNvSpPr>
          <p:nvPr>
            <p:ph idx="1"/>
          </p:nvPr>
        </p:nvSpPr>
        <p:spPr>
          <a:xfrm>
            <a:off x="677334" y="1394779"/>
            <a:ext cx="8596668" cy="3880773"/>
          </a:xfrm>
        </p:spPr>
        <p:txBody>
          <a:bodyPr>
            <a:noAutofit/>
          </a:bodyPr>
          <a:lstStyle/>
          <a:p>
            <a:r>
              <a:rPr lang="zh-CN" altLang="zh-CN" sz="2000" dirty="0" smtClean="0"/>
              <a:t>《广东省人力资源和社会保障厅 广东省财政厅 国家税务总局广东省税务局关于印发广东省工伤保险基金省级统筹实施方案的通知》</a:t>
            </a:r>
            <a:r>
              <a:rPr lang="zh-CN" altLang="zh-CN" sz="2000" dirty="0"/>
              <a:t>（粤人社规字〔</a:t>
            </a:r>
            <a:r>
              <a:rPr lang="en-US" altLang="zh-CN" sz="2000" dirty="0"/>
              <a:t>2019</a:t>
            </a:r>
            <a:r>
              <a:rPr lang="zh-CN" altLang="zh-CN" sz="2000" dirty="0"/>
              <a:t>〕</a:t>
            </a:r>
            <a:r>
              <a:rPr lang="en-US" altLang="zh-CN" sz="2000" dirty="0"/>
              <a:t>50</a:t>
            </a:r>
            <a:r>
              <a:rPr lang="zh-CN" altLang="zh-CN" sz="2000" dirty="0" smtClean="0"/>
              <a:t>号），</a:t>
            </a:r>
            <a:r>
              <a:rPr lang="zh-CN" altLang="zh-CN" sz="2000" dirty="0"/>
              <a:t>从</a:t>
            </a:r>
            <a:r>
              <a:rPr lang="en-US" altLang="zh-CN" sz="2000" dirty="0"/>
              <a:t>2019</a:t>
            </a:r>
            <a:r>
              <a:rPr lang="zh-CN" altLang="zh-CN" sz="2000" dirty="0"/>
              <a:t>年</a:t>
            </a:r>
            <a:r>
              <a:rPr lang="en-US" altLang="zh-CN" sz="2000" dirty="0"/>
              <a:t>7</a:t>
            </a:r>
            <a:r>
              <a:rPr lang="zh-CN" altLang="zh-CN" sz="2000" dirty="0"/>
              <a:t>月</a:t>
            </a:r>
            <a:r>
              <a:rPr lang="en-US" altLang="zh-CN" sz="2000" dirty="0"/>
              <a:t>1</a:t>
            </a:r>
            <a:r>
              <a:rPr lang="zh-CN" altLang="zh-CN" sz="2000" dirty="0"/>
              <a:t>日起广东省实施工伤保险基金省级统筹</a:t>
            </a:r>
            <a:r>
              <a:rPr lang="zh-CN" altLang="zh-CN" sz="2000" dirty="0" smtClean="0"/>
              <a:t>，</a:t>
            </a:r>
            <a:r>
              <a:rPr lang="zh-CN" altLang="zh-CN" sz="2000" dirty="0"/>
              <a:t>推动工伤保险在全省范围统一基金管理、统一参保范围和参保对象、统一费率政策和缴费标准、统一待遇支付标准、统一工伤认定和劳动能力鉴定办法、统一经办流程和信息系统，推动我省工伤保险实现高质量发展</a:t>
            </a:r>
            <a:r>
              <a:rPr lang="zh-CN" altLang="zh-CN" sz="2000" dirty="0" smtClean="0"/>
              <a:t>。</a:t>
            </a:r>
            <a:endParaRPr lang="en-US" altLang="zh-CN" sz="2000" dirty="0" smtClean="0"/>
          </a:p>
          <a:p>
            <a:r>
              <a:rPr lang="zh-CN" altLang="zh-CN" sz="2000" dirty="0" smtClean="0"/>
              <a:t>省</a:t>
            </a:r>
            <a:r>
              <a:rPr lang="zh-CN" altLang="zh-CN" sz="2000" dirty="0"/>
              <a:t>人社厅已制定《广东省人力资源和社会保障厅 广东省住房和城乡建设厅 广东省地方税务局 广东省安全生产监督管理局 广东省总工会关于进一步做好我省建筑业工伤保险工作的实施意见》（粤人社规〔</a:t>
            </a:r>
            <a:r>
              <a:rPr lang="en-US" altLang="zh-CN" sz="2000" dirty="0"/>
              <a:t>2015</a:t>
            </a:r>
            <a:r>
              <a:rPr lang="zh-CN" altLang="zh-CN" sz="2000" dirty="0"/>
              <a:t>〕</a:t>
            </a:r>
            <a:r>
              <a:rPr lang="en-US" altLang="zh-CN" sz="2000" dirty="0"/>
              <a:t>5</a:t>
            </a:r>
            <a:r>
              <a:rPr lang="zh-CN" altLang="zh-CN" sz="2000" dirty="0" smtClean="0"/>
              <a:t>号</a:t>
            </a:r>
            <a:r>
              <a:rPr lang="zh-CN" altLang="en-US" sz="2000" dirty="0" smtClean="0"/>
              <a:t>，以下简称</a:t>
            </a:r>
            <a:r>
              <a:rPr lang="en-US" altLang="zh-CN" sz="2000" dirty="0" smtClean="0"/>
              <a:t>5</a:t>
            </a:r>
            <a:r>
              <a:rPr lang="zh-CN" altLang="en-US" sz="2000" dirty="0" smtClean="0"/>
              <a:t>号文</a:t>
            </a:r>
            <a:r>
              <a:rPr lang="zh-CN" altLang="zh-CN" sz="2000" dirty="0" smtClean="0"/>
              <a:t>），</a:t>
            </a:r>
            <a:r>
              <a:rPr lang="zh-CN" altLang="en-US" sz="2000" dirty="0" smtClean="0"/>
              <a:t>我市执行</a:t>
            </a:r>
            <a:r>
              <a:rPr lang="en-US" altLang="zh-CN" sz="2000" dirty="0" smtClean="0"/>
              <a:t>5</a:t>
            </a:r>
            <a:r>
              <a:rPr lang="zh-CN" altLang="en-US" sz="2000" dirty="0" smtClean="0"/>
              <a:t>号文规定，原有的</a:t>
            </a:r>
            <a:r>
              <a:rPr lang="zh-CN" altLang="zh-CN" sz="2000" dirty="0" smtClean="0"/>
              <a:t>《</a:t>
            </a:r>
            <a:r>
              <a:rPr lang="zh-CN" altLang="zh-CN" sz="2000" dirty="0"/>
              <a:t>广州市人力资源和社会保障局</a:t>
            </a:r>
            <a:r>
              <a:rPr lang="en-US" altLang="zh-CN" sz="2000" dirty="0"/>
              <a:t> </a:t>
            </a:r>
            <a:r>
              <a:rPr lang="zh-CN" altLang="zh-CN" sz="2000" dirty="0"/>
              <a:t>广州市住房和城乡建设委员会 广州市地方税务局 广州市安全生产监督管理局广州市总工会关于印发广州市建筑业职工参加工伤保险实施办法的通知》（穗人社发〔</a:t>
            </a:r>
            <a:r>
              <a:rPr lang="en-US" altLang="zh-CN" sz="2000" dirty="0"/>
              <a:t>2015</a:t>
            </a:r>
            <a:r>
              <a:rPr lang="zh-CN" altLang="zh-CN" sz="2000" dirty="0"/>
              <a:t>〕</a:t>
            </a:r>
            <a:r>
              <a:rPr lang="en-US" altLang="zh-CN" sz="2000" dirty="0"/>
              <a:t>73</a:t>
            </a:r>
            <a:r>
              <a:rPr lang="zh-CN" altLang="zh-CN" sz="2000" dirty="0"/>
              <a:t>号</a:t>
            </a:r>
            <a:r>
              <a:rPr lang="zh-CN" altLang="zh-CN" sz="2000" dirty="0" smtClean="0"/>
              <a:t>）</a:t>
            </a:r>
            <a:r>
              <a:rPr lang="zh-CN" altLang="en-US" sz="2000" dirty="0" smtClean="0"/>
              <a:t>宣布废止</a:t>
            </a:r>
            <a:endParaRPr lang="zh-CN" altLang="en-US" sz="2000" dirty="0"/>
          </a:p>
        </p:txBody>
      </p:sp>
    </p:spTree>
    <p:extLst>
      <p:ext uri="{BB962C8B-B14F-4D97-AF65-F5344CB8AC3E}">
        <p14:creationId xmlns:p14="http://schemas.microsoft.com/office/powerpoint/2010/main" val="2677949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平面">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94</TotalTime>
  <Words>158</Words>
  <Application>Microsoft Office PowerPoint</Application>
  <PresentationFormat>宽屏</PresentationFormat>
  <Paragraphs>7</Paragraphs>
  <Slides>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方正姚体</vt:lpstr>
      <vt:lpstr>华文行楷</vt:lpstr>
      <vt:lpstr>华文新魏</vt:lpstr>
      <vt:lpstr>宋体</vt:lpstr>
      <vt:lpstr>Arial</vt:lpstr>
      <vt:lpstr>Trebuchet MS</vt:lpstr>
      <vt:lpstr>Wingdings 3</vt:lpstr>
      <vt:lpstr>平面</vt:lpstr>
      <vt:lpstr>《关于废止广州市建筑业职工参加工伤保险实施办法的通知》政策解读</vt:lpstr>
      <vt:lpstr>《通知》的文件依据 </vt:lpstr>
      <vt:lpstr>《通知》的背景</vt:lpstr>
    </vt:vector>
  </TitlesOfParts>
  <Company>ICOS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关于调整广州市工伤保险费率及有关问题的通知 政策解读</dc:title>
  <dc:creator>李佩恩</dc:creator>
  <cp:lastModifiedBy>李佩恩</cp:lastModifiedBy>
  <cp:revision>12</cp:revision>
  <dcterms:created xsi:type="dcterms:W3CDTF">2019-12-25T02:15:03Z</dcterms:created>
  <dcterms:modified xsi:type="dcterms:W3CDTF">2020-03-25T02:59:17Z</dcterms:modified>
</cp:coreProperties>
</file>