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11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180298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4242204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021665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1628744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76443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smtClean="0"/>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636835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2621576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1207681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4058549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69898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928767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3019389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2634388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3874109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216663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FA608425-EF02-4B41-8E09-2A6D61CDF4DE}" type="datetimeFigureOut">
              <a:rPr lang="zh-CN" altLang="en-US" smtClean="0"/>
              <a:t>2020/3/25/Wed</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923857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A608425-EF02-4B41-8E09-2A6D61CDF4DE}" type="datetimeFigureOut">
              <a:rPr lang="zh-CN" altLang="en-US" smtClean="0"/>
              <a:t>2020/3/25/Wed</a:t>
            </a:fld>
            <a:endParaRPr lang="zh-CN"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15E815-6BDA-48D9-B5A4-B6628E95E9A7}" type="slidenum">
              <a:rPr lang="zh-CN" altLang="en-US" smtClean="0"/>
              <a:t>‹#›</a:t>
            </a:fld>
            <a:endParaRPr lang="zh-CN" altLang="en-US"/>
          </a:p>
        </p:txBody>
      </p:sp>
    </p:spTree>
    <p:extLst>
      <p:ext uri="{BB962C8B-B14F-4D97-AF65-F5344CB8AC3E}">
        <p14:creationId xmlns:p14="http://schemas.microsoft.com/office/powerpoint/2010/main" val="1634643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07067" y="1429407"/>
            <a:ext cx="7766936" cy="2621429"/>
          </a:xfrm>
        </p:spPr>
        <p:txBody>
          <a:bodyPr/>
          <a:lstStyle/>
          <a:p>
            <a:pPr algn="ctr"/>
            <a:r>
              <a:rPr lang="en-US" altLang="zh-CN" dirty="0" smtClean="0">
                <a:solidFill>
                  <a:srgbClr val="FF0000"/>
                </a:solidFill>
                <a:latin typeface="华文行楷" panose="02010800040101010101" pitchFamily="2" charset="-122"/>
                <a:ea typeface="华文行楷" panose="02010800040101010101" pitchFamily="2" charset="-122"/>
              </a:rPr>
              <a:t>《</a:t>
            </a:r>
            <a:r>
              <a:rPr lang="zh-CN" altLang="en-US" dirty="0">
                <a:solidFill>
                  <a:srgbClr val="FF0000"/>
                </a:solidFill>
                <a:latin typeface="华文行楷" panose="02010800040101010101" pitchFamily="2" charset="-122"/>
                <a:ea typeface="华文行楷" panose="02010800040101010101" pitchFamily="2" charset="-122"/>
              </a:rPr>
              <a:t>关于废止广州市建筑业职工参加工伤保险实施办法的通知</a:t>
            </a:r>
            <a:r>
              <a:rPr lang="en-US" altLang="zh-CN" dirty="0" smtClean="0">
                <a:solidFill>
                  <a:srgbClr val="FF0000"/>
                </a:solidFill>
                <a:latin typeface="华文行楷" panose="02010800040101010101" pitchFamily="2" charset="-122"/>
                <a:ea typeface="华文行楷" panose="02010800040101010101" pitchFamily="2" charset="-122"/>
              </a:rPr>
              <a:t>》</a:t>
            </a:r>
            <a:r>
              <a:rPr lang="zh-CN" altLang="en-US" dirty="0">
                <a:solidFill>
                  <a:srgbClr val="FF0000"/>
                </a:solidFill>
                <a:latin typeface="华文行楷" panose="02010800040101010101" pitchFamily="2" charset="-122"/>
                <a:ea typeface="华文行楷" panose="02010800040101010101" pitchFamily="2" charset="-122"/>
              </a:rPr>
              <a:t>政策</a:t>
            </a:r>
            <a:r>
              <a:rPr lang="zh-CN" altLang="en-US" dirty="0" smtClean="0">
                <a:solidFill>
                  <a:srgbClr val="FF0000"/>
                </a:solidFill>
                <a:latin typeface="华文行楷" panose="02010800040101010101" pitchFamily="2" charset="-122"/>
                <a:ea typeface="华文行楷" panose="02010800040101010101" pitchFamily="2" charset="-122"/>
              </a:rPr>
              <a:t>解读</a:t>
            </a:r>
            <a:endParaRPr lang="zh-CN" altLang="en-US" dirty="0">
              <a:solidFill>
                <a:srgbClr val="FF0000"/>
              </a:solidFill>
              <a:latin typeface="华文行楷" panose="02010800040101010101" pitchFamily="2" charset="-122"/>
              <a:ea typeface="华文行楷" panose="02010800040101010101" pitchFamily="2" charset="-122"/>
            </a:endParaRPr>
          </a:p>
        </p:txBody>
      </p:sp>
      <p:sp>
        <p:nvSpPr>
          <p:cNvPr id="3" name="副标题 2"/>
          <p:cNvSpPr>
            <a:spLocks noGrp="1"/>
          </p:cNvSpPr>
          <p:nvPr>
            <p:ph type="subTitle" idx="1"/>
          </p:nvPr>
        </p:nvSpPr>
        <p:spPr/>
        <p:txBody>
          <a:bodyPr/>
          <a:lstStyle/>
          <a:p>
            <a:endParaRPr lang="zh-CN" altLang="en-US" dirty="0"/>
          </a:p>
        </p:txBody>
      </p:sp>
    </p:spTree>
    <p:extLst>
      <p:ext uri="{BB962C8B-B14F-4D97-AF65-F5344CB8AC3E}">
        <p14:creationId xmlns:p14="http://schemas.microsoft.com/office/powerpoint/2010/main" val="2403227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solidFill>
                  <a:srgbClr val="002060"/>
                </a:solidFill>
                <a:latin typeface="宋体" panose="02010600030101010101" pitchFamily="2" charset="-122"/>
                <a:ea typeface="宋体" panose="02010600030101010101" pitchFamily="2" charset="-122"/>
              </a:rPr>
              <a:t>《</a:t>
            </a:r>
            <a:r>
              <a:rPr lang="zh-CN" altLang="en-US" b="1" dirty="0" smtClean="0">
                <a:solidFill>
                  <a:srgbClr val="002060"/>
                </a:solidFill>
                <a:latin typeface="宋体" panose="02010600030101010101" pitchFamily="2" charset="-122"/>
                <a:ea typeface="宋体" panose="02010600030101010101" pitchFamily="2" charset="-122"/>
              </a:rPr>
              <a:t>通知</a:t>
            </a:r>
            <a:r>
              <a:rPr lang="zh-CN" altLang="zh-CN" b="1" dirty="0" smtClean="0">
                <a:solidFill>
                  <a:srgbClr val="002060"/>
                </a:solidFill>
                <a:latin typeface="宋体" panose="02010600030101010101" pitchFamily="2" charset="-122"/>
                <a:ea typeface="宋体" panose="02010600030101010101" pitchFamily="2" charset="-122"/>
              </a:rPr>
              <a:t>》</a:t>
            </a:r>
            <a:r>
              <a:rPr lang="zh-CN" altLang="en-US" b="1" dirty="0" smtClean="0">
                <a:solidFill>
                  <a:srgbClr val="002060"/>
                </a:solidFill>
                <a:latin typeface="宋体" panose="02010600030101010101" pitchFamily="2" charset="-122"/>
                <a:ea typeface="宋体" panose="02010600030101010101" pitchFamily="2" charset="-122"/>
              </a:rPr>
              <a:t>的文件依据</a:t>
            </a:r>
            <a:r>
              <a:rPr lang="zh-CN" altLang="zh-CN" dirty="0"/>
              <a:t/>
            </a:r>
            <a:br>
              <a:rPr lang="zh-CN" altLang="zh-CN" dirty="0"/>
            </a:br>
            <a:endParaRPr lang="zh-CN" altLang="en-US" dirty="0"/>
          </a:p>
        </p:txBody>
      </p:sp>
      <p:sp>
        <p:nvSpPr>
          <p:cNvPr id="3" name="内容占位符 2"/>
          <p:cNvSpPr>
            <a:spLocks noGrp="1"/>
          </p:cNvSpPr>
          <p:nvPr>
            <p:ph idx="1"/>
          </p:nvPr>
        </p:nvSpPr>
        <p:spPr>
          <a:xfrm>
            <a:off x="677334" y="2160589"/>
            <a:ext cx="8055186" cy="3302951"/>
          </a:xfrm>
        </p:spPr>
        <p:txBody>
          <a:bodyPr>
            <a:noAutofit/>
          </a:bodyPr>
          <a:lstStyle/>
          <a:p>
            <a:r>
              <a:rPr lang="zh-CN" altLang="zh-CN" sz="2800" dirty="0" smtClean="0"/>
              <a:t>《广东省人力资源和社会保障厅 广东省财政厅 国家税务总局广东省税务局关于印发广东省工伤保险基金省级统筹实施方案的通知》</a:t>
            </a:r>
            <a:r>
              <a:rPr lang="zh-CN" altLang="zh-CN" sz="2800" dirty="0"/>
              <a:t>（粤人社规字〔</a:t>
            </a:r>
            <a:r>
              <a:rPr lang="en-US" altLang="zh-CN" sz="2800" dirty="0"/>
              <a:t>2019</a:t>
            </a:r>
            <a:r>
              <a:rPr lang="zh-CN" altLang="zh-CN" sz="2800" dirty="0"/>
              <a:t>〕</a:t>
            </a:r>
            <a:r>
              <a:rPr lang="en-US" altLang="zh-CN" sz="2800" dirty="0"/>
              <a:t>50</a:t>
            </a:r>
            <a:r>
              <a:rPr lang="zh-CN" altLang="zh-CN" sz="2800" dirty="0" smtClean="0"/>
              <a:t>号），</a:t>
            </a:r>
            <a:endParaRPr lang="en-US" altLang="zh-CN" sz="2800" dirty="0" smtClean="0"/>
          </a:p>
          <a:p>
            <a:r>
              <a:rPr lang="zh-CN" altLang="zh-CN" sz="2800" dirty="0" smtClean="0"/>
              <a:t>《广东省人力资源和社会保障厅 广东省住房和城乡建设厅 广东省地方税务局 广东省安全生产监督管理局 广东省总工会关于进一步做好我省建筑业工伤保险工作的实施意见》</a:t>
            </a:r>
            <a:r>
              <a:rPr lang="zh-CN" altLang="zh-CN" sz="2800" dirty="0"/>
              <a:t>（粤人社规〔</a:t>
            </a:r>
            <a:r>
              <a:rPr lang="en-US" altLang="zh-CN" sz="2800" dirty="0"/>
              <a:t>2015</a:t>
            </a:r>
            <a:r>
              <a:rPr lang="zh-CN" altLang="zh-CN" sz="2800" dirty="0"/>
              <a:t>〕</a:t>
            </a:r>
            <a:r>
              <a:rPr lang="en-US" altLang="zh-CN" sz="2800" dirty="0"/>
              <a:t>5</a:t>
            </a:r>
            <a:r>
              <a:rPr lang="zh-CN" altLang="zh-CN" sz="2800" dirty="0" smtClean="0"/>
              <a:t>号</a:t>
            </a:r>
            <a:endParaRPr lang="zh-CN" altLang="en-US" sz="2800" dirty="0"/>
          </a:p>
        </p:txBody>
      </p:sp>
    </p:spTree>
    <p:extLst>
      <p:ext uri="{BB962C8B-B14F-4D97-AF65-F5344CB8AC3E}">
        <p14:creationId xmlns:p14="http://schemas.microsoft.com/office/powerpoint/2010/main" val="4072365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solidFill>
                  <a:srgbClr val="002060"/>
                </a:solidFill>
                <a:latin typeface="宋体" panose="02010600030101010101" pitchFamily="2" charset="-122"/>
                <a:ea typeface="宋体" panose="02010600030101010101" pitchFamily="2" charset="-122"/>
              </a:rPr>
              <a:t>《</a:t>
            </a:r>
            <a:r>
              <a:rPr lang="zh-CN" altLang="en-US" b="1" dirty="0" smtClean="0">
                <a:solidFill>
                  <a:srgbClr val="002060"/>
                </a:solidFill>
                <a:latin typeface="宋体" panose="02010600030101010101" pitchFamily="2" charset="-122"/>
                <a:ea typeface="宋体" panose="02010600030101010101" pitchFamily="2" charset="-122"/>
              </a:rPr>
              <a:t>通知</a:t>
            </a:r>
            <a:r>
              <a:rPr lang="zh-CN" altLang="zh-CN" b="1" dirty="0" smtClean="0">
                <a:solidFill>
                  <a:srgbClr val="002060"/>
                </a:solidFill>
                <a:latin typeface="宋体" panose="02010600030101010101" pitchFamily="2" charset="-122"/>
                <a:ea typeface="宋体" panose="02010600030101010101" pitchFamily="2" charset="-122"/>
              </a:rPr>
              <a:t>》</a:t>
            </a:r>
            <a:r>
              <a:rPr lang="zh-CN" altLang="en-US" b="1" dirty="0" smtClean="0">
                <a:solidFill>
                  <a:srgbClr val="002060"/>
                </a:solidFill>
                <a:latin typeface="宋体" panose="02010600030101010101" pitchFamily="2" charset="-122"/>
                <a:ea typeface="宋体" panose="02010600030101010101" pitchFamily="2" charset="-122"/>
              </a:rPr>
              <a:t>的背景</a:t>
            </a:r>
            <a:endParaRPr lang="zh-CN" altLang="en-US" b="1" dirty="0">
              <a:solidFill>
                <a:srgbClr val="002060"/>
              </a:solidFill>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677334" y="1394779"/>
            <a:ext cx="8596668" cy="3880773"/>
          </a:xfrm>
        </p:spPr>
        <p:txBody>
          <a:bodyPr>
            <a:noAutofit/>
          </a:bodyPr>
          <a:lstStyle/>
          <a:p>
            <a:r>
              <a:rPr lang="zh-CN" altLang="zh-CN" sz="2000" dirty="0" smtClean="0"/>
              <a:t>《广东省人力资源和社会保障厅 广东省财政厅 国家税务总局广东省税务局关于印发广东省工伤保险基金省级统筹实施方案的通知》</a:t>
            </a:r>
            <a:r>
              <a:rPr lang="zh-CN" altLang="zh-CN" sz="2000" dirty="0"/>
              <a:t>（粤人社规字〔</a:t>
            </a:r>
            <a:r>
              <a:rPr lang="en-US" altLang="zh-CN" sz="2000" dirty="0"/>
              <a:t>2019</a:t>
            </a:r>
            <a:r>
              <a:rPr lang="zh-CN" altLang="zh-CN" sz="2000" dirty="0"/>
              <a:t>〕</a:t>
            </a:r>
            <a:r>
              <a:rPr lang="en-US" altLang="zh-CN" sz="2000" dirty="0"/>
              <a:t>50</a:t>
            </a:r>
            <a:r>
              <a:rPr lang="zh-CN" altLang="zh-CN" sz="2000" dirty="0" smtClean="0"/>
              <a:t>号），</a:t>
            </a:r>
            <a:r>
              <a:rPr lang="zh-CN" altLang="zh-CN" sz="2000" dirty="0"/>
              <a:t>从</a:t>
            </a:r>
            <a:r>
              <a:rPr lang="en-US" altLang="zh-CN" sz="2000" dirty="0"/>
              <a:t>2019</a:t>
            </a:r>
            <a:r>
              <a:rPr lang="zh-CN" altLang="zh-CN" sz="2000" dirty="0"/>
              <a:t>年</a:t>
            </a:r>
            <a:r>
              <a:rPr lang="en-US" altLang="zh-CN" sz="2000" dirty="0"/>
              <a:t>7</a:t>
            </a:r>
            <a:r>
              <a:rPr lang="zh-CN" altLang="zh-CN" sz="2000" dirty="0"/>
              <a:t>月</a:t>
            </a:r>
            <a:r>
              <a:rPr lang="en-US" altLang="zh-CN" sz="2000" dirty="0"/>
              <a:t>1</a:t>
            </a:r>
            <a:r>
              <a:rPr lang="zh-CN" altLang="zh-CN" sz="2000" dirty="0"/>
              <a:t>日起广东省实施工伤保险基金省级统筹</a:t>
            </a:r>
            <a:r>
              <a:rPr lang="zh-CN" altLang="zh-CN" sz="2000" dirty="0" smtClean="0"/>
              <a:t>，</a:t>
            </a:r>
            <a:r>
              <a:rPr lang="zh-CN" altLang="zh-CN" sz="2000" dirty="0"/>
              <a:t>推动工伤保险在全省范围统一基金管理、统一参保范围和参保对象、统一费率政策和缴费标准、统一待遇支付标准、统一工伤认定和劳动能力鉴定办法、统一经办流程和信息系统，推动我省工伤保险实现高质量发展</a:t>
            </a:r>
            <a:r>
              <a:rPr lang="zh-CN" altLang="zh-CN" sz="2000" dirty="0" smtClean="0"/>
              <a:t>。</a:t>
            </a:r>
            <a:endParaRPr lang="en-US" altLang="zh-CN" sz="2000" dirty="0" smtClean="0"/>
          </a:p>
          <a:p>
            <a:r>
              <a:rPr lang="zh-CN" altLang="zh-CN" sz="2000" dirty="0" smtClean="0"/>
              <a:t>省</a:t>
            </a:r>
            <a:r>
              <a:rPr lang="zh-CN" altLang="zh-CN" sz="2000" dirty="0"/>
              <a:t>人社厅已制定《广东省人力资源和社会保障厅 广东省住房和城乡建设厅 广东省地方税务局 广东省安全生产监督管理局 广东省总工会关于进一步做好我省建筑业工伤保险工作的实施意见》（粤人社规〔</a:t>
            </a:r>
            <a:r>
              <a:rPr lang="en-US" altLang="zh-CN" sz="2000" dirty="0"/>
              <a:t>2015</a:t>
            </a:r>
            <a:r>
              <a:rPr lang="zh-CN" altLang="zh-CN" sz="2000" dirty="0"/>
              <a:t>〕</a:t>
            </a:r>
            <a:r>
              <a:rPr lang="en-US" altLang="zh-CN" sz="2000" dirty="0"/>
              <a:t>5</a:t>
            </a:r>
            <a:r>
              <a:rPr lang="zh-CN" altLang="zh-CN" sz="2000" dirty="0" smtClean="0"/>
              <a:t>号</a:t>
            </a:r>
            <a:r>
              <a:rPr lang="zh-CN" altLang="en-US" sz="2000" dirty="0" smtClean="0"/>
              <a:t>，以下简称</a:t>
            </a:r>
            <a:r>
              <a:rPr lang="en-US" altLang="zh-CN" sz="2000" dirty="0" smtClean="0"/>
              <a:t>5</a:t>
            </a:r>
            <a:r>
              <a:rPr lang="zh-CN" altLang="en-US" sz="2000" dirty="0" smtClean="0"/>
              <a:t>号文</a:t>
            </a:r>
            <a:r>
              <a:rPr lang="zh-CN" altLang="zh-CN" sz="2000" dirty="0" smtClean="0"/>
              <a:t>），</a:t>
            </a:r>
            <a:r>
              <a:rPr lang="zh-CN" altLang="en-US" sz="2000" dirty="0" smtClean="0"/>
              <a:t>我市执行</a:t>
            </a:r>
            <a:r>
              <a:rPr lang="en-US" altLang="zh-CN" sz="2000" dirty="0" smtClean="0"/>
              <a:t>5</a:t>
            </a:r>
            <a:r>
              <a:rPr lang="zh-CN" altLang="en-US" sz="2000" dirty="0" smtClean="0"/>
              <a:t>号文规定，原有的</a:t>
            </a:r>
            <a:r>
              <a:rPr lang="zh-CN" altLang="zh-CN" sz="2000" dirty="0" smtClean="0"/>
              <a:t>《</a:t>
            </a:r>
            <a:r>
              <a:rPr lang="zh-CN" altLang="zh-CN" sz="2000" dirty="0"/>
              <a:t>广州市人力资源和社会保障局</a:t>
            </a:r>
            <a:r>
              <a:rPr lang="en-US" altLang="zh-CN" sz="2000" dirty="0"/>
              <a:t> </a:t>
            </a:r>
            <a:r>
              <a:rPr lang="zh-CN" altLang="zh-CN" sz="2000" dirty="0"/>
              <a:t>广州市住房和城乡建设委员会 广州市地方税务局 广州市安全生产监督管理局广州市总工会关于印发广州市建筑业职工参加工伤保险实施办法的通知》（穗人社发〔</a:t>
            </a:r>
            <a:r>
              <a:rPr lang="en-US" altLang="zh-CN" sz="2000" dirty="0"/>
              <a:t>2015</a:t>
            </a:r>
            <a:r>
              <a:rPr lang="zh-CN" altLang="zh-CN" sz="2000" dirty="0"/>
              <a:t>〕</a:t>
            </a:r>
            <a:r>
              <a:rPr lang="en-US" altLang="zh-CN" sz="2000" dirty="0"/>
              <a:t>73</a:t>
            </a:r>
            <a:r>
              <a:rPr lang="zh-CN" altLang="zh-CN" sz="2000" dirty="0"/>
              <a:t>号</a:t>
            </a:r>
            <a:r>
              <a:rPr lang="zh-CN" altLang="zh-CN" sz="2000" dirty="0" smtClean="0"/>
              <a:t>）</a:t>
            </a:r>
            <a:r>
              <a:rPr lang="zh-CN" altLang="en-US" sz="2000" dirty="0" smtClean="0"/>
              <a:t>宣布废止</a:t>
            </a:r>
            <a:endParaRPr lang="zh-CN" altLang="en-US" sz="2000" dirty="0"/>
          </a:p>
        </p:txBody>
      </p:sp>
    </p:spTree>
    <p:extLst>
      <p:ext uri="{BB962C8B-B14F-4D97-AF65-F5344CB8AC3E}">
        <p14:creationId xmlns:p14="http://schemas.microsoft.com/office/powerpoint/2010/main" val="2677949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平面">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94</TotalTime>
  <Words>158</Words>
  <Application>Microsoft Office PowerPoint</Application>
  <PresentationFormat>宽屏</PresentationFormat>
  <Paragraphs>7</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方正姚体</vt:lpstr>
      <vt:lpstr>华文行楷</vt:lpstr>
      <vt:lpstr>华文新魏</vt:lpstr>
      <vt:lpstr>宋体</vt:lpstr>
      <vt:lpstr>Arial</vt:lpstr>
      <vt:lpstr>Trebuchet MS</vt:lpstr>
      <vt:lpstr>Wingdings 3</vt:lpstr>
      <vt:lpstr>平面</vt:lpstr>
      <vt:lpstr>《关于废止广州市建筑业职工参加工伤保险实施办法的通知》政策解读</vt:lpstr>
      <vt:lpstr>《通知》的文件依据 </vt:lpstr>
      <vt:lpstr>《通知》的背景</vt:lpstr>
    </vt:vector>
  </TitlesOfParts>
  <Company>ICOS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关于调整广州市工伤保险费率及有关问题的通知 政策解读</dc:title>
  <dc:creator>李佩恩</dc:creator>
  <cp:lastModifiedBy>李佩恩</cp:lastModifiedBy>
  <cp:revision>12</cp:revision>
  <dcterms:created xsi:type="dcterms:W3CDTF">2019-12-25T02:15:03Z</dcterms:created>
  <dcterms:modified xsi:type="dcterms:W3CDTF">2020-03-25T02:59:17Z</dcterms:modified>
</cp:coreProperties>
</file>