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360h" ContentType="image/jpe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4.jpg" ContentType="image/pn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56" r:id="rId3"/>
    <p:sldId id="284" r:id="rId4"/>
    <p:sldId id="290" r:id="rId5"/>
    <p:sldId id="257" r:id="rId6"/>
    <p:sldId id="260" r:id="rId7"/>
    <p:sldId id="259" r:id="rId8"/>
    <p:sldId id="262" r:id="rId9"/>
    <p:sldId id="265" r:id="rId10"/>
    <p:sldId id="266" r:id="rId11"/>
    <p:sldId id="267" r:id="rId12"/>
    <p:sldId id="268" r:id="rId13"/>
    <p:sldId id="279" r:id="rId14"/>
    <p:sldId id="269" r:id="rId15"/>
    <p:sldId id="288" r:id="rId16"/>
    <p:sldId id="263" r:id="rId17"/>
    <p:sldId id="258" r:id="rId18"/>
    <p:sldId id="272" r:id="rId19"/>
    <p:sldId id="273" r:id="rId20"/>
    <p:sldId id="281" r:id="rId21"/>
    <p:sldId id="274" r:id="rId22"/>
    <p:sldId id="275" r:id="rId23"/>
    <p:sldId id="276" r:id="rId24"/>
    <p:sldId id="277" r:id="rId25"/>
    <p:sldId id="291" r:id="rId26"/>
    <p:sldId id="285" r:id="rId27"/>
    <p:sldId id="282" r:id="rId28"/>
    <p:sldId id="289"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3300"/>
    <a:srgbClr val="FF00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smtClean="0">
                <a:solidFill>
                  <a:srgbClr val="FF0000"/>
                </a:solidFill>
              </a:rPr>
              <a:t>2015</a:t>
            </a:r>
            <a:r>
              <a:rPr lang="zh-CN" altLang="en-US" smtClean="0">
                <a:solidFill>
                  <a:srgbClr val="FF0000"/>
                </a:solidFill>
              </a:rPr>
              <a:t>年中国经济全球占比</a:t>
            </a:r>
            <a:endParaRPr lang="en-US" altLang="zh-CN">
              <a:solidFill>
                <a:srgbClr val="FF0000"/>
              </a:solidFill>
            </a:endParaRPr>
          </a:p>
        </c:rich>
      </c:tx>
      <c:layout>
        <c:manualLayout>
          <c:xMode val="edge"/>
          <c:yMode val="edge"/>
          <c:x val="0.14531144223528275"/>
          <c:y val="0.8436276793484029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25173710589294168"/>
          <c:y val="3.3110165602970011E-2"/>
          <c:w val="0.57552460083587786"/>
          <c:h val="0.89593947953352282"/>
        </c:manualLayout>
      </c:layout>
      <c:pieChart>
        <c:varyColors val="1"/>
        <c:ser>
          <c:idx val="0"/>
          <c:order val="0"/>
          <c:tx>
            <c:strRef>
              <c:f>Sheet1!$B$1</c:f>
              <c:strCache>
                <c:ptCount val="1"/>
                <c:pt idx="0">
                  <c:v>列2</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3"/>
                <c:pt idx="0">
                  <c:v>中国</c:v>
                </c:pt>
                <c:pt idx="1">
                  <c:v>美国</c:v>
                </c:pt>
                <c:pt idx="2">
                  <c:v>其它</c:v>
                </c:pt>
              </c:strCache>
            </c:strRef>
          </c:cat>
          <c:val>
            <c:numRef>
              <c:f>Sheet1!$B$2:$B$5</c:f>
              <c:numCache>
                <c:formatCode>General</c:formatCode>
                <c:ptCount val="4"/>
                <c:pt idx="0">
                  <c:v>14.84</c:v>
                </c:pt>
                <c:pt idx="1">
                  <c:v>24.32</c:v>
                </c:pt>
                <c:pt idx="2">
                  <c:v>60.84</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44472150435458E-2"/>
          <c:y val="0.12866902168796088"/>
          <c:w val="0.93430086360172715"/>
          <c:h val="0.75602558344901005"/>
        </c:manualLayout>
      </c:layout>
      <c:barChart>
        <c:barDir val="col"/>
        <c:grouping val="clustered"/>
        <c:varyColors val="0"/>
        <c:ser>
          <c:idx val="0"/>
          <c:order val="0"/>
          <c:tx>
            <c:strRef>
              <c:f>Sheet1!$B$1</c:f>
              <c:strCache>
                <c:ptCount val="1"/>
                <c:pt idx="0">
                  <c:v>系列 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Sheet1!$A$2:$A$8</c:f>
              <c:strCache>
                <c:ptCount val="7"/>
                <c:pt idx="0">
                  <c:v>美国</c:v>
                </c:pt>
                <c:pt idx="1">
                  <c:v>中国</c:v>
                </c:pt>
                <c:pt idx="2">
                  <c:v>日本</c:v>
                </c:pt>
                <c:pt idx="3">
                  <c:v>德国</c:v>
                </c:pt>
                <c:pt idx="4">
                  <c:v>英国</c:v>
                </c:pt>
                <c:pt idx="5">
                  <c:v>法国</c:v>
                </c:pt>
                <c:pt idx="6">
                  <c:v>印度</c:v>
                </c:pt>
              </c:strCache>
            </c:strRef>
          </c:cat>
          <c:val>
            <c:numRef>
              <c:f>Sheet1!$B$2:$B$8</c:f>
              <c:numCache>
                <c:formatCode>General</c:formatCode>
                <c:ptCount val="7"/>
                <c:pt idx="0">
                  <c:v>18.57</c:v>
                </c:pt>
                <c:pt idx="1">
                  <c:v>11.22</c:v>
                </c:pt>
                <c:pt idx="2">
                  <c:v>4.9400000000000004</c:v>
                </c:pt>
                <c:pt idx="3">
                  <c:v>3.46</c:v>
                </c:pt>
                <c:pt idx="4">
                  <c:v>2.63</c:v>
                </c:pt>
                <c:pt idx="5">
                  <c:v>2.4500000000000002</c:v>
                </c:pt>
                <c:pt idx="6">
                  <c:v>2.2599999999999998</c:v>
                </c:pt>
              </c:numCache>
            </c:numRef>
          </c:val>
        </c:ser>
        <c:ser>
          <c:idx val="1"/>
          <c:order val="1"/>
          <c:tx>
            <c:strRef>
              <c:f>Sheet1!$C$1</c:f>
              <c:strCache>
                <c:ptCount val="1"/>
                <c:pt idx="0">
                  <c:v>列1</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美国</c:v>
                </c:pt>
                <c:pt idx="1">
                  <c:v>中国</c:v>
                </c:pt>
                <c:pt idx="2">
                  <c:v>日本</c:v>
                </c:pt>
                <c:pt idx="3">
                  <c:v>德国</c:v>
                </c:pt>
                <c:pt idx="4">
                  <c:v>英国</c:v>
                </c:pt>
                <c:pt idx="5">
                  <c:v>法国</c:v>
                </c:pt>
                <c:pt idx="6">
                  <c:v>印度</c:v>
                </c:pt>
              </c:strCache>
            </c:strRef>
          </c:cat>
          <c:val>
            <c:numRef>
              <c:f>Sheet1!$C$2:$C$8</c:f>
              <c:numCache>
                <c:formatCode>General</c:formatCode>
                <c:ptCount val="7"/>
              </c:numCache>
            </c:numRef>
          </c:val>
        </c:ser>
        <c:ser>
          <c:idx val="2"/>
          <c:order val="2"/>
          <c:tx>
            <c:strRef>
              <c:f>Sheet1!$D$1</c:f>
              <c:strCache>
                <c:ptCount val="1"/>
                <c:pt idx="0">
                  <c:v>列2</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美国</c:v>
                </c:pt>
                <c:pt idx="1">
                  <c:v>中国</c:v>
                </c:pt>
                <c:pt idx="2">
                  <c:v>日本</c:v>
                </c:pt>
                <c:pt idx="3">
                  <c:v>德国</c:v>
                </c:pt>
                <c:pt idx="4">
                  <c:v>英国</c:v>
                </c:pt>
                <c:pt idx="5">
                  <c:v>法国</c:v>
                </c:pt>
                <c:pt idx="6">
                  <c:v>印度</c:v>
                </c:pt>
              </c:strCache>
            </c:strRef>
          </c:cat>
          <c:val>
            <c:numRef>
              <c:f>Sheet1!$D$2:$D$8</c:f>
              <c:numCache>
                <c:formatCode>General</c:formatCode>
                <c:ptCount val="7"/>
              </c:numCache>
            </c:numRef>
          </c:val>
        </c:ser>
        <c:dLbls>
          <c:dLblPos val="outEnd"/>
          <c:showLegendKey val="0"/>
          <c:showVal val="1"/>
          <c:showCatName val="0"/>
          <c:showSerName val="0"/>
          <c:showPercent val="0"/>
          <c:showBubbleSize val="0"/>
        </c:dLbls>
        <c:gapWidth val="164"/>
        <c:overlap val="-22"/>
        <c:axId val="199592080"/>
        <c:axId val="199592640"/>
      </c:barChart>
      <c:catAx>
        <c:axId val="19959208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9592640"/>
        <c:crosses val="autoZero"/>
        <c:auto val="1"/>
        <c:lblAlgn val="ctr"/>
        <c:lblOffset val="100"/>
        <c:noMultiLvlLbl val="0"/>
      </c:catAx>
      <c:valAx>
        <c:axId val="1995926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9592080"/>
        <c:crosses val="autoZero"/>
        <c:crossBetween val="between"/>
      </c:valAx>
      <c: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c:spPr>
    </c:plotArea>
    <c:plotVisOnly val="1"/>
    <c:dispBlanksAs val="gap"/>
    <c:showDLblsOverMax val="0"/>
  </c:chart>
  <c:spPr>
    <a:solidFill>
      <a:schemeClr val="accent2">
        <a:lumMod val="20000"/>
        <a:lumOff val="80000"/>
      </a:schemeClr>
    </a:solidFill>
    <a:ln>
      <a:noFill/>
    </a:ln>
    <a:effectLst/>
  </c:spPr>
  <c:txPr>
    <a:bodyPr/>
    <a:lstStyle/>
    <a:p>
      <a:pPr>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0.38445</cdr:x>
      <cdr:y>0.19111</cdr:y>
    </cdr:from>
    <cdr:to>
      <cdr:x>1</cdr:x>
      <cdr:y>0.41912</cdr:y>
    </cdr:to>
    <cdr:sp macro="" textlink="">
      <cdr:nvSpPr>
        <cdr:cNvPr id="2" name="文本框 1"/>
        <cdr:cNvSpPr txBox="1"/>
      </cdr:nvSpPr>
      <cdr:spPr>
        <a:xfrm xmlns:a="http://schemas.openxmlformats.org/drawingml/2006/main">
          <a:off x="1452563" y="573415"/>
          <a:ext cx="2325687" cy="684112"/>
        </a:xfrm>
        <a:prstGeom xmlns:a="http://schemas.openxmlformats.org/drawingml/2006/main" prst="rect">
          <a:avLst/>
        </a:prstGeom>
        <a:gradFill xmlns:a="http://schemas.openxmlformats.org/drawingml/2006/main"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n-US" altLang="zh-CN" sz="1800" smtClean="0">
              <a:solidFill>
                <a:srgbClr val="FF0000"/>
              </a:solidFill>
            </a:rPr>
            <a:t>2016</a:t>
          </a:r>
          <a:r>
            <a:rPr lang="zh-CN" altLang="en-US" sz="1800" smtClean="0">
              <a:solidFill>
                <a:srgbClr val="FF0000"/>
              </a:solidFill>
            </a:rPr>
            <a:t>年世界主要国家</a:t>
          </a:r>
          <a:r>
            <a:rPr lang="en-US" altLang="zh-CN" sz="1800" smtClean="0">
              <a:solidFill>
                <a:srgbClr val="FF0000"/>
              </a:solidFill>
            </a:rPr>
            <a:t>GDP</a:t>
          </a:r>
          <a:r>
            <a:rPr lang="zh-CN" altLang="en-US" sz="1800" smtClean="0">
              <a:solidFill>
                <a:srgbClr val="FF0000"/>
              </a:solidFill>
            </a:rPr>
            <a:t>（美元：</a:t>
          </a:r>
          <a:r>
            <a:rPr lang="zh-CN" altLang="en-US" sz="1800">
              <a:solidFill>
                <a:srgbClr val="FF0000"/>
              </a:solidFill>
            </a:rPr>
            <a:t>万</a:t>
          </a:r>
          <a:r>
            <a:rPr lang="zh-CN" altLang="en-US" sz="1800" smtClean="0">
              <a:solidFill>
                <a:srgbClr val="FF0000"/>
              </a:solidFill>
            </a:rPr>
            <a:t>亿</a:t>
          </a:r>
          <a:r>
            <a:rPr lang="zh-CN" altLang="en-US" sz="1800" smtClean="0"/>
            <a:t>）</a:t>
          </a:r>
          <a:endParaRPr lang="zh-CN" altLang="en-US" sz="180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2680158-063F-4200-89C5-A6DCC189D611}" type="datetimeFigureOut">
              <a:rPr lang="zh-CN" altLang="en-US" smtClean="0"/>
              <a:t>2017/10/25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1813997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2680158-063F-4200-89C5-A6DCC189D611}" type="datetimeFigureOut">
              <a:rPr lang="zh-CN" altLang="en-US" smtClean="0"/>
              <a:t>2017/10/25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4089436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2680158-063F-4200-89C5-A6DCC189D611}" type="datetimeFigureOut">
              <a:rPr lang="zh-CN" altLang="en-US" smtClean="0"/>
              <a:t>2017/10/25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2958882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2680158-063F-4200-89C5-A6DCC189D611}" type="datetimeFigureOut">
              <a:rPr lang="zh-CN" altLang="en-US" smtClean="0"/>
              <a:t>2017/10/25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341406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2680158-063F-4200-89C5-A6DCC189D611}" type="datetimeFigureOut">
              <a:rPr lang="zh-CN" altLang="en-US" smtClean="0"/>
              <a:t>2017/10/25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3405637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2680158-063F-4200-89C5-A6DCC189D611}" type="datetimeFigureOut">
              <a:rPr lang="zh-CN" altLang="en-US" smtClean="0"/>
              <a:t>2017/10/25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3601569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2680158-063F-4200-89C5-A6DCC189D611}" type="datetimeFigureOut">
              <a:rPr lang="zh-CN" altLang="en-US" smtClean="0"/>
              <a:t>2017/10/25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1958075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2680158-063F-4200-89C5-A6DCC189D611}" type="datetimeFigureOut">
              <a:rPr lang="zh-CN" altLang="en-US" smtClean="0"/>
              <a:t>2017/10/25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4264795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2680158-063F-4200-89C5-A6DCC189D611}" type="datetimeFigureOut">
              <a:rPr lang="zh-CN" altLang="en-US" smtClean="0"/>
              <a:t>2017/10/25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196553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2680158-063F-4200-89C5-A6DCC189D611}" type="datetimeFigureOut">
              <a:rPr lang="zh-CN" altLang="en-US" smtClean="0"/>
              <a:t>2017/10/25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1624443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2680158-063F-4200-89C5-A6DCC189D611}" type="datetimeFigureOut">
              <a:rPr lang="zh-CN" altLang="en-US" smtClean="0"/>
              <a:t>2017/10/25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411803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80158-063F-4200-89C5-A6DCC189D611}" type="datetimeFigureOut">
              <a:rPr lang="zh-CN" altLang="en-US" smtClean="0"/>
              <a:t>2017/10/25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8062C5-8768-469C-8605-7563F8E1E367}" type="slidenum">
              <a:rPr lang="zh-CN" altLang="en-US" smtClean="0"/>
              <a:t>‹#›</a:t>
            </a:fld>
            <a:endParaRPr lang="zh-CN" altLang="en-US"/>
          </a:p>
        </p:txBody>
      </p:sp>
    </p:spTree>
    <p:extLst>
      <p:ext uri="{BB962C8B-B14F-4D97-AF65-F5344CB8AC3E}">
        <p14:creationId xmlns:p14="http://schemas.microsoft.com/office/powerpoint/2010/main" val="1750559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360h"/><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4675418" cy="7629525"/>
          </a:xfrm>
        </p:spPr>
      </p:pic>
      <p:sp>
        <p:nvSpPr>
          <p:cNvPr id="5" name="标题 1"/>
          <p:cNvSpPr txBox="1">
            <a:spLocks/>
          </p:cNvSpPr>
          <p:nvPr/>
        </p:nvSpPr>
        <p:spPr>
          <a:xfrm>
            <a:off x="3048000" y="874713"/>
            <a:ext cx="9144000" cy="677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smtClean="0">
                <a:solidFill>
                  <a:srgbClr val="C00000"/>
                </a:solidFill>
              </a:rPr>
              <a:t>学习贯彻党的十九大精神工作交流会</a:t>
            </a:r>
            <a:endParaRPr lang="zh-CN" altLang="en-US" sz="3600">
              <a:solidFill>
                <a:srgbClr val="C00000"/>
              </a:solidFill>
            </a:endParaRPr>
          </a:p>
        </p:txBody>
      </p:sp>
      <p:sp>
        <p:nvSpPr>
          <p:cNvPr id="7" name="文本框 6"/>
          <p:cNvSpPr txBox="1"/>
          <p:nvPr/>
        </p:nvSpPr>
        <p:spPr>
          <a:xfrm>
            <a:off x="1895475" y="2333833"/>
            <a:ext cx="9496425" cy="2554545"/>
          </a:xfrm>
          <a:prstGeom prst="rect">
            <a:avLst/>
          </a:prstGeom>
          <a:noFill/>
        </p:spPr>
        <p:txBody>
          <a:bodyPr wrap="square" rtlCol="0">
            <a:spAutoFit/>
          </a:bodyPr>
          <a:lstStyle/>
          <a:p>
            <a:pPr algn="ctr"/>
            <a:r>
              <a:rPr lang="zh-CN" altLang="en-US" sz="8000" smtClean="0">
                <a:solidFill>
                  <a:srgbClr val="FFC000"/>
                </a:solidFill>
                <a:latin typeface="华文新魏" panose="02010800040101010101" pitchFamily="2" charset="-122"/>
                <a:ea typeface="华文新魏" panose="02010800040101010101" pitchFamily="2" charset="-122"/>
              </a:rPr>
              <a:t>粤港澳大湾区建设</a:t>
            </a:r>
            <a:endParaRPr lang="en-US" altLang="zh-CN" sz="8000" smtClean="0">
              <a:solidFill>
                <a:srgbClr val="FFC000"/>
              </a:solidFill>
              <a:latin typeface="华文新魏" panose="02010800040101010101" pitchFamily="2" charset="-122"/>
              <a:ea typeface="华文新魏" panose="02010800040101010101" pitchFamily="2" charset="-122"/>
            </a:endParaRPr>
          </a:p>
          <a:p>
            <a:pPr algn="ctr"/>
            <a:r>
              <a:rPr lang="zh-CN" altLang="en-US" sz="8000" smtClean="0">
                <a:solidFill>
                  <a:srgbClr val="FFC000"/>
                </a:solidFill>
                <a:latin typeface="华文新魏" panose="02010800040101010101" pitchFamily="2" charset="-122"/>
                <a:ea typeface="华文新魏" panose="02010800040101010101" pitchFamily="2" charset="-122"/>
              </a:rPr>
              <a:t>广州机遇与挑战</a:t>
            </a:r>
            <a:endParaRPr lang="zh-CN" altLang="en-US" sz="8000">
              <a:solidFill>
                <a:srgbClr val="FFC000"/>
              </a:solidFill>
              <a:latin typeface="华文新魏" panose="02010800040101010101" pitchFamily="2" charset="-122"/>
              <a:ea typeface="华文新魏" panose="02010800040101010101" pitchFamily="2" charset="-122"/>
            </a:endParaRPr>
          </a:p>
        </p:txBody>
      </p:sp>
      <p:sp>
        <p:nvSpPr>
          <p:cNvPr id="8" name="文本框 7"/>
          <p:cNvSpPr txBox="1"/>
          <p:nvPr/>
        </p:nvSpPr>
        <p:spPr>
          <a:xfrm>
            <a:off x="4905375" y="5208357"/>
            <a:ext cx="4305299" cy="1200329"/>
          </a:xfrm>
          <a:prstGeom prst="rect">
            <a:avLst/>
          </a:prstGeom>
          <a:noFill/>
        </p:spPr>
        <p:txBody>
          <a:bodyPr wrap="square" rtlCol="0">
            <a:spAutoFit/>
          </a:bodyPr>
          <a:lstStyle/>
          <a:p>
            <a:r>
              <a:rPr lang="zh-CN" altLang="en-US" sz="3600" smtClean="0">
                <a:solidFill>
                  <a:srgbClr val="FFC000"/>
                </a:solidFill>
              </a:rPr>
              <a:t>广州市政府研究室</a:t>
            </a:r>
            <a:endParaRPr lang="en-US" altLang="zh-CN" sz="3600" smtClean="0">
              <a:solidFill>
                <a:srgbClr val="FFC000"/>
              </a:solidFill>
            </a:endParaRPr>
          </a:p>
          <a:p>
            <a:r>
              <a:rPr lang="en-US" altLang="zh-CN" sz="3600" smtClean="0">
                <a:solidFill>
                  <a:srgbClr val="FFC000"/>
                </a:solidFill>
              </a:rPr>
              <a:t>  2017</a:t>
            </a:r>
            <a:r>
              <a:rPr lang="zh-CN" altLang="en-US" sz="3600" smtClean="0">
                <a:solidFill>
                  <a:srgbClr val="FFC000"/>
                </a:solidFill>
              </a:rPr>
              <a:t>年</a:t>
            </a:r>
            <a:r>
              <a:rPr lang="en-US" altLang="zh-CN" sz="3600" smtClean="0">
                <a:solidFill>
                  <a:srgbClr val="FFC000"/>
                </a:solidFill>
              </a:rPr>
              <a:t>10</a:t>
            </a:r>
            <a:r>
              <a:rPr lang="zh-CN" altLang="en-US" sz="3600" smtClean="0">
                <a:solidFill>
                  <a:srgbClr val="FFC000"/>
                </a:solidFill>
              </a:rPr>
              <a:t>月</a:t>
            </a:r>
            <a:r>
              <a:rPr lang="en-US" altLang="zh-CN" sz="3600" smtClean="0">
                <a:solidFill>
                  <a:srgbClr val="FFC000"/>
                </a:solidFill>
              </a:rPr>
              <a:t>25</a:t>
            </a:r>
            <a:r>
              <a:rPr lang="zh-CN" altLang="en-US" sz="3600" smtClean="0">
                <a:solidFill>
                  <a:srgbClr val="FFC000"/>
                </a:solidFill>
              </a:rPr>
              <a:t>日</a:t>
            </a:r>
            <a:endParaRPr lang="zh-CN" altLang="en-US" sz="3600">
              <a:solidFill>
                <a:srgbClr val="FFC000"/>
              </a:solidFill>
            </a:endParaRPr>
          </a:p>
        </p:txBody>
      </p:sp>
    </p:spTree>
    <p:extLst>
      <p:ext uri="{BB962C8B-B14F-4D97-AF65-F5344CB8AC3E}">
        <p14:creationId xmlns:p14="http://schemas.microsoft.com/office/powerpoint/2010/main" val="2487871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矩形 5"/>
          <p:cNvSpPr/>
          <p:nvPr/>
        </p:nvSpPr>
        <p:spPr>
          <a:xfrm>
            <a:off x="266700" y="400050"/>
            <a:ext cx="6334125" cy="9144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smtClean="0">
                <a:solidFill>
                  <a:srgbClr val="FF0000"/>
                </a:solidFill>
              </a:rPr>
              <a:t>二、粤港澳大湾区提出的背景</a:t>
            </a:r>
            <a:endParaRPr lang="zh-CN" altLang="en-US" sz="3200" b="1">
              <a:solidFill>
                <a:srgbClr val="FF0000"/>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5676" y="3314700"/>
            <a:ext cx="4353500" cy="320163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477" y="400050"/>
            <a:ext cx="5295898" cy="2703195"/>
          </a:xfrm>
          <a:prstGeom prst="rect">
            <a:avLst/>
          </a:prstGeom>
        </p:spPr>
      </p:pic>
      <p:sp>
        <p:nvSpPr>
          <p:cNvPr id="2" name="圆角矩形 1"/>
          <p:cNvSpPr/>
          <p:nvPr/>
        </p:nvSpPr>
        <p:spPr>
          <a:xfrm>
            <a:off x="266700" y="5171175"/>
            <a:ext cx="6334124" cy="1345161"/>
          </a:xfrm>
          <a:prstGeom prst="roundRect">
            <a:avLst/>
          </a:prstGeom>
          <a:solidFill>
            <a:schemeClr val="l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mtClean="0">
                <a:solidFill>
                  <a:schemeClr val="accent2">
                    <a:lumMod val="75000"/>
                  </a:schemeClr>
                </a:solidFill>
              </a:rPr>
              <a:t>从最初</a:t>
            </a:r>
            <a:r>
              <a:rPr lang="zh-CN" altLang="en-US">
                <a:solidFill>
                  <a:schemeClr val="accent2">
                    <a:lumMod val="75000"/>
                  </a:schemeClr>
                </a:solidFill>
              </a:rPr>
              <a:t>的</a:t>
            </a:r>
            <a:r>
              <a:rPr lang="zh-CN" altLang="en-US" smtClean="0">
                <a:solidFill>
                  <a:schemeClr val="accent2">
                    <a:lumMod val="75000"/>
                  </a:schemeClr>
                </a:solidFill>
              </a:rPr>
              <a:t>探索珠</a:t>
            </a:r>
            <a:r>
              <a:rPr lang="zh-CN" altLang="en-US">
                <a:solidFill>
                  <a:schemeClr val="accent2">
                    <a:lumMod val="75000"/>
                  </a:schemeClr>
                </a:solidFill>
              </a:rPr>
              <a:t>三角区域</a:t>
            </a:r>
            <a:r>
              <a:rPr lang="zh-CN" altLang="en-US" smtClean="0">
                <a:solidFill>
                  <a:schemeClr val="accent2">
                    <a:lumMod val="75000"/>
                  </a:schemeClr>
                </a:solidFill>
              </a:rPr>
              <a:t>合作和泛</a:t>
            </a:r>
            <a:r>
              <a:rPr lang="zh-CN" altLang="en-US">
                <a:solidFill>
                  <a:schemeClr val="accent2">
                    <a:lumMod val="75000"/>
                  </a:schemeClr>
                </a:solidFill>
              </a:rPr>
              <a:t>珠三</a:t>
            </a:r>
            <a:r>
              <a:rPr lang="zh-CN" altLang="en-US" smtClean="0">
                <a:solidFill>
                  <a:schemeClr val="accent2">
                    <a:lumMod val="75000"/>
                  </a:schemeClr>
                </a:solidFill>
              </a:rPr>
              <a:t>角合作与发展，到推进建立粤港澳合作机制、签署</a:t>
            </a:r>
            <a:r>
              <a:rPr lang="en-US" altLang="zh-CN" smtClean="0">
                <a:solidFill>
                  <a:schemeClr val="accent2">
                    <a:lumMod val="75000"/>
                  </a:schemeClr>
                </a:solidFill>
              </a:rPr>
              <a:t>CEPA</a:t>
            </a:r>
            <a:r>
              <a:rPr lang="zh-CN" altLang="en-US" smtClean="0">
                <a:solidFill>
                  <a:schemeClr val="accent2">
                    <a:lumMod val="75000"/>
                  </a:schemeClr>
                </a:solidFill>
              </a:rPr>
              <a:t>，再到粤港澳大湾区概念的提出，是一个瓜熟蒂落、水到渠成的过程。</a:t>
            </a:r>
            <a:endParaRPr lang="zh-CN" altLang="en-US">
              <a:solidFill>
                <a:schemeClr val="accent2">
                  <a:lumMod val="75000"/>
                </a:schemeClr>
              </a:solidFill>
            </a:endParaRPr>
          </a:p>
        </p:txBody>
      </p:sp>
      <p:sp>
        <p:nvSpPr>
          <p:cNvPr id="3" name="圆角矩形 2"/>
          <p:cNvSpPr/>
          <p:nvPr/>
        </p:nvSpPr>
        <p:spPr>
          <a:xfrm>
            <a:off x="266700" y="1684020"/>
            <a:ext cx="6334124" cy="139065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a:solidFill>
                  <a:schemeClr val="accent2">
                    <a:lumMod val="75000"/>
                  </a:schemeClr>
                </a:solidFill>
              </a:rPr>
              <a:t> 2017</a:t>
            </a:r>
            <a:r>
              <a:rPr lang="zh-CN" altLang="en-US">
                <a:solidFill>
                  <a:schemeClr val="accent2">
                    <a:lumMod val="75000"/>
                  </a:schemeClr>
                </a:solidFill>
              </a:rPr>
              <a:t>年</a:t>
            </a:r>
            <a:r>
              <a:rPr lang="en-US" altLang="zh-CN">
                <a:solidFill>
                  <a:schemeClr val="accent2">
                    <a:lumMod val="75000"/>
                  </a:schemeClr>
                </a:solidFill>
              </a:rPr>
              <a:t>1</a:t>
            </a:r>
            <a:r>
              <a:rPr lang="zh-CN" altLang="en-US">
                <a:solidFill>
                  <a:schemeClr val="accent2">
                    <a:lumMod val="75000"/>
                  </a:schemeClr>
                </a:solidFill>
              </a:rPr>
              <a:t>月</a:t>
            </a:r>
            <a:r>
              <a:rPr lang="en-US" altLang="zh-CN">
                <a:solidFill>
                  <a:schemeClr val="accent2">
                    <a:lumMod val="75000"/>
                  </a:schemeClr>
                </a:solidFill>
              </a:rPr>
              <a:t>19</a:t>
            </a:r>
            <a:r>
              <a:rPr lang="zh-CN" altLang="en-US">
                <a:solidFill>
                  <a:schemeClr val="accent2">
                    <a:lumMod val="75000"/>
                  </a:schemeClr>
                </a:solidFill>
              </a:rPr>
              <a:t>日，马兴瑞省长在广东省第十二届人民代表大会第五次会议上作政府工作报告时，提出“携手港澳推进珠三角世界级城市群和粤港澳大湾区建设” </a:t>
            </a:r>
            <a:endParaRPr lang="zh-CN" altLang="en-US"/>
          </a:p>
        </p:txBody>
      </p:sp>
      <p:sp>
        <p:nvSpPr>
          <p:cNvPr id="4" name="圆角矩形 3"/>
          <p:cNvSpPr/>
          <p:nvPr/>
        </p:nvSpPr>
        <p:spPr>
          <a:xfrm>
            <a:off x="266701" y="3400811"/>
            <a:ext cx="6334124" cy="1562100"/>
          </a:xfrm>
          <a:prstGeom prst="round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a:solidFill>
                  <a:schemeClr val="accent2">
                    <a:lumMod val="75000"/>
                  </a:schemeClr>
                </a:solidFill>
              </a:rPr>
              <a:t>2017</a:t>
            </a:r>
            <a:r>
              <a:rPr lang="zh-CN" altLang="en-US">
                <a:solidFill>
                  <a:schemeClr val="accent2">
                    <a:lumMod val="75000"/>
                  </a:schemeClr>
                </a:solidFill>
              </a:rPr>
              <a:t>年</a:t>
            </a:r>
            <a:r>
              <a:rPr lang="en-US" altLang="zh-CN">
                <a:solidFill>
                  <a:schemeClr val="accent2">
                    <a:lumMod val="75000"/>
                  </a:schemeClr>
                </a:solidFill>
              </a:rPr>
              <a:t>3</a:t>
            </a:r>
            <a:r>
              <a:rPr lang="zh-CN" altLang="en-US">
                <a:solidFill>
                  <a:schemeClr val="accent2">
                    <a:lumMod val="75000"/>
                  </a:schemeClr>
                </a:solidFill>
              </a:rPr>
              <a:t>月</a:t>
            </a:r>
            <a:r>
              <a:rPr lang="en-US" altLang="zh-CN">
                <a:solidFill>
                  <a:schemeClr val="accent2">
                    <a:lumMod val="75000"/>
                  </a:schemeClr>
                </a:solidFill>
              </a:rPr>
              <a:t>5</a:t>
            </a:r>
            <a:r>
              <a:rPr lang="zh-CN" altLang="en-US">
                <a:solidFill>
                  <a:schemeClr val="accent2">
                    <a:lumMod val="75000"/>
                  </a:schemeClr>
                </a:solidFill>
              </a:rPr>
              <a:t>日召开的十二届全国人大五次会议上，李克强总理在政府工作报告中提出，要推动内地与港澳深化合作，研究制定粤港澳大湾区城市群发展规划，发挥港澳独特优势，提升在国家经济发展和对外开放中的地位与功能</a:t>
            </a:r>
          </a:p>
        </p:txBody>
      </p:sp>
    </p:spTree>
    <p:extLst>
      <p:ext uri="{BB962C8B-B14F-4D97-AF65-F5344CB8AC3E}">
        <p14:creationId xmlns:p14="http://schemas.microsoft.com/office/powerpoint/2010/main" val="58719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2687361"/>
            <a:ext cx="5854887" cy="3732490"/>
          </a:xfrm>
          <a:prstGeom prst="rect">
            <a:avLst/>
          </a:prstGeom>
        </p:spPr>
      </p:pic>
      <p:sp>
        <p:nvSpPr>
          <p:cNvPr id="6" name="矩形 5"/>
          <p:cNvSpPr/>
          <p:nvPr/>
        </p:nvSpPr>
        <p:spPr>
          <a:xfrm>
            <a:off x="590550" y="314325"/>
            <a:ext cx="5915025" cy="187642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solidFill>
                  <a:srgbClr val="FF0000"/>
                </a:solidFill>
              </a:rPr>
              <a:t>今年</a:t>
            </a:r>
            <a:r>
              <a:rPr lang="en-US" altLang="zh-CN" sz="2000" smtClean="0">
                <a:solidFill>
                  <a:srgbClr val="FF0000"/>
                </a:solidFill>
              </a:rPr>
              <a:t>7</a:t>
            </a:r>
            <a:r>
              <a:rPr lang="zh-CN" altLang="en-US" sz="2000" smtClean="0">
                <a:solidFill>
                  <a:srgbClr val="FF0000"/>
                </a:solidFill>
              </a:rPr>
              <a:t>月</a:t>
            </a:r>
            <a:r>
              <a:rPr lang="en-US" altLang="zh-CN" sz="2000" smtClean="0">
                <a:solidFill>
                  <a:srgbClr val="FF0000"/>
                </a:solidFill>
              </a:rPr>
              <a:t>1</a:t>
            </a:r>
            <a:r>
              <a:rPr lang="zh-CN" altLang="en-US" sz="2000" smtClean="0">
                <a:solidFill>
                  <a:srgbClr val="FF0000"/>
                </a:solidFill>
              </a:rPr>
              <a:t>日上午，</a:t>
            </a:r>
            <a:r>
              <a:rPr lang="en-US" altLang="zh-CN" sz="2000" smtClean="0">
                <a:solidFill>
                  <a:srgbClr val="FF0000"/>
                </a:solidFill>
              </a:rPr>
              <a:t>《</a:t>
            </a:r>
            <a:r>
              <a:rPr lang="zh-CN" altLang="en-US" sz="2000" smtClean="0">
                <a:solidFill>
                  <a:srgbClr val="FF0000"/>
                </a:solidFill>
              </a:rPr>
              <a:t>深化粤港澳合作 推进大湾区建设框架协议</a:t>
            </a:r>
            <a:r>
              <a:rPr lang="en-US" altLang="zh-CN" sz="2000" smtClean="0">
                <a:solidFill>
                  <a:srgbClr val="FF0000"/>
                </a:solidFill>
              </a:rPr>
              <a:t>》</a:t>
            </a:r>
            <a:r>
              <a:rPr lang="zh-CN" altLang="en-US" sz="2000" smtClean="0">
                <a:solidFill>
                  <a:srgbClr val="FF0000"/>
                </a:solidFill>
              </a:rPr>
              <a:t>在香港签署。在习近平主席见证下，香港特别行政区行政长官林郑月娥、澳门特别行政区行政长官崔世安、国家发展和改革委员会主任何立峰、广东省省长马兴瑞共同签署了</a:t>
            </a:r>
            <a:r>
              <a:rPr lang="en-US" altLang="zh-CN" sz="2000" smtClean="0">
                <a:solidFill>
                  <a:srgbClr val="FF0000"/>
                </a:solidFill>
              </a:rPr>
              <a:t>《</a:t>
            </a:r>
            <a:r>
              <a:rPr lang="zh-CN" altLang="en-US" sz="2000" smtClean="0">
                <a:solidFill>
                  <a:srgbClr val="FF0000"/>
                </a:solidFill>
              </a:rPr>
              <a:t>深化粤港澳合作 推进大湾区建设框架协议</a:t>
            </a:r>
            <a:r>
              <a:rPr lang="en-US" altLang="zh-CN" sz="2000" smtClean="0">
                <a:solidFill>
                  <a:srgbClr val="FF0000"/>
                </a:solidFill>
              </a:rPr>
              <a:t>》</a:t>
            </a:r>
            <a:r>
              <a:rPr lang="zh-CN" altLang="en-US" sz="2000" smtClean="0">
                <a:solidFill>
                  <a:srgbClr val="FF0000"/>
                </a:solidFill>
              </a:rPr>
              <a:t>。</a:t>
            </a:r>
            <a:endParaRPr lang="zh-CN" altLang="en-US" sz="2000">
              <a:solidFill>
                <a:srgbClr val="FF0000"/>
              </a:solidFill>
            </a:endParaRPr>
          </a:p>
        </p:txBody>
      </p:sp>
      <p:pic>
        <p:nvPicPr>
          <p:cNvPr id="8"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77050" y="314325"/>
            <a:ext cx="5093701" cy="3475461"/>
          </a:xfrm>
        </p:spPr>
      </p:pic>
      <p:sp>
        <p:nvSpPr>
          <p:cNvPr id="9" name="圆角矩形 8"/>
          <p:cNvSpPr/>
          <p:nvPr/>
        </p:nvSpPr>
        <p:spPr>
          <a:xfrm>
            <a:off x="6877051" y="4114800"/>
            <a:ext cx="5093700" cy="215265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solidFill>
                  <a:srgbClr val="FF0000"/>
                </a:solidFill>
              </a:rPr>
              <a:t>目标：将粤港澳大湾区建设成为更具活力的经济区、宜居宜业宜游的优质生活圈和内地与港澳深度合作的示范区，打造国际一流湾区和世界级</a:t>
            </a:r>
            <a:r>
              <a:rPr lang="zh-CN" altLang="en-US" sz="2000">
                <a:solidFill>
                  <a:srgbClr val="FF0000"/>
                </a:solidFill>
              </a:rPr>
              <a:t>城市群。粤港澳大湾区</a:t>
            </a:r>
            <a:r>
              <a:rPr lang="zh-CN" altLang="en-US" sz="2000" smtClean="0">
                <a:solidFill>
                  <a:srgbClr val="FF0000"/>
                </a:solidFill>
              </a:rPr>
              <a:t>建设已经从设想</a:t>
            </a:r>
            <a:r>
              <a:rPr lang="zh-CN" altLang="en-US" sz="2000">
                <a:solidFill>
                  <a:srgbClr val="FF0000"/>
                </a:solidFill>
              </a:rPr>
              <a:t>进入实际规划和布局</a:t>
            </a:r>
            <a:r>
              <a:rPr lang="zh-CN" altLang="en-US" sz="2000" smtClean="0">
                <a:solidFill>
                  <a:srgbClr val="FF0000"/>
                </a:solidFill>
              </a:rPr>
              <a:t>阶段。</a:t>
            </a:r>
            <a:endParaRPr lang="zh-CN" altLang="en-US" sz="2000">
              <a:solidFill>
                <a:srgbClr val="FF0000"/>
              </a:solidFill>
            </a:endParaRPr>
          </a:p>
        </p:txBody>
      </p:sp>
    </p:spTree>
    <p:extLst>
      <p:ext uri="{BB962C8B-B14F-4D97-AF65-F5344CB8AC3E}">
        <p14:creationId xmlns:p14="http://schemas.microsoft.com/office/powerpoint/2010/main" val="17540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圆角矩形 3"/>
          <p:cNvSpPr/>
          <p:nvPr/>
        </p:nvSpPr>
        <p:spPr>
          <a:xfrm>
            <a:off x="190499" y="276225"/>
            <a:ext cx="11382375" cy="9144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smtClean="0">
                <a:solidFill>
                  <a:srgbClr val="FF0000"/>
                </a:solidFill>
              </a:rPr>
              <a:t>  三</a:t>
            </a:r>
            <a:r>
              <a:rPr lang="zh-CN" altLang="en-US" sz="3200" b="1" smtClean="0">
                <a:solidFill>
                  <a:srgbClr val="FF0000"/>
                </a:solidFill>
              </a:rPr>
              <a:t>、为何在这个时间节点提出建设湾</a:t>
            </a:r>
            <a:r>
              <a:rPr lang="zh-CN" altLang="en-US" sz="3200" b="1">
                <a:solidFill>
                  <a:srgbClr val="FF0000"/>
                </a:solidFill>
              </a:rPr>
              <a:t>区的战略</a:t>
            </a:r>
            <a:r>
              <a:rPr lang="zh-CN" altLang="en-US" sz="3200" b="1" smtClean="0">
                <a:solidFill>
                  <a:srgbClr val="FF0000"/>
                </a:solidFill>
              </a:rPr>
              <a:t>构想</a:t>
            </a:r>
            <a:endParaRPr lang="zh-CN" altLang="en-US" sz="3200" b="1">
              <a:solidFill>
                <a:srgbClr val="FF0000"/>
              </a:solidFill>
            </a:endParaRPr>
          </a:p>
        </p:txBody>
      </p:sp>
      <p:pic>
        <p:nvPicPr>
          <p:cNvPr id="6" name="图片 5"/>
          <p:cNvPicPr>
            <a:picLocks noChangeAspect="1"/>
          </p:cNvPicPr>
          <p:nvPr/>
        </p:nvPicPr>
        <p:blipFill>
          <a:blip r:embed="rId2"/>
          <a:stretch>
            <a:fillRect/>
          </a:stretch>
        </p:blipFill>
        <p:spPr>
          <a:xfrm>
            <a:off x="485092" y="1514475"/>
            <a:ext cx="3774943" cy="2406526"/>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6" y="4207055"/>
            <a:ext cx="3887877" cy="2527120"/>
          </a:xfrm>
          <a:prstGeom prst="rect">
            <a:avLst/>
          </a:prstGeom>
        </p:spPr>
      </p:pic>
      <p:sp>
        <p:nvSpPr>
          <p:cNvPr id="10" name="圆角矩形 9"/>
          <p:cNvSpPr/>
          <p:nvPr/>
        </p:nvSpPr>
        <p:spPr>
          <a:xfrm>
            <a:off x="4591050" y="1514475"/>
            <a:ext cx="7134225" cy="1914525"/>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a:solidFill>
                  <a:schemeClr val="accent2">
                    <a:lumMod val="75000"/>
                  </a:schemeClr>
                </a:solidFill>
              </a:rPr>
              <a:t> </a:t>
            </a:r>
            <a:r>
              <a:rPr lang="zh-CN" altLang="en-US" smtClean="0">
                <a:solidFill>
                  <a:schemeClr val="accent2">
                    <a:lumMod val="75000"/>
                  </a:schemeClr>
                </a:solidFill>
              </a:rPr>
              <a:t> </a:t>
            </a:r>
            <a:r>
              <a:rPr lang="en-US" altLang="zh-CN">
                <a:solidFill>
                  <a:schemeClr val="accent2">
                    <a:lumMod val="75000"/>
                  </a:schemeClr>
                </a:solidFill>
              </a:rPr>
              <a:t>2001</a:t>
            </a:r>
            <a:r>
              <a:rPr lang="zh-CN" altLang="en-US">
                <a:solidFill>
                  <a:schemeClr val="accent2">
                    <a:lumMod val="75000"/>
                  </a:schemeClr>
                </a:solidFill>
              </a:rPr>
              <a:t>年</a:t>
            </a:r>
            <a:r>
              <a:rPr lang="en-US" altLang="zh-CN">
                <a:solidFill>
                  <a:schemeClr val="accent2">
                    <a:lumMod val="75000"/>
                  </a:schemeClr>
                </a:solidFill>
              </a:rPr>
              <a:t>11</a:t>
            </a:r>
            <a:r>
              <a:rPr lang="zh-CN" altLang="en-US">
                <a:solidFill>
                  <a:schemeClr val="accent2">
                    <a:lumMod val="75000"/>
                  </a:schemeClr>
                </a:solidFill>
              </a:rPr>
              <a:t>月</a:t>
            </a:r>
            <a:r>
              <a:rPr lang="en-US" altLang="zh-CN">
                <a:solidFill>
                  <a:schemeClr val="accent2">
                    <a:lumMod val="75000"/>
                  </a:schemeClr>
                </a:solidFill>
              </a:rPr>
              <a:t>10</a:t>
            </a:r>
            <a:r>
              <a:rPr lang="zh-CN" altLang="en-US" smtClean="0">
                <a:solidFill>
                  <a:schemeClr val="accent2">
                    <a:lumMod val="75000"/>
                  </a:schemeClr>
                </a:solidFill>
              </a:rPr>
              <a:t>日，中国加入世贸组织（</a:t>
            </a:r>
            <a:r>
              <a:rPr lang="en-US" altLang="zh-CN" smtClean="0">
                <a:solidFill>
                  <a:schemeClr val="accent2">
                    <a:lumMod val="75000"/>
                  </a:schemeClr>
                </a:solidFill>
              </a:rPr>
              <a:t>WTO</a:t>
            </a:r>
            <a:r>
              <a:rPr lang="zh-CN" altLang="en-US" smtClean="0">
                <a:solidFill>
                  <a:schemeClr val="accent2">
                    <a:lumMod val="75000"/>
                  </a:schemeClr>
                </a:solidFill>
              </a:rPr>
              <a:t>），经济实现快速发展。</a:t>
            </a:r>
            <a:r>
              <a:rPr lang="en-US" altLang="zh-CN" smtClean="0">
                <a:solidFill>
                  <a:schemeClr val="accent2">
                    <a:lumMod val="75000"/>
                  </a:schemeClr>
                </a:solidFill>
              </a:rPr>
              <a:t>2009</a:t>
            </a:r>
            <a:r>
              <a:rPr lang="zh-CN" altLang="en-US">
                <a:solidFill>
                  <a:schemeClr val="accent2">
                    <a:lumMod val="75000"/>
                  </a:schemeClr>
                </a:solidFill>
              </a:rPr>
              <a:t>年我国超越日本成为世界第二大</a:t>
            </a:r>
            <a:r>
              <a:rPr lang="zh-CN" altLang="en-US" smtClean="0">
                <a:solidFill>
                  <a:schemeClr val="accent2">
                    <a:lumMod val="75000"/>
                  </a:schemeClr>
                </a:solidFill>
              </a:rPr>
              <a:t>经济体后，</a:t>
            </a:r>
            <a:r>
              <a:rPr lang="zh-CN" altLang="en-US">
                <a:solidFill>
                  <a:schemeClr val="accent2">
                    <a:lumMod val="75000"/>
                  </a:schemeClr>
                </a:solidFill>
              </a:rPr>
              <a:t>国内生产总值稳居世界第二位，占世界经济总量的比重逐年上升。据国际货币基金组织预测，据世界银行报告，</a:t>
            </a:r>
            <a:r>
              <a:rPr lang="en-US" altLang="zh-CN">
                <a:solidFill>
                  <a:schemeClr val="accent2">
                    <a:lumMod val="75000"/>
                  </a:schemeClr>
                </a:solidFill>
              </a:rPr>
              <a:t>2015</a:t>
            </a:r>
            <a:r>
              <a:rPr lang="zh-CN" altLang="en-US">
                <a:solidFill>
                  <a:schemeClr val="accent2">
                    <a:lumMod val="75000"/>
                  </a:schemeClr>
                </a:solidFill>
              </a:rPr>
              <a:t>年全球</a:t>
            </a:r>
            <a:r>
              <a:rPr lang="en-US" altLang="zh-CN">
                <a:solidFill>
                  <a:schemeClr val="accent2">
                    <a:lumMod val="75000"/>
                  </a:schemeClr>
                </a:solidFill>
              </a:rPr>
              <a:t>GDP</a:t>
            </a:r>
            <a:r>
              <a:rPr lang="zh-CN" altLang="en-US">
                <a:solidFill>
                  <a:schemeClr val="accent2">
                    <a:lumMod val="75000"/>
                  </a:schemeClr>
                </a:solidFill>
              </a:rPr>
              <a:t>总量达</a:t>
            </a:r>
            <a:r>
              <a:rPr lang="en-US" altLang="zh-CN">
                <a:solidFill>
                  <a:schemeClr val="accent2">
                    <a:lumMod val="75000"/>
                  </a:schemeClr>
                </a:solidFill>
              </a:rPr>
              <a:t>74</a:t>
            </a:r>
            <a:r>
              <a:rPr lang="zh-CN" altLang="en-US">
                <a:solidFill>
                  <a:schemeClr val="accent2">
                    <a:lumMod val="75000"/>
                  </a:schemeClr>
                </a:solidFill>
              </a:rPr>
              <a:t>万亿美元。其中，总量排名第一的仍然为美国，占比</a:t>
            </a:r>
            <a:r>
              <a:rPr lang="en-US" altLang="zh-CN">
                <a:solidFill>
                  <a:schemeClr val="accent2">
                    <a:lumMod val="75000"/>
                  </a:schemeClr>
                </a:solidFill>
              </a:rPr>
              <a:t>24.32%</a:t>
            </a:r>
            <a:r>
              <a:rPr lang="zh-CN" altLang="en-US">
                <a:solidFill>
                  <a:schemeClr val="accent2">
                    <a:lumMod val="75000"/>
                  </a:schemeClr>
                </a:solidFill>
              </a:rPr>
              <a:t>；其次，是中国，</a:t>
            </a:r>
            <a:r>
              <a:rPr lang="en-US" altLang="zh-CN">
                <a:solidFill>
                  <a:schemeClr val="accent2">
                    <a:lumMod val="75000"/>
                  </a:schemeClr>
                </a:solidFill>
              </a:rPr>
              <a:t>GDP</a:t>
            </a:r>
            <a:r>
              <a:rPr lang="zh-CN" altLang="en-US">
                <a:solidFill>
                  <a:schemeClr val="accent2">
                    <a:lumMod val="75000"/>
                  </a:schemeClr>
                </a:solidFill>
              </a:rPr>
              <a:t>总量占比</a:t>
            </a:r>
            <a:r>
              <a:rPr lang="en-US" altLang="zh-CN">
                <a:solidFill>
                  <a:schemeClr val="accent2">
                    <a:lumMod val="75000"/>
                  </a:schemeClr>
                </a:solidFill>
              </a:rPr>
              <a:t>14.84</a:t>
            </a:r>
            <a:r>
              <a:rPr lang="en-US" altLang="zh-CN" smtClean="0">
                <a:solidFill>
                  <a:schemeClr val="accent2">
                    <a:lumMod val="75000"/>
                  </a:schemeClr>
                </a:solidFill>
              </a:rPr>
              <a:t>%</a:t>
            </a:r>
            <a:r>
              <a:rPr lang="zh-CN" altLang="en-US" smtClean="0">
                <a:solidFill>
                  <a:schemeClr val="accent2">
                    <a:lumMod val="75000"/>
                  </a:schemeClr>
                </a:solidFill>
              </a:rPr>
              <a:t>；中国与</a:t>
            </a:r>
            <a:r>
              <a:rPr lang="zh-CN" altLang="en-US">
                <a:solidFill>
                  <a:schemeClr val="accent2">
                    <a:lumMod val="75000"/>
                  </a:schemeClr>
                </a:solidFill>
              </a:rPr>
              <a:t>美国的差距明显</a:t>
            </a:r>
            <a:r>
              <a:rPr lang="zh-CN" altLang="en-US" smtClean="0">
                <a:solidFill>
                  <a:schemeClr val="accent2">
                    <a:lumMod val="75000"/>
                  </a:schemeClr>
                </a:solidFill>
              </a:rPr>
              <a:t>缩小。</a:t>
            </a:r>
            <a:endParaRPr lang="zh-CN" altLang="en-US">
              <a:solidFill>
                <a:schemeClr val="accent2">
                  <a:lumMod val="75000"/>
                </a:schemeClr>
              </a:solidFill>
            </a:endParaRPr>
          </a:p>
        </p:txBody>
      </p:sp>
      <p:graphicFrame>
        <p:nvGraphicFramePr>
          <p:cNvPr id="15" name="图表 14"/>
          <p:cNvGraphicFramePr/>
          <p:nvPr>
            <p:extLst>
              <p:ext uri="{D42A27DB-BD31-4B8C-83A1-F6EECF244321}">
                <p14:modId xmlns:p14="http://schemas.microsoft.com/office/powerpoint/2010/main" val="441277599"/>
              </p:ext>
            </p:extLst>
          </p:nvPr>
        </p:nvGraphicFramePr>
        <p:xfrm>
          <a:off x="4514850" y="3667125"/>
          <a:ext cx="3443287" cy="29579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图表 17"/>
          <p:cNvGraphicFramePr/>
          <p:nvPr>
            <p:extLst>
              <p:ext uri="{D42A27DB-BD31-4B8C-83A1-F6EECF244321}">
                <p14:modId xmlns:p14="http://schemas.microsoft.com/office/powerpoint/2010/main" val="3104457082"/>
              </p:ext>
            </p:extLst>
          </p:nvPr>
        </p:nvGraphicFramePr>
        <p:xfrm>
          <a:off x="8186737" y="3609975"/>
          <a:ext cx="3778250" cy="30003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2909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heel(1)">
                                      <p:cBhvr>
                                        <p:cTn id="33" dur="2000"/>
                                        <p:tgtEl>
                                          <p:spTgt spid="15"/>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heel(1)">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Graphic spid="15" grpId="0">
        <p:bldAsOne/>
      </p:bldGraphic>
      <p:bldGraphic spid="1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97"/>
            <a:ext cx="4902427" cy="3513455"/>
          </a:xfrm>
          <a:prstGeom prst="rect">
            <a:avLst/>
          </a:prstGeom>
        </p:spPr>
      </p:pic>
      <p:sp>
        <p:nvSpPr>
          <p:cNvPr id="5" name="圆角矩形 4"/>
          <p:cNvSpPr/>
          <p:nvPr/>
        </p:nvSpPr>
        <p:spPr>
          <a:xfrm>
            <a:off x="5076826" y="142875"/>
            <a:ext cx="6905624" cy="3238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200" smtClean="0">
                <a:solidFill>
                  <a:prstClr val="white"/>
                </a:solidFill>
              </a:rPr>
              <a:t>     2012</a:t>
            </a:r>
            <a:r>
              <a:rPr lang="zh-CN" altLang="en-US" sz="2200" smtClean="0">
                <a:solidFill>
                  <a:prstClr val="white"/>
                </a:solidFill>
              </a:rPr>
              <a:t>年</a:t>
            </a:r>
            <a:r>
              <a:rPr lang="en-US" altLang="zh-CN" sz="2200" smtClean="0">
                <a:solidFill>
                  <a:prstClr val="white"/>
                </a:solidFill>
              </a:rPr>
              <a:t>11</a:t>
            </a:r>
            <a:r>
              <a:rPr lang="zh-CN" altLang="en-US" sz="2200">
                <a:solidFill>
                  <a:prstClr val="white"/>
                </a:solidFill>
              </a:rPr>
              <a:t>月</a:t>
            </a:r>
            <a:r>
              <a:rPr lang="en-US" altLang="zh-CN" sz="2200">
                <a:solidFill>
                  <a:prstClr val="white"/>
                </a:solidFill>
              </a:rPr>
              <a:t>29</a:t>
            </a:r>
            <a:r>
              <a:rPr lang="zh-CN" altLang="en-US" sz="2200">
                <a:solidFill>
                  <a:prstClr val="white"/>
                </a:solidFill>
              </a:rPr>
              <a:t>日，中共中央总书记、中央军委主席习近平和中央政治局</a:t>
            </a:r>
            <a:r>
              <a:rPr lang="zh-CN" altLang="en-US" sz="2200" smtClean="0">
                <a:solidFill>
                  <a:prstClr val="white"/>
                </a:solidFill>
              </a:rPr>
              <a:t>常委到</a:t>
            </a:r>
            <a:r>
              <a:rPr lang="zh-CN" altLang="en-US" sz="2200">
                <a:solidFill>
                  <a:prstClr val="white"/>
                </a:solidFill>
              </a:rPr>
              <a:t>国家</a:t>
            </a:r>
            <a:r>
              <a:rPr lang="zh-CN" altLang="en-US" sz="2200" smtClean="0">
                <a:solidFill>
                  <a:prstClr val="white"/>
                </a:solidFill>
              </a:rPr>
              <a:t>博物馆参观</a:t>
            </a:r>
            <a:r>
              <a:rPr lang="en-US" altLang="zh-CN" sz="2200">
                <a:solidFill>
                  <a:prstClr val="white"/>
                </a:solidFill>
              </a:rPr>
              <a:t>《</a:t>
            </a:r>
            <a:r>
              <a:rPr lang="zh-CN" altLang="en-US" sz="2200">
                <a:solidFill>
                  <a:prstClr val="white"/>
                </a:solidFill>
              </a:rPr>
              <a:t>复兴之路</a:t>
            </a:r>
            <a:r>
              <a:rPr lang="en-US" altLang="zh-CN" sz="2200">
                <a:solidFill>
                  <a:prstClr val="white"/>
                </a:solidFill>
              </a:rPr>
              <a:t>》</a:t>
            </a:r>
            <a:r>
              <a:rPr lang="zh-CN" altLang="en-US" sz="2200">
                <a:solidFill>
                  <a:prstClr val="white"/>
                </a:solidFill>
              </a:rPr>
              <a:t>展览时指出：实现中华民族伟大复兴</a:t>
            </a:r>
            <a:r>
              <a:rPr lang="zh-CN" altLang="en-US" sz="2200" smtClean="0">
                <a:solidFill>
                  <a:prstClr val="white"/>
                </a:solidFill>
              </a:rPr>
              <a:t>，是</a:t>
            </a:r>
            <a:r>
              <a:rPr lang="zh-CN" altLang="en-US" sz="2200">
                <a:solidFill>
                  <a:prstClr val="white"/>
                </a:solidFill>
              </a:rPr>
              <a:t>中华民族近代以来最伟大的梦想。这个梦想，凝聚了几代中国人的夙愿，体现了中华民族和中国人民的整体利益，是每一个中华儿女的共同</a:t>
            </a:r>
            <a:r>
              <a:rPr lang="zh-CN" altLang="en-US" sz="2200" smtClean="0">
                <a:solidFill>
                  <a:prstClr val="white"/>
                </a:solidFill>
              </a:rPr>
              <a:t>期盼，</a:t>
            </a:r>
            <a:r>
              <a:rPr lang="zh-CN" altLang="en-US" sz="2200">
                <a:solidFill>
                  <a:prstClr val="white"/>
                </a:solidFill>
              </a:rPr>
              <a:t>需要一代又一代中国人共同为之</a:t>
            </a:r>
            <a:r>
              <a:rPr lang="zh-CN" altLang="en-US" sz="2200" smtClean="0">
                <a:solidFill>
                  <a:prstClr val="white"/>
                </a:solidFill>
              </a:rPr>
              <a:t>努力。</a:t>
            </a:r>
            <a:endParaRPr lang="zh-CN" altLang="en-US" sz="2200">
              <a:solidFill>
                <a:prstClr val="white"/>
              </a:solidFill>
            </a:endParaRPr>
          </a:p>
        </p:txBody>
      </p:sp>
      <p:pic>
        <p:nvPicPr>
          <p:cNvPr id="6" name="图片 5"/>
          <p:cNvPicPr>
            <a:picLocks noChangeAspect="1"/>
          </p:cNvPicPr>
          <p:nvPr/>
        </p:nvPicPr>
        <p:blipFill>
          <a:blip r:embed="rId3"/>
          <a:stretch>
            <a:fillRect/>
          </a:stretch>
        </p:blipFill>
        <p:spPr>
          <a:xfrm>
            <a:off x="7003823" y="3513455"/>
            <a:ext cx="4902427" cy="3344545"/>
          </a:xfrm>
          <a:prstGeom prst="rect">
            <a:avLst/>
          </a:prstGeom>
        </p:spPr>
      </p:pic>
      <p:sp>
        <p:nvSpPr>
          <p:cNvPr id="7" name="圆角矩形 6"/>
          <p:cNvSpPr/>
          <p:nvPr/>
        </p:nvSpPr>
        <p:spPr>
          <a:xfrm>
            <a:off x="1" y="3599180"/>
            <a:ext cx="6810374" cy="32588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solidFill>
                  <a:prstClr val="white"/>
                </a:solidFill>
              </a:rPr>
              <a:t>        继十五</a:t>
            </a:r>
            <a:r>
              <a:rPr lang="zh-CN" altLang="en-US" sz="2000">
                <a:solidFill>
                  <a:prstClr val="white"/>
                </a:solidFill>
              </a:rPr>
              <a:t>大报告首次提出“两个一百年”奋斗目标之后</a:t>
            </a:r>
            <a:r>
              <a:rPr lang="zh-CN" altLang="en-US" sz="2000" smtClean="0">
                <a:solidFill>
                  <a:prstClr val="white"/>
                </a:solidFill>
              </a:rPr>
              <a:t>，十八</a:t>
            </a:r>
            <a:r>
              <a:rPr lang="zh-CN" altLang="en-US" sz="2000">
                <a:solidFill>
                  <a:prstClr val="white"/>
                </a:solidFill>
              </a:rPr>
              <a:t>大报告再次重申：在中国共产党成立一百年时全面建成小康社会，在新中国成立一百年时建成富强民主文明和谐的社会主义现代化国家。</a:t>
            </a:r>
            <a:r>
              <a:rPr lang="en-US" altLang="zh-CN" sz="2000" smtClean="0">
                <a:solidFill>
                  <a:prstClr val="white"/>
                </a:solidFill>
              </a:rPr>
              <a:t>2016</a:t>
            </a:r>
            <a:r>
              <a:rPr lang="zh-CN" altLang="en-US" sz="2000" smtClean="0">
                <a:solidFill>
                  <a:prstClr val="white"/>
                </a:solidFill>
              </a:rPr>
              <a:t>年</a:t>
            </a:r>
            <a:r>
              <a:rPr lang="en-US" altLang="zh-CN" sz="2000" smtClean="0">
                <a:solidFill>
                  <a:prstClr val="white"/>
                </a:solidFill>
              </a:rPr>
              <a:t>11</a:t>
            </a:r>
            <a:r>
              <a:rPr lang="zh-CN" altLang="en-US" sz="2000">
                <a:solidFill>
                  <a:prstClr val="white"/>
                </a:solidFill>
              </a:rPr>
              <a:t>月</a:t>
            </a:r>
            <a:r>
              <a:rPr lang="en-US" altLang="zh-CN" sz="2000">
                <a:solidFill>
                  <a:prstClr val="white"/>
                </a:solidFill>
              </a:rPr>
              <a:t>11</a:t>
            </a:r>
            <a:r>
              <a:rPr lang="zh-CN" altLang="en-US" sz="2000" smtClean="0">
                <a:solidFill>
                  <a:prstClr val="white"/>
                </a:solidFill>
              </a:rPr>
              <a:t>日，习近平在纪念</a:t>
            </a:r>
            <a:r>
              <a:rPr lang="zh-CN" altLang="en-US" sz="2000">
                <a:solidFill>
                  <a:prstClr val="white"/>
                </a:solidFill>
              </a:rPr>
              <a:t>孙中山先生诞辰</a:t>
            </a:r>
            <a:r>
              <a:rPr lang="en-US" altLang="zh-CN" sz="2000">
                <a:solidFill>
                  <a:prstClr val="white"/>
                </a:solidFill>
              </a:rPr>
              <a:t>150</a:t>
            </a:r>
            <a:r>
              <a:rPr lang="zh-CN" altLang="en-US" sz="2000">
                <a:solidFill>
                  <a:prstClr val="white"/>
                </a:solidFill>
              </a:rPr>
              <a:t>周年</a:t>
            </a:r>
            <a:r>
              <a:rPr lang="zh-CN" altLang="en-US" sz="2000" smtClean="0">
                <a:solidFill>
                  <a:prstClr val="white"/>
                </a:solidFill>
              </a:rPr>
              <a:t>大会上发表重要讲话，指出：今天，我们</a:t>
            </a:r>
            <a:r>
              <a:rPr lang="zh-CN" altLang="en-US" sz="2000">
                <a:solidFill>
                  <a:prstClr val="white"/>
                </a:solidFill>
              </a:rPr>
              <a:t>比历史上任何时期都更接近中华民族伟大复兴的目标，比历史上任何时期都更有信心、有能力实现这个目标。</a:t>
            </a:r>
          </a:p>
        </p:txBody>
      </p:sp>
    </p:spTree>
    <p:extLst>
      <p:ext uri="{BB962C8B-B14F-4D97-AF65-F5344CB8AC3E}">
        <p14:creationId xmlns:p14="http://schemas.microsoft.com/office/powerpoint/2010/main" val="423282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圆角矩形 6"/>
          <p:cNvSpPr/>
          <p:nvPr/>
        </p:nvSpPr>
        <p:spPr>
          <a:xfrm>
            <a:off x="5286375" y="3417219"/>
            <a:ext cx="6324600" cy="13338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200" smtClean="0">
                <a:solidFill>
                  <a:schemeClr val="accent2">
                    <a:lumMod val="75000"/>
                  </a:schemeClr>
                </a:solidFill>
              </a:rPr>
              <a:t>——</a:t>
            </a:r>
            <a:r>
              <a:rPr lang="zh-CN" altLang="en-US" sz="2200" smtClean="0">
                <a:solidFill>
                  <a:schemeClr val="accent2">
                    <a:lumMod val="75000"/>
                  </a:schemeClr>
                </a:solidFill>
              </a:rPr>
              <a:t>需要要有一个与我国在全球经济体系地位相匹配</a:t>
            </a:r>
            <a:r>
              <a:rPr lang="zh-CN" altLang="en-US" sz="2200">
                <a:solidFill>
                  <a:schemeClr val="accent2">
                    <a:lumMod val="75000"/>
                  </a:schemeClr>
                </a:solidFill>
              </a:rPr>
              <a:t>、对标世界先进</a:t>
            </a:r>
            <a:r>
              <a:rPr lang="zh-CN" altLang="en-US" sz="2200" smtClean="0">
                <a:solidFill>
                  <a:schemeClr val="accent2">
                    <a:lumMod val="75000"/>
                  </a:schemeClr>
                </a:solidFill>
              </a:rPr>
              <a:t>国家</a:t>
            </a:r>
            <a:r>
              <a:rPr lang="zh-CN" altLang="en-US" sz="2200">
                <a:solidFill>
                  <a:schemeClr val="accent2">
                    <a:lumMod val="75000"/>
                  </a:schemeClr>
                </a:solidFill>
              </a:rPr>
              <a:t>、</a:t>
            </a:r>
            <a:r>
              <a:rPr lang="zh-CN" altLang="en-US" sz="2200" smtClean="0">
                <a:solidFill>
                  <a:schemeClr val="accent2">
                    <a:lumMod val="75000"/>
                  </a:schemeClr>
                </a:solidFill>
              </a:rPr>
              <a:t>具有标杆意义的核心平台，彰显和发挥世界经济大国作用，推动中国由经济大国向强国迈进。</a:t>
            </a:r>
            <a:endParaRPr lang="zh-CN" altLang="en-US" sz="2200">
              <a:solidFill>
                <a:schemeClr val="accent2">
                  <a:lumMod val="75000"/>
                </a:schemeClr>
              </a:solidFill>
            </a:endParaRPr>
          </a:p>
        </p:txBody>
      </p:sp>
      <p:sp>
        <p:nvSpPr>
          <p:cNvPr id="8" name="圆角矩形 7"/>
          <p:cNvSpPr/>
          <p:nvPr/>
        </p:nvSpPr>
        <p:spPr>
          <a:xfrm>
            <a:off x="5286375" y="4996464"/>
            <a:ext cx="6324600" cy="168818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200" smtClean="0">
                <a:solidFill>
                  <a:schemeClr val="accent2">
                    <a:lumMod val="75000"/>
                  </a:schemeClr>
                </a:solidFill>
              </a:rPr>
              <a:t>——</a:t>
            </a:r>
            <a:r>
              <a:rPr lang="zh-CN" altLang="en-US" sz="2200" smtClean="0">
                <a:solidFill>
                  <a:schemeClr val="accent2">
                    <a:lumMod val="75000"/>
                  </a:schemeClr>
                </a:solidFill>
              </a:rPr>
              <a:t>我国正面临经济转型的关键阶段，亟需创新发展模式突破发展瓶颈，引领中国改革开放向新的更高层次深入发展。同时，也为今后创新经济发展形态提供经验。</a:t>
            </a:r>
            <a:endParaRPr lang="zh-CN" altLang="en-US" sz="2200">
              <a:solidFill>
                <a:schemeClr val="accent2">
                  <a:lumMod val="75000"/>
                </a:schemeClr>
              </a:solidFill>
            </a:endParaRPr>
          </a:p>
        </p:txBody>
      </p:sp>
      <p:sp>
        <p:nvSpPr>
          <p:cNvPr id="9" name="圆角矩形 8"/>
          <p:cNvSpPr/>
          <p:nvPr/>
        </p:nvSpPr>
        <p:spPr>
          <a:xfrm>
            <a:off x="1495425" y="4705350"/>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5286375" y="304800"/>
            <a:ext cx="6324600" cy="1255044"/>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200" smtClean="0">
                <a:solidFill>
                  <a:schemeClr val="accent2">
                    <a:lumMod val="75000"/>
                  </a:schemeClr>
                </a:solidFill>
              </a:rPr>
              <a:t>——</a:t>
            </a:r>
            <a:r>
              <a:rPr lang="zh-CN" altLang="en-US" sz="2200" smtClean="0">
                <a:solidFill>
                  <a:schemeClr val="accent2">
                    <a:lumMod val="75000"/>
                  </a:schemeClr>
                </a:solidFill>
              </a:rPr>
              <a:t>需要有一个更加强劲的推动发展的动力引擎，保持和提升为实现</a:t>
            </a:r>
            <a:r>
              <a:rPr lang="zh-CN" altLang="en-US" sz="2200">
                <a:solidFill>
                  <a:schemeClr val="accent2">
                    <a:lumMod val="75000"/>
                  </a:schemeClr>
                </a:solidFill>
              </a:rPr>
              <a:t>中国</a:t>
            </a:r>
            <a:r>
              <a:rPr lang="zh-CN" altLang="en-US" sz="2200" smtClean="0">
                <a:solidFill>
                  <a:schemeClr val="accent2">
                    <a:lumMod val="75000"/>
                  </a:schemeClr>
                </a:solidFill>
              </a:rPr>
              <a:t>梦进行最后冲刺的能力。</a:t>
            </a:r>
            <a:endParaRPr lang="zh-CN" altLang="en-US" sz="2200">
              <a:solidFill>
                <a:schemeClr val="accent2">
                  <a:lumMod val="75000"/>
                </a:schemeClr>
              </a:solidFill>
            </a:endParaRPr>
          </a:p>
        </p:txBody>
      </p:sp>
      <p:sp>
        <p:nvSpPr>
          <p:cNvPr id="4" name="圆角矩形 3"/>
          <p:cNvSpPr/>
          <p:nvPr/>
        </p:nvSpPr>
        <p:spPr>
          <a:xfrm>
            <a:off x="200024" y="123826"/>
            <a:ext cx="4676775" cy="2495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solidFill>
                  <a:schemeClr val="bg1"/>
                </a:solidFill>
                <a:latin typeface="Simsun" panose="02010600030101010101" pitchFamily="2" charset="-122"/>
                <a:ea typeface="Simsun" panose="02010600030101010101" pitchFamily="2" charset="-122"/>
              </a:rPr>
              <a:t>    党的十八大以来，即</a:t>
            </a:r>
            <a:r>
              <a:rPr lang="en-US" altLang="zh-CN" sz="2000" smtClean="0">
                <a:solidFill>
                  <a:schemeClr val="bg1"/>
                </a:solidFill>
                <a:latin typeface="Simsun" panose="02010600030101010101" pitchFamily="2" charset="-122"/>
                <a:ea typeface="Simsun" panose="02010600030101010101" pitchFamily="2" charset="-122"/>
              </a:rPr>
              <a:t>2013</a:t>
            </a:r>
            <a:r>
              <a:rPr lang="zh-CN" altLang="en-US" sz="2000" smtClean="0">
                <a:solidFill>
                  <a:schemeClr val="bg1"/>
                </a:solidFill>
                <a:latin typeface="Simsun" panose="02010600030101010101" pitchFamily="2" charset="-122"/>
                <a:ea typeface="Simsun" panose="02010600030101010101" pitchFamily="2" charset="-122"/>
              </a:rPr>
              <a:t>年</a:t>
            </a:r>
            <a:r>
              <a:rPr lang="en-US" altLang="zh-CN" sz="2000" smtClean="0">
                <a:solidFill>
                  <a:schemeClr val="bg1"/>
                </a:solidFill>
                <a:latin typeface="Simsun" panose="02010600030101010101" pitchFamily="2" charset="-122"/>
                <a:ea typeface="Simsun" panose="02010600030101010101" pitchFamily="2" charset="-122"/>
              </a:rPr>
              <a:t>-2016</a:t>
            </a:r>
            <a:r>
              <a:rPr lang="zh-CN" altLang="en-US" sz="2000" smtClean="0">
                <a:solidFill>
                  <a:schemeClr val="bg1"/>
                </a:solidFill>
                <a:latin typeface="Simsun" panose="02010600030101010101" pitchFamily="2" charset="-122"/>
                <a:ea typeface="Simsun" panose="02010600030101010101" pitchFamily="2" charset="-122"/>
              </a:rPr>
              <a:t>年，中国国内生产总值年均增长达</a:t>
            </a:r>
            <a:r>
              <a:rPr lang="en-US" altLang="zh-CN" sz="2000" smtClean="0">
                <a:solidFill>
                  <a:schemeClr val="bg1"/>
                </a:solidFill>
                <a:latin typeface="Simsun" panose="02010600030101010101" pitchFamily="2" charset="-122"/>
                <a:ea typeface="Simsun" panose="02010600030101010101" pitchFamily="2" charset="-122"/>
              </a:rPr>
              <a:t>7.2%</a:t>
            </a:r>
            <a:r>
              <a:rPr lang="zh-CN" altLang="en-US" sz="2000" smtClean="0">
                <a:solidFill>
                  <a:schemeClr val="bg1"/>
                </a:solidFill>
                <a:latin typeface="Simsun" panose="02010600030101010101" pitchFamily="2" charset="-122"/>
                <a:ea typeface="Simsun" panose="02010600030101010101" pitchFamily="2" charset="-122"/>
              </a:rPr>
              <a:t>，高于同期世界</a:t>
            </a:r>
            <a:r>
              <a:rPr lang="en-US" altLang="zh-CN" sz="2000" smtClean="0">
                <a:solidFill>
                  <a:schemeClr val="bg1"/>
                </a:solidFill>
                <a:latin typeface="Simsun" panose="02010600030101010101" pitchFamily="2" charset="-122"/>
                <a:ea typeface="Simsun" panose="02010600030101010101" pitchFamily="2" charset="-122"/>
              </a:rPr>
              <a:t>2.6%</a:t>
            </a:r>
            <a:r>
              <a:rPr lang="zh-CN" altLang="en-US" sz="2000" smtClean="0">
                <a:solidFill>
                  <a:schemeClr val="bg1"/>
                </a:solidFill>
                <a:latin typeface="Simsun" panose="02010600030101010101" pitchFamily="2" charset="-122"/>
                <a:ea typeface="Simsun" panose="02010600030101010101" pitchFamily="2" charset="-122"/>
              </a:rPr>
              <a:t>的平均</a:t>
            </a:r>
            <a:r>
              <a:rPr lang="zh-CN" altLang="en-US" sz="2000">
                <a:solidFill>
                  <a:schemeClr val="bg1"/>
                </a:solidFill>
                <a:latin typeface="Simsun" panose="02010600030101010101" pitchFamily="2" charset="-122"/>
                <a:ea typeface="Simsun" panose="02010600030101010101" pitchFamily="2" charset="-122"/>
              </a:rPr>
              <a:t>增长</a:t>
            </a:r>
            <a:r>
              <a:rPr lang="zh-CN" altLang="en-US" sz="2000" smtClean="0">
                <a:solidFill>
                  <a:schemeClr val="bg1"/>
                </a:solidFill>
                <a:latin typeface="Simsun" panose="02010600030101010101" pitchFamily="2" charset="-122"/>
                <a:ea typeface="Simsun" panose="02010600030101010101" pitchFamily="2" charset="-122"/>
              </a:rPr>
              <a:t>水平。我国对世界经济增长平均贡献率达</a:t>
            </a:r>
            <a:r>
              <a:rPr lang="en-US" altLang="zh-CN" sz="2000" smtClean="0">
                <a:solidFill>
                  <a:schemeClr val="bg1"/>
                </a:solidFill>
                <a:latin typeface="Simsun" panose="02010600030101010101" pitchFamily="2" charset="-122"/>
                <a:ea typeface="Simsun" panose="02010600030101010101" pitchFamily="2" charset="-122"/>
              </a:rPr>
              <a:t>30%</a:t>
            </a:r>
            <a:r>
              <a:rPr lang="zh-CN" altLang="en-US" sz="2000" smtClean="0">
                <a:solidFill>
                  <a:schemeClr val="bg1"/>
                </a:solidFill>
                <a:latin typeface="Simsun" panose="02010600030101010101" pitchFamily="2" charset="-122"/>
                <a:ea typeface="Simsun" panose="02010600030101010101" pitchFamily="2" charset="-122"/>
              </a:rPr>
              <a:t>左右，超过美国、欧元区和日本的总和，居世界第一，已经</a:t>
            </a:r>
            <a:r>
              <a:rPr lang="zh-CN" altLang="en-US" sz="2000">
                <a:solidFill>
                  <a:schemeClr val="bg1"/>
                </a:solidFill>
                <a:latin typeface="Simsun" panose="02010600030101010101" pitchFamily="2" charset="-122"/>
                <a:ea typeface="Simsun" panose="02010600030101010101" pitchFamily="2" charset="-122"/>
              </a:rPr>
              <a:t>连续多年成为全球经济最强劲的</a:t>
            </a:r>
            <a:r>
              <a:rPr lang="zh-CN" altLang="en-US" sz="2000" smtClean="0">
                <a:solidFill>
                  <a:schemeClr val="bg1"/>
                </a:solidFill>
                <a:latin typeface="Simsun" panose="02010600030101010101" pitchFamily="2" charset="-122"/>
                <a:ea typeface="Simsun" panose="02010600030101010101" pitchFamily="2" charset="-122"/>
              </a:rPr>
              <a:t>发动机。</a:t>
            </a:r>
            <a:endParaRPr lang="zh-CN" altLang="en-US" sz="2000">
              <a:solidFill>
                <a:schemeClr val="bg1"/>
              </a:solidFill>
            </a:endParaRPr>
          </a:p>
        </p:txBody>
      </p:sp>
      <p:sp>
        <p:nvSpPr>
          <p:cNvPr id="10" name="圆角矩形 9"/>
          <p:cNvSpPr/>
          <p:nvPr/>
        </p:nvSpPr>
        <p:spPr>
          <a:xfrm>
            <a:off x="266700" y="2817494"/>
            <a:ext cx="4610100" cy="3867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t>         特别随着世界</a:t>
            </a:r>
            <a:r>
              <a:rPr lang="zh-CN" altLang="en-US" sz="2000"/>
              <a:t>经济重心加速向亚太的</a:t>
            </a:r>
            <a:r>
              <a:rPr lang="zh-CN" altLang="en-US" sz="2000" smtClean="0"/>
              <a:t>转移，以及 “一带一路”</a:t>
            </a:r>
            <a:r>
              <a:rPr lang="zh-CN" altLang="en-US" sz="2000"/>
              <a:t>战略构想得到国际社会广泛认可与支持、亚投行、金开行等中国主导的国际金融机构起航，以及包括上合组织、金砖国家等对外协同国际机构的成熟，为中国开放型经济型营造了前所未有的良好</a:t>
            </a:r>
            <a:r>
              <a:rPr lang="zh-CN" altLang="en-US" sz="2000" smtClean="0"/>
              <a:t>环境，中国各项发展已经站在新的历史起点。</a:t>
            </a:r>
            <a:endParaRPr lang="zh-CN" altLang="en-US" sz="2000"/>
          </a:p>
        </p:txBody>
      </p:sp>
      <p:sp>
        <p:nvSpPr>
          <p:cNvPr id="3" name="圆角矩形 2"/>
          <p:cNvSpPr/>
          <p:nvPr/>
        </p:nvSpPr>
        <p:spPr>
          <a:xfrm>
            <a:off x="5286375" y="1876425"/>
            <a:ext cx="6286500" cy="1224564"/>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sz="2200">
                <a:solidFill>
                  <a:srgbClr val="ED7D31">
                    <a:lumMod val="75000"/>
                  </a:srgbClr>
                </a:solidFill>
              </a:rPr>
              <a:t>——</a:t>
            </a:r>
            <a:r>
              <a:rPr lang="zh-CN" altLang="en-US" sz="2200">
                <a:solidFill>
                  <a:srgbClr val="ED7D31">
                    <a:lumMod val="75000"/>
                  </a:srgbClr>
                </a:solidFill>
              </a:rPr>
              <a:t>需要探索建设一个全新的开放平台，进一步拉升我国参与经济全球化竞争的能力与水平，为落实和推动“一带一路”战略提供支撑。</a:t>
            </a:r>
            <a:endParaRPr lang="zh-CN" altLang="en-US" sz="2200">
              <a:solidFill>
                <a:srgbClr val="ED7D31">
                  <a:lumMod val="75000"/>
                </a:srgbClr>
              </a:solidFill>
            </a:endParaRPr>
          </a:p>
        </p:txBody>
      </p:sp>
    </p:spTree>
    <p:extLst>
      <p:ext uri="{BB962C8B-B14F-4D97-AF65-F5344CB8AC3E}">
        <p14:creationId xmlns:p14="http://schemas.microsoft.com/office/powerpoint/2010/main" val="345902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4" grpId="0" animBg="1"/>
      <p:bldP spid="10"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圆角矩形 3"/>
          <p:cNvSpPr/>
          <p:nvPr/>
        </p:nvSpPr>
        <p:spPr>
          <a:xfrm>
            <a:off x="257175" y="257175"/>
            <a:ext cx="11753850" cy="291465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solidFill>
                  <a:srgbClr val="C00000"/>
                </a:solidFill>
              </a:rPr>
              <a:t>        总之，</a:t>
            </a:r>
            <a:r>
              <a:rPr lang="zh-CN" altLang="en-US" sz="2800" smtClean="0">
                <a:solidFill>
                  <a:srgbClr val="C00000"/>
                </a:solidFill>
              </a:rPr>
              <a:t>随着</a:t>
            </a:r>
            <a:r>
              <a:rPr lang="zh-CN" altLang="en-US" sz="2800" smtClean="0">
                <a:solidFill>
                  <a:srgbClr val="C00000"/>
                </a:solidFill>
              </a:rPr>
              <a:t>中国国力的持续增强，世界</a:t>
            </a:r>
            <a:r>
              <a:rPr lang="zh-CN" altLang="en-US" sz="2800">
                <a:solidFill>
                  <a:srgbClr val="C00000"/>
                </a:solidFill>
              </a:rPr>
              <a:t>经济</a:t>
            </a:r>
            <a:r>
              <a:rPr lang="zh-CN" altLang="en-US" sz="2800" smtClean="0">
                <a:solidFill>
                  <a:srgbClr val="C00000"/>
                </a:solidFill>
              </a:rPr>
              <a:t>重心加速向</a:t>
            </a:r>
            <a:r>
              <a:rPr lang="zh-CN" altLang="en-US" sz="2800">
                <a:solidFill>
                  <a:srgbClr val="C00000"/>
                </a:solidFill>
              </a:rPr>
              <a:t>亚太的转移、中国作为世界工厂</a:t>
            </a:r>
            <a:r>
              <a:rPr lang="zh-CN" altLang="en-US" sz="2800" smtClean="0">
                <a:solidFill>
                  <a:srgbClr val="C00000"/>
                </a:solidFill>
              </a:rPr>
              <a:t>地位进一步确立，以及 “一带一路”战略构想得到国际社会广泛认可与</a:t>
            </a:r>
            <a:r>
              <a:rPr lang="zh-CN" altLang="en-US" sz="2800" smtClean="0">
                <a:solidFill>
                  <a:srgbClr val="C00000"/>
                </a:solidFill>
              </a:rPr>
              <a:t>支持，以及亚</a:t>
            </a:r>
            <a:r>
              <a:rPr lang="zh-CN" altLang="en-US" sz="2800" smtClean="0">
                <a:solidFill>
                  <a:srgbClr val="C00000"/>
                </a:solidFill>
              </a:rPr>
              <a:t>投行、金开行等中国主导的国际金融机构起航，以及包括上合组织、金砖国家等对外协同国际机构的成熟，为中国开放型经济型营造</a:t>
            </a:r>
            <a:r>
              <a:rPr lang="zh-CN" altLang="en-US" sz="2800">
                <a:solidFill>
                  <a:srgbClr val="C00000"/>
                </a:solidFill>
              </a:rPr>
              <a:t>了前所未有的良好</a:t>
            </a:r>
            <a:r>
              <a:rPr lang="zh-CN" altLang="en-US" sz="2800" smtClean="0">
                <a:solidFill>
                  <a:srgbClr val="C00000"/>
                </a:solidFill>
              </a:rPr>
              <a:t>环境，可以说，“</a:t>
            </a:r>
            <a:r>
              <a:rPr lang="zh-CN" altLang="en-US" sz="2800">
                <a:solidFill>
                  <a:srgbClr val="C00000"/>
                </a:solidFill>
              </a:rPr>
              <a:t>粤港澳大湾区</a:t>
            </a:r>
            <a:r>
              <a:rPr lang="zh-CN" altLang="en-US" sz="2800" smtClean="0">
                <a:solidFill>
                  <a:srgbClr val="C00000"/>
                </a:solidFill>
              </a:rPr>
              <a:t>”构想的推出适逢</a:t>
            </a:r>
            <a:r>
              <a:rPr lang="zh-CN" altLang="en-US" sz="2800">
                <a:solidFill>
                  <a:srgbClr val="C00000"/>
                </a:solidFill>
              </a:rPr>
              <a:t>其</a:t>
            </a:r>
            <a:r>
              <a:rPr lang="zh-CN" altLang="en-US" sz="2800" smtClean="0">
                <a:solidFill>
                  <a:srgbClr val="C00000"/>
                </a:solidFill>
              </a:rPr>
              <a:t>时。</a:t>
            </a:r>
            <a:endParaRPr lang="zh-CN" altLang="en-US" sz="2800">
              <a:solidFill>
                <a:srgbClr val="C00000"/>
              </a:solidFill>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 y="3481387"/>
            <a:ext cx="11525249" cy="3171825"/>
          </a:xfrm>
          <a:prstGeom prst="rect">
            <a:avLst/>
          </a:prstGeom>
        </p:spPr>
      </p:pic>
    </p:spTree>
    <p:extLst>
      <p:ext uri="{BB962C8B-B14F-4D97-AF65-F5344CB8AC3E}">
        <p14:creationId xmlns:p14="http://schemas.microsoft.com/office/powerpoint/2010/main" val="19542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圆角矩形 1"/>
          <p:cNvSpPr/>
          <p:nvPr/>
        </p:nvSpPr>
        <p:spPr>
          <a:xfrm>
            <a:off x="631825" y="438150"/>
            <a:ext cx="10817225" cy="9144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smtClean="0">
                <a:solidFill>
                  <a:srgbClr val="FF0000"/>
                </a:solidFill>
              </a:rPr>
              <a:t>四</a:t>
            </a:r>
            <a:r>
              <a:rPr lang="zh-CN" altLang="en-US" sz="2800" b="1" smtClean="0">
                <a:solidFill>
                  <a:srgbClr val="FF0000"/>
                </a:solidFill>
              </a:rPr>
              <a:t>、首</a:t>
            </a:r>
            <a:r>
              <a:rPr lang="zh-CN" altLang="en-US" sz="2800" b="1" smtClean="0">
                <a:solidFill>
                  <a:srgbClr val="FF0000"/>
                </a:solidFill>
              </a:rPr>
              <a:t>个湾区</a:t>
            </a:r>
            <a:r>
              <a:rPr lang="zh-CN" altLang="en-US" sz="2800" b="1" smtClean="0">
                <a:solidFill>
                  <a:srgbClr val="FF0000"/>
                </a:solidFill>
              </a:rPr>
              <a:t>建设为何选择在在</a:t>
            </a:r>
            <a:r>
              <a:rPr lang="zh-CN" altLang="en-US" sz="2800" b="1" smtClean="0">
                <a:solidFill>
                  <a:srgbClr val="FF0000"/>
                </a:solidFill>
              </a:rPr>
              <a:t>粤</a:t>
            </a:r>
            <a:r>
              <a:rPr lang="zh-CN" altLang="en-US" sz="2800" b="1">
                <a:solidFill>
                  <a:srgbClr val="FF0000"/>
                </a:solidFill>
              </a:rPr>
              <a:t>港澳</a:t>
            </a:r>
            <a:r>
              <a:rPr lang="zh-CN" altLang="en-US" sz="2800" b="1" smtClean="0">
                <a:solidFill>
                  <a:srgbClr val="FF0000"/>
                </a:solidFill>
              </a:rPr>
              <a:t>布局“落子”？</a:t>
            </a:r>
            <a:endParaRPr lang="zh-CN" altLang="en-US" sz="2800" b="1">
              <a:solidFill>
                <a:srgbClr val="FF0000"/>
              </a:solidFill>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1704977"/>
            <a:ext cx="5295156" cy="4823332"/>
          </a:xfrm>
          <a:prstGeom prst="rect">
            <a:avLst/>
          </a:prstGeom>
        </p:spPr>
      </p:pic>
      <p:sp>
        <p:nvSpPr>
          <p:cNvPr id="9" name="AutoShape 4" descr="https://timgsa.baidu.com/timg?image&amp;quality=80&amp;size=b9999_10000&amp;sec=1507707168145&amp;di=828295c51189ea2b15002edfa66e439e&amp;imgtype=0&amp;src=http%3A%2F%2Fphoto.hanyu.iciba.com%2Fupload%2Fencyclopedia_2%2F71%2Fb9%2Fbk_71b9006dfdc9386c8d11e2de3082bb7b_LwvkK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 name="图片 9"/>
          <p:cNvPicPr>
            <a:picLocks noChangeAspect="1"/>
          </p:cNvPicPr>
          <p:nvPr/>
        </p:nvPicPr>
        <p:blipFill>
          <a:blip r:embed="rId3"/>
          <a:stretch>
            <a:fillRect/>
          </a:stretch>
        </p:blipFill>
        <p:spPr>
          <a:xfrm>
            <a:off x="5688298" y="1704976"/>
            <a:ext cx="6655552" cy="4911020"/>
          </a:xfrm>
          <a:prstGeom prst="rect">
            <a:avLst/>
          </a:prstGeom>
        </p:spPr>
      </p:pic>
    </p:spTree>
    <p:extLst>
      <p:ext uri="{BB962C8B-B14F-4D97-AF65-F5344CB8AC3E}">
        <p14:creationId xmlns:p14="http://schemas.microsoft.com/office/powerpoint/2010/main" val="142329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圆角矩形 3"/>
          <p:cNvSpPr/>
          <p:nvPr/>
        </p:nvSpPr>
        <p:spPr>
          <a:xfrm>
            <a:off x="552450" y="600075"/>
            <a:ext cx="6267451" cy="9144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smtClean="0">
                <a:solidFill>
                  <a:srgbClr val="FF0000"/>
                </a:solidFill>
              </a:rPr>
              <a:t>1.</a:t>
            </a:r>
            <a:r>
              <a:rPr lang="zh-CN" altLang="en-US" sz="2800" b="1" smtClean="0">
                <a:solidFill>
                  <a:srgbClr val="FF0000"/>
                </a:solidFill>
              </a:rPr>
              <a:t>发挥广东先行先试、实验田的作用</a:t>
            </a:r>
            <a:endParaRPr lang="zh-CN" altLang="en-US" sz="2800" b="1">
              <a:solidFill>
                <a:srgbClr val="FF0000"/>
              </a:solidFill>
            </a:endParaRPr>
          </a:p>
        </p:txBody>
      </p:sp>
      <p:sp>
        <p:nvSpPr>
          <p:cNvPr id="6" name="圆角矩形 5"/>
          <p:cNvSpPr/>
          <p:nvPr/>
        </p:nvSpPr>
        <p:spPr>
          <a:xfrm>
            <a:off x="7391399" y="3030019"/>
            <a:ext cx="4524375" cy="37517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mtClean="0">
                <a:solidFill>
                  <a:schemeClr val="bg1"/>
                </a:solidFill>
              </a:rPr>
              <a:t>习</a:t>
            </a:r>
            <a:r>
              <a:rPr lang="zh-CN" altLang="en-US" sz="2400">
                <a:solidFill>
                  <a:schemeClr val="bg1"/>
                </a:solidFill>
              </a:rPr>
              <a:t>近平总书记在</a:t>
            </a:r>
            <a:r>
              <a:rPr lang="en-US" altLang="zh-CN" sz="2400">
                <a:solidFill>
                  <a:schemeClr val="bg1"/>
                </a:solidFill>
              </a:rPr>
              <a:t>2012</a:t>
            </a:r>
            <a:r>
              <a:rPr lang="zh-CN" altLang="en-US" sz="2400">
                <a:solidFill>
                  <a:schemeClr val="bg1"/>
                </a:solidFill>
              </a:rPr>
              <a:t>年末视察广东时</a:t>
            </a:r>
            <a:r>
              <a:rPr lang="zh-CN" altLang="en-US" sz="2400" smtClean="0">
                <a:solidFill>
                  <a:schemeClr val="bg1"/>
                </a:solidFill>
              </a:rPr>
              <a:t>提出：</a:t>
            </a:r>
            <a:r>
              <a:rPr lang="zh-CN" altLang="en-US" sz="2400">
                <a:solidFill>
                  <a:schemeClr val="bg1"/>
                </a:solidFill>
              </a:rPr>
              <a:t>广东要努力成为发展中国特色社会主义的排头兵、深化改革开放的先行地、探索科学发展的试验区，为率先全面建成小康社会、率先基本实现社会主义现代化而奋斗</a:t>
            </a: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2384829"/>
            <a:ext cx="6502811" cy="4111221"/>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399" y="209220"/>
            <a:ext cx="4219576" cy="2610509"/>
          </a:xfrm>
          <a:prstGeom prst="rect">
            <a:avLst/>
          </a:prstGeom>
        </p:spPr>
      </p:pic>
    </p:spTree>
    <p:extLst>
      <p:ext uri="{BB962C8B-B14F-4D97-AF65-F5344CB8AC3E}">
        <p14:creationId xmlns:p14="http://schemas.microsoft.com/office/powerpoint/2010/main" val="289237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圆角矩形 3"/>
          <p:cNvSpPr/>
          <p:nvPr/>
        </p:nvSpPr>
        <p:spPr>
          <a:xfrm>
            <a:off x="395288" y="419100"/>
            <a:ext cx="3609974"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smtClean="0">
                <a:solidFill>
                  <a:srgbClr val="FF0000"/>
                </a:solidFill>
              </a:rPr>
              <a:t>2.</a:t>
            </a:r>
            <a:r>
              <a:rPr lang="zh-CN" altLang="en-US" sz="2800" b="1" smtClean="0">
                <a:solidFill>
                  <a:srgbClr val="FF0000"/>
                </a:solidFill>
              </a:rPr>
              <a:t> 基础好、潜力大</a:t>
            </a:r>
            <a:endParaRPr lang="zh-CN" altLang="en-US" sz="2800" b="1">
              <a:solidFill>
                <a:srgbClr val="FF0000"/>
              </a:solidFill>
            </a:endParaRPr>
          </a:p>
        </p:txBody>
      </p:sp>
      <p:sp>
        <p:nvSpPr>
          <p:cNvPr id="6" name="AutoShape 2" descr="https://timgsa.baidu.com/timg?image&amp;quality=80&amp;size=b9999_10000&amp;sec=1507714159284&amp;di=c3f0bcd49cb2abf8d68e9371d75b4bcf&amp;imgtype=0&amp;src=http%3A%2F%2Feconomists-pick-research.hktdc.com%2Fresources%2FMI_Portal%2FArticle%2Frp%2F2015%2F07%2F470554%2F1438138139584_cPRD-chart_29535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 name="图片 6"/>
          <p:cNvPicPr>
            <a:picLocks noChangeAspect="1"/>
          </p:cNvPicPr>
          <p:nvPr/>
        </p:nvPicPr>
        <p:blipFill>
          <a:blip r:embed="rId2"/>
          <a:stretch>
            <a:fillRect/>
          </a:stretch>
        </p:blipFill>
        <p:spPr>
          <a:xfrm>
            <a:off x="4232996" y="419100"/>
            <a:ext cx="7959004" cy="5889663"/>
          </a:xfrm>
          <a:prstGeom prst="rect">
            <a:avLst/>
          </a:prstGeom>
        </p:spPr>
      </p:pic>
      <p:sp>
        <p:nvSpPr>
          <p:cNvPr id="8" name="圆角矩形 7"/>
          <p:cNvSpPr/>
          <p:nvPr/>
        </p:nvSpPr>
        <p:spPr>
          <a:xfrm>
            <a:off x="657225" y="1562101"/>
            <a:ext cx="3086100" cy="509587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solidFill>
                  <a:srgbClr val="FF0000"/>
                </a:solidFill>
              </a:rPr>
              <a:t>广东经济连续</a:t>
            </a:r>
            <a:r>
              <a:rPr lang="en-US" altLang="zh-CN" sz="2000" smtClean="0">
                <a:solidFill>
                  <a:srgbClr val="FF0000"/>
                </a:solidFill>
              </a:rPr>
              <a:t>28</a:t>
            </a:r>
            <a:r>
              <a:rPr lang="zh-CN" altLang="en-US" sz="2000" smtClean="0">
                <a:solidFill>
                  <a:srgbClr val="FF0000"/>
                </a:solidFill>
              </a:rPr>
              <a:t>年领跑全国，物质基础雄厚。特别是珠三角地区</a:t>
            </a:r>
            <a:r>
              <a:rPr lang="zh-CN" altLang="en-US" sz="2000" smtClean="0">
                <a:solidFill>
                  <a:srgbClr val="FF0000"/>
                </a:solidFill>
              </a:rPr>
              <a:t>，是全省人口最密集的地区，</a:t>
            </a:r>
            <a:r>
              <a:rPr lang="en-US" altLang="zh-CN" sz="2000" smtClean="0">
                <a:solidFill>
                  <a:srgbClr val="FF0000"/>
                </a:solidFill>
              </a:rPr>
              <a:t>GDP</a:t>
            </a:r>
            <a:r>
              <a:rPr lang="zh-CN" altLang="en-US" sz="2000" smtClean="0">
                <a:solidFill>
                  <a:srgbClr val="FF0000"/>
                </a:solidFill>
              </a:rPr>
              <a:t>约占全省近</a:t>
            </a:r>
            <a:r>
              <a:rPr lang="en-US" altLang="zh-CN" sz="2000" smtClean="0">
                <a:solidFill>
                  <a:srgbClr val="FF0000"/>
                </a:solidFill>
              </a:rPr>
              <a:t>80%</a:t>
            </a:r>
            <a:r>
              <a:rPr lang="zh-CN" altLang="en-US" sz="2000" smtClean="0">
                <a:solidFill>
                  <a:srgbClr val="FF0000"/>
                </a:solidFill>
              </a:rPr>
              <a:t>。产业</a:t>
            </a:r>
            <a:r>
              <a:rPr lang="zh-CN" altLang="en-US" sz="2000" smtClean="0">
                <a:solidFill>
                  <a:srgbClr val="FF0000"/>
                </a:solidFill>
              </a:rPr>
              <a:t>门类齐全、港口空港铁路和高速道路等交通基础设施完备、科研创新能力强、国际化开放程度高、外向发展动力足、人才储备丰富。特别是</a:t>
            </a:r>
            <a:r>
              <a:rPr lang="en-US" altLang="zh-CN" sz="2000" smtClean="0">
                <a:solidFill>
                  <a:srgbClr val="FF0000"/>
                </a:solidFill>
              </a:rPr>
              <a:t>CEPA</a:t>
            </a:r>
            <a:r>
              <a:rPr lang="zh-CN" altLang="en-US" sz="2000" smtClean="0">
                <a:solidFill>
                  <a:srgbClr val="FF0000"/>
                </a:solidFill>
              </a:rPr>
              <a:t>实施以来，与港澳合作更加紧密与协调，未来整合空间巨大，具备赶超三大湾区的条件。</a:t>
            </a:r>
            <a:endParaRPr lang="zh-CN" altLang="en-US" sz="2000">
              <a:solidFill>
                <a:srgbClr val="FF0000"/>
              </a:solidFill>
            </a:endParaRPr>
          </a:p>
        </p:txBody>
      </p:sp>
    </p:spTree>
    <p:extLst>
      <p:ext uri="{BB962C8B-B14F-4D97-AF65-F5344CB8AC3E}">
        <p14:creationId xmlns:p14="http://schemas.microsoft.com/office/powerpoint/2010/main" val="55879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3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42875" y="1981201"/>
            <a:ext cx="11801475" cy="4769142"/>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pic>
      <p:sp>
        <p:nvSpPr>
          <p:cNvPr id="7" name="圆角矩形 6"/>
          <p:cNvSpPr/>
          <p:nvPr/>
        </p:nvSpPr>
        <p:spPr>
          <a:xfrm>
            <a:off x="142874" y="323850"/>
            <a:ext cx="11801475" cy="153352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smtClean="0">
                <a:solidFill>
                  <a:srgbClr val="FF0000"/>
                </a:solidFill>
              </a:rPr>
              <a:t>粤港澳大湾区与纽约、旧金山、东京三大湾区主要情况比较</a:t>
            </a:r>
            <a:endParaRPr lang="zh-CN" altLang="en-US" sz="3200" b="1">
              <a:solidFill>
                <a:srgbClr val="FF0000"/>
              </a:solidFill>
            </a:endParaRPr>
          </a:p>
        </p:txBody>
      </p:sp>
    </p:spTree>
    <p:extLst>
      <p:ext uri="{BB962C8B-B14F-4D97-AF65-F5344CB8AC3E}">
        <p14:creationId xmlns:p14="http://schemas.microsoft.com/office/powerpoint/2010/main" val="2502435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1592262"/>
          </a:xfrm>
        </p:spPr>
        <p:txBody>
          <a:bodyPr>
            <a:normAutofit/>
          </a:bodyPr>
          <a:lstStyle/>
          <a:p>
            <a:r>
              <a:rPr lang="zh-CN" altLang="en-US" sz="6600" b="1" smtClean="0">
                <a:solidFill>
                  <a:srgbClr val="FF0000"/>
                </a:solidFill>
                <a:latin typeface="黑体" panose="02010609060101010101" pitchFamily="49" charset="-122"/>
                <a:ea typeface="黑体" panose="02010609060101010101" pitchFamily="49" charset="-122"/>
              </a:rPr>
              <a:t>漫谈粤港澳大湾区</a:t>
            </a:r>
            <a:endParaRPr lang="zh-CN" altLang="en-US" sz="6600" b="1">
              <a:solidFill>
                <a:srgbClr val="FF0000"/>
              </a:solidFill>
              <a:latin typeface="黑体" panose="02010609060101010101" pitchFamily="49" charset="-122"/>
              <a:ea typeface="黑体" panose="02010609060101010101" pitchFamily="49" charset="-122"/>
            </a:endParaRPr>
          </a:p>
        </p:txBody>
      </p:sp>
      <p:sp>
        <p:nvSpPr>
          <p:cNvPr id="3" name="副标题 2"/>
          <p:cNvSpPr>
            <a:spLocks noGrp="1"/>
          </p:cNvSpPr>
          <p:nvPr>
            <p:ph type="subTitle" idx="1"/>
          </p:nvPr>
        </p:nvSpPr>
        <p:spPr>
          <a:xfrm>
            <a:off x="1438275" y="3516313"/>
            <a:ext cx="9144000" cy="1655762"/>
          </a:xfrm>
        </p:spPr>
        <p:txBody>
          <a:bodyPr>
            <a:normAutofit/>
          </a:bodyPr>
          <a:lstStyle/>
          <a:p>
            <a:r>
              <a:rPr lang="zh-CN" altLang="en-US" sz="4000" smtClean="0">
                <a:solidFill>
                  <a:srgbClr val="FF0000"/>
                </a:solidFill>
                <a:latin typeface="华文新魏" panose="02010800040101010101" pitchFamily="2" charset="-122"/>
                <a:ea typeface="华文新魏" panose="02010800040101010101" pitchFamily="2" charset="-122"/>
              </a:rPr>
              <a:t>市政府研究室 张晓蔚</a:t>
            </a:r>
            <a:endParaRPr lang="en-US" altLang="zh-CN" sz="4000" smtClean="0">
              <a:solidFill>
                <a:srgbClr val="FF0000"/>
              </a:solidFill>
              <a:latin typeface="华文新魏" panose="02010800040101010101" pitchFamily="2" charset="-122"/>
              <a:ea typeface="华文新魏" panose="02010800040101010101" pitchFamily="2" charset="-122"/>
            </a:endParaRPr>
          </a:p>
          <a:p>
            <a:r>
              <a:rPr lang="en-US" altLang="zh-CN" sz="4000" smtClean="0">
                <a:solidFill>
                  <a:srgbClr val="FF0000"/>
                </a:solidFill>
                <a:latin typeface="华文新魏" panose="02010800040101010101" pitchFamily="2" charset="-122"/>
                <a:ea typeface="华文新魏" panose="02010800040101010101" pitchFamily="2" charset="-122"/>
              </a:rPr>
              <a:t>2017</a:t>
            </a:r>
            <a:r>
              <a:rPr lang="zh-CN" altLang="en-US" sz="4000" smtClean="0">
                <a:solidFill>
                  <a:srgbClr val="FF0000"/>
                </a:solidFill>
                <a:latin typeface="华文新魏" panose="02010800040101010101" pitchFamily="2" charset="-122"/>
                <a:ea typeface="华文新魏" panose="02010800040101010101" pitchFamily="2" charset="-122"/>
              </a:rPr>
              <a:t>年</a:t>
            </a:r>
            <a:r>
              <a:rPr lang="en-US" altLang="zh-CN" sz="4000" smtClean="0">
                <a:solidFill>
                  <a:srgbClr val="FF0000"/>
                </a:solidFill>
                <a:latin typeface="华文新魏" panose="02010800040101010101" pitchFamily="2" charset="-122"/>
                <a:ea typeface="华文新魏" panose="02010800040101010101" pitchFamily="2" charset="-122"/>
              </a:rPr>
              <a:t>10</a:t>
            </a:r>
            <a:r>
              <a:rPr lang="zh-CN" altLang="en-US" sz="4000" smtClean="0">
                <a:solidFill>
                  <a:srgbClr val="FF0000"/>
                </a:solidFill>
                <a:latin typeface="华文新魏" panose="02010800040101010101" pitchFamily="2" charset="-122"/>
                <a:ea typeface="华文新魏" panose="02010800040101010101" pitchFamily="2" charset="-122"/>
              </a:rPr>
              <a:t>月</a:t>
            </a:r>
            <a:endParaRPr lang="zh-CN" altLang="en-US" sz="4000">
              <a:solidFill>
                <a:srgbClr val="FF0000"/>
              </a:solidFill>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2390127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700" y="549275"/>
            <a:ext cx="7061200" cy="5816600"/>
          </a:xfrm>
          <a:prstGeom prst="rect">
            <a:avLst/>
          </a:prstGeom>
        </p:spPr>
      </p:pic>
      <p:sp>
        <p:nvSpPr>
          <p:cNvPr id="5" name="圆角矩形 4"/>
          <p:cNvSpPr/>
          <p:nvPr/>
        </p:nvSpPr>
        <p:spPr>
          <a:xfrm>
            <a:off x="0" y="123825"/>
            <a:ext cx="4800600" cy="25336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a:solidFill>
                  <a:schemeClr val="accent2">
                    <a:lumMod val="75000"/>
                  </a:schemeClr>
                </a:solidFill>
              </a:rPr>
              <a:t>2016</a:t>
            </a:r>
            <a:r>
              <a:rPr lang="zh-CN" altLang="en-US">
                <a:solidFill>
                  <a:schemeClr val="accent2">
                    <a:lumMod val="75000"/>
                  </a:schemeClr>
                </a:solidFill>
              </a:rPr>
              <a:t>年，深圳市国内专利申请量突破</a:t>
            </a:r>
            <a:r>
              <a:rPr lang="en-US" altLang="zh-CN">
                <a:solidFill>
                  <a:schemeClr val="accent2">
                    <a:lumMod val="75000"/>
                  </a:schemeClr>
                </a:solidFill>
              </a:rPr>
              <a:t>14</a:t>
            </a:r>
            <a:r>
              <a:rPr lang="zh-CN" altLang="en-US">
                <a:solidFill>
                  <a:schemeClr val="accent2">
                    <a:lumMod val="75000"/>
                  </a:schemeClr>
                </a:solidFill>
              </a:rPr>
              <a:t>万</a:t>
            </a:r>
            <a:r>
              <a:rPr lang="zh-CN" altLang="en-US" smtClean="0">
                <a:solidFill>
                  <a:schemeClr val="accent2">
                    <a:lumMod val="75000"/>
                  </a:schemeClr>
                </a:solidFill>
              </a:rPr>
              <a:t>件。</a:t>
            </a:r>
            <a:r>
              <a:rPr lang="zh-CN" altLang="en-US">
                <a:solidFill>
                  <a:schemeClr val="accent2">
                    <a:lumMod val="75000"/>
                  </a:schemeClr>
                </a:solidFill>
              </a:rPr>
              <a:t>每万人口发明专利拥有量</a:t>
            </a:r>
            <a:r>
              <a:rPr lang="en-US" altLang="zh-CN">
                <a:solidFill>
                  <a:schemeClr val="accent2">
                    <a:lumMod val="75000"/>
                  </a:schemeClr>
                </a:solidFill>
              </a:rPr>
              <a:t>80.09</a:t>
            </a:r>
            <a:r>
              <a:rPr lang="zh-CN" altLang="en-US">
                <a:solidFill>
                  <a:schemeClr val="accent2">
                    <a:lumMod val="75000"/>
                  </a:schemeClr>
                </a:solidFill>
              </a:rPr>
              <a:t>件</a:t>
            </a:r>
            <a:r>
              <a:rPr lang="zh-CN" altLang="en-US" smtClean="0">
                <a:solidFill>
                  <a:schemeClr val="accent2">
                    <a:lumMod val="75000"/>
                  </a:schemeClr>
                </a:solidFill>
              </a:rPr>
              <a:t>，全国第一，</a:t>
            </a:r>
            <a:r>
              <a:rPr lang="zh-CN" altLang="en-US">
                <a:solidFill>
                  <a:schemeClr val="accent2">
                    <a:lumMod val="75000"/>
                  </a:schemeClr>
                </a:solidFill>
              </a:rPr>
              <a:t>是全国平均水平（</a:t>
            </a:r>
            <a:r>
              <a:rPr lang="en-US" altLang="zh-CN">
                <a:solidFill>
                  <a:schemeClr val="accent2">
                    <a:lumMod val="75000"/>
                  </a:schemeClr>
                </a:solidFill>
              </a:rPr>
              <a:t>7.98</a:t>
            </a:r>
            <a:r>
              <a:rPr lang="zh-CN" altLang="en-US">
                <a:solidFill>
                  <a:schemeClr val="accent2">
                    <a:lumMod val="75000"/>
                  </a:schemeClr>
                </a:solidFill>
              </a:rPr>
              <a:t>件）的</a:t>
            </a:r>
            <a:r>
              <a:rPr lang="en-US" altLang="zh-CN">
                <a:solidFill>
                  <a:schemeClr val="accent2">
                    <a:lumMod val="75000"/>
                  </a:schemeClr>
                </a:solidFill>
              </a:rPr>
              <a:t>10</a:t>
            </a:r>
            <a:r>
              <a:rPr lang="zh-CN" altLang="en-US" smtClean="0">
                <a:solidFill>
                  <a:schemeClr val="accent2">
                    <a:lumMod val="75000"/>
                  </a:schemeClr>
                </a:solidFill>
              </a:rPr>
              <a:t>倍。</a:t>
            </a:r>
            <a:r>
              <a:rPr lang="en-US" altLang="zh-CN">
                <a:solidFill>
                  <a:schemeClr val="accent2">
                    <a:lumMod val="75000"/>
                  </a:schemeClr>
                </a:solidFill>
              </a:rPr>
              <a:t>PCT</a:t>
            </a:r>
            <a:r>
              <a:rPr lang="zh-CN" altLang="en-US">
                <a:solidFill>
                  <a:schemeClr val="accent2">
                    <a:lumMod val="75000"/>
                  </a:schemeClr>
                </a:solidFill>
              </a:rPr>
              <a:t>国际专利申请量达</a:t>
            </a:r>
            <a:r>
              <a:rPr lang="en-US" altLang="zh-CN">
                <a:solidFill>
                  <a:schemeClr val="accent2">
                    <a:lumMod val="75000"/>
                  </a:schemeClr>
                </a:solidFill>
              </a:rPr>
              <a:t>19648</a:t>
            </a:r>
            <a:r>
              <a:rPr lang="zh-CN" altLang="en-US">
                <a:solidFill>
                  <a:schemeClr val="accent2">
                    <a:lumMod val="75000"/>
                  </a:schemeClr>
                </a:solidFill>
              </a:rPr>
              <a:t>件</a:t>
            </a:r>
            <a:r>
              <a:rPr lang="zh-CN" altLang="en-US" smtClean="0">
                <a:solidFill>
                  <a:schemeClr val="accent2">
                    <a:lumMod val="75000"/>
                  </a:schemeClr>
                </a:solidFill>
              </a:rPr>
              <a:t>，占</a:t>
            </a:r>
            <a:r>
              <a:rPr lang="zh-CN" altLang="en-US">
                <a:solidFill>
                  <a:schemeClr val="accent2">
                    <a:lumMod val="75000"/>
                  </a:schemeClr>
                </a:solidFill>
              </a:rPr>
              <a:t>广东省申请总量的</a:t>
            </a:r>
            <a:r>
              <a:rPr lang="en-US" altLang="zh-CN">
                <a:solidFill>
                  <a:schemeClr val="accent2">
                    <a:lumMod val="75000"/>
                  </a:schemeClr>
                </a:solidFill>
              </a:rPr>
              <a:t>83.35%</a:t>
            </a:r>
            <a:r>
              <a:rPr lang="zh-CN" altLang="en-US">
                <a:solidFill>
                  <a:schemeClr val="accent2">
                    <a:lumMod val="75000"/>
                  </a:schemeClr>
                </a:solidFill>
              </a:rPr>
              <a:t>，占全国申请总量的</a:t>
            </a:r>
            <a:r>
              <a:rPr lang="en-US" altLang="zh-CN">
                <a:solidFill>
                  <a:schemeClr val="accent2">
                    <a:lumMod val="75000"/>
                  </a:schemeClr>
                </a:solidFill>
              </a:rPr>
              <a:t>46.59</a:t>
            </a:r>
            <a:r>
              <a:rPr lang="en-US" altLang="zh-CN" smtClean="0">
                <a:solidFill>
                  <a:schemeClr val="accent2">
                    <a:lumMod val="75000"/>
                  </a:schemeClr>
                </a:solidFill>
              </a:rPr>
              <a:t>%,</a:t>
            </a:r>
            <a:r>
              <a:rPr lang="zh-CN" altLang="en-US" smtClean="0">
                <a:solidFill>
                  <a:schemeClr val="accent2">
                    <a:lumMod val="75000"/>
                  </a:schemeClr>
                </a:solidFill>
              </a:rPr>
              <a:t>连续</a:t>
            </a:r>
            <a:r>
              <a:rPr lang="en-US" altLang="zh-CN">
                <a:solidFill>
                  <a:schemeClr val="accent2">
                    <a:lumMod val="75000"/>
                  </a:schemeClr>
                </a:solidFill>
              </a:rPr>
              <a:t>13</a:t>
            </a:r>
            <a:r>
              <a:rPr lang="zh-CN" altLang="en-US">
                <a:solidFill>
                  <a:schemeClr val="accent2">
                    <a:lumMod val="75000"/>
                  </a:schemeClr>
                </a:solidFill>
              </a:rPr>
              <a:t>年居全国各大城市第一名。</a:t>
            </a:r>
          </a:p>
        </p:txBody>
      </p:sp>
      <p:sp>
        <p:nvSpPr>
          <p:cNvPr id="7" name="圆角矩形 6"/>
          <p:cNvSpPr/>
          <p:nvPr/>
        </p:nvSpPr>
        <p:spPr>
          <a:xfrm>
            <a:off x="0" y="2838450"/>
            <a:ext cx="4800600" cy="172402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mtClean="0">
                <a:solidFill>
                  <a:schemeClr val="accent2">
                    <a:lumMod val="75000"/>
                  </a:schemeClr>
                </a:solidFill>
              </a:rPr>
              <a:t>  2016</a:t>
            </a:r>
            <a:r>
              <a:rPr lang="zh-CN" altLang="en-US" smtClean="0">
                <a:solidFill>
                  <a:schemeClr val="accent2">
                    <a:lumMod val="75000"/>
                  </a:schemeClr>
                </a:solidFill>
              </a:rPr>
              <a:t>年，广州市</a:t>
            </a:r>
            <a:r>
              <a:rPr lang="zh-CN" altLang="en-US">
                <a:solidFill>
                  <a:schemeClr val="accent2">
                    <a:lumMod val="75000"/>
                  </a:schemeClr>
                </a:solidFill>
              </a:rPr>
              <a:t>专利申请</a:t>
            </a:r>
            <a:r>
              <a:rPr lang="en-US" altLang="zh-CN">
                <a:solidFill>
                  <a:schemeClr val="accent2">
                    <a:lumMod val="75000"/>
                  </a:schemeClr>
                </a:solidFill>
              </a:rPr>
              <a:t>99,112</a:t>
            </a:r>
            <a:r>
              <a:rPr lang="zh-CN" altLang="en-US">
                <a:solidFill>
                  <a:schemeClr val="accent2">
                    <a:lumMod val="75000"/>
                  </a:schemeClr>
                </a:solidFill>
              </a:rPr>
              <a:t>件，同比增长</a:t>
            </a:r>
            <a:r>
              <a:rPr lang="en-US" altLang="zh-CN">
                <a:solidFill>
                  <a:schemeClr val="accent2">
                    <a:lumMod val="75000"/>
                  </a:schemeClr>
                </a:solidFill>
              </a:rPr>
              <a:t>56.4%</a:t>
            </a:r>
            <a:r>
              <a:rPr lang="zh-CN" altLang="en-US">
                <a:solidFill>
                  <a:schemeClr val="accent2">
                    <a:lumMod val="75000"/>
                  </a:schemeClr>
                </a:solidFill>
              </a:rPr>
              <a:t>，增速在全国</a:t>
            </a:r>
            <a:r>
              <a:rPr lang="en-US" altLang="zh-CN">
                <a:solidFill>
                  <a:schemeClr val="accent2">
                    <a:lumMod val="75000"/>
                  </a:schemeClr>
                </a:solidFill>
              </a:rPr>
              <a:t>19</a:t>
            </a:r>
            <a:r>
              <a:rPr lang="zh-CN" altLang="en-US">
                <a:solidFill>
                  <a:schemeClr val="accent2">
                    <a:lumMod val="75000"/>
                  </a:schemeClr>
                </a:solidFill>
              </a:rPr>
              <a:t>个副省级及以上城市</a:t>
            </a:r>
            <a:r>
              <a:rPr lang="zh-CN" altLang="en-US" smtClean="0">
                <a:solidFill>
                  <a:schemeClr val="accent2">
                    <a:lumMod val="75000"/>
                  </a:schemeClr>
                </a:solidFill>
              </a:rPr>
              <a:t>中居</a:t>
            </a:r>
            <a:r>
              <a:rPr lang="zh-CN" altLang="en-US">
                <a:solidFill>
                  <a:schemeClr val="accent2">
                    <a:lumMod val="75000"/>
                  </a:schemeClr>
                </a:solidFill>
              </a:rPr>
              <a:t>第一位；其中发明专利申请</a:t>
            </a:r>
            <a:r>
              <a:rPr lang="en-US" altLang="zh-CN">
                <a:solidFill>
                  <a:schemeClr val="accent2">
                    <a:lumMod val="75000"/>
                  </a:schemeClr>
                </a:solidFill>
              </a:rPr>
              <a:t>31,892</a:t>
            </a:r>
            <a:r>
              <a:rPr lang="zh-CN" altLang="en-US">
                <a:solidFill>
                  <a:schemeClr val="accent2">
                    <a:lumMod val="75000"/>
                  </a:schemeClr>
                </a:solidFill>
              </a:rPr>
              <a:t>件，同比增长</a:t>
            </a:r>
            <a:r>
              <a:rPr lang="en-US" altLang="zh-CN">
                <a:solidFill>
                  <a:schemeClr val="accent2">
                    <a:lumMod val="75000"/>
                  </a:schemeClr>
                </a:solidFill>
              </a:rPr>
              <a:t>58.8%</a:t>
            </a:r>
            <a:r>
              <a:rPr lang="zh-CN" altLang="en-US">
                <a:solidFill>
                  <a:schemeClr val="accent2">
                    <a:lumMod val="75000"/>
                  </a:schemeClr>
                </a:solidFill>
              </a:rPr>
              <a:t>，增速居第一位</a:t>
            </a:r>
            <a:r>
              <a:rPr lang="zh-CN" altLang="en-US" smtClean="0">
                <a:solidFill>
                  <a:schemeClr val="accent2">
                    <a:lumMod val="75000"/>
                  </a:schemeClr>
                </a:solidFill>
              </a:rPr>
              <a:t>。</a:t>
            </a:r>
            <a:r>
              <a:rPr lang="en-US" altLang="zh-CN">
                <a:solidFill>
                  <a:schemeClr val="accent2">
                    <a:lumMod val="75000"/>
                  </a:schemeClr>
                </a:solidFill>
              </a:rPr>
              <a:t>PCT</a:t>
            </a:r>
            <a:r>
              <a:rPr lang="zh-CN" altLang="en-US">
                <a:solidFill>
                  <a:schemeClr val="accent2">
                    <a:lumMod val="75000"/>
                  </a:schemeClr>
                </a:solidFill>
              </a:rPr>
              <a:t>国际专利申请量</a:t>
            </a:r>
            <a:r>
              <a:rPr lang="zh-CN" altLang="en-US" smtClean="0">
                <a:solidFill>
                  <a:schemeClr val="accent2">
                    <a:lumMod val="75000"/>
                  </a:schemeClr>
                </a:solidFill>
              </a:rPr>
              <a:t>增速亦全国第一。</a:t>
            </a:r>
            <a:endParaRPr lang="zh-CN" altLang="en-US">
              <a:solidFill>
                <a:schemeClr val="accent2">
                  <a:lumMod val="75000"/>
                </a:schemeClr>
              </a:solidFill>
            </a:endParaRPr>
          </a:p>
        </p:txBody>
      </p:sp>
      <p:sp>
        <p:nvSpPr>
          <p:cNvPr id="8" name="圆角矩形 7"/>
          <p:cNvSpPr/>
          <p:nvPr/>
        </p:nvSpPr>
        <p:spPr>
          <a:xfrm>
            <a:off x="0" y="4610100"/>
            <a:ext cx="4800600" cy="2098675"/>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a:solidFill>
                  <a:schemeClr val="accent2">
                    <a:lumMod val="75000"/>
                  </a:schemeClr>
                </a:solidFill>
              </a:rPr>
              <a:t>省十二次</a:t>
            </a:r>
            <a:r>
              <a:rPr lang="zh-CN" altLang="en-US" smtClean="0">
                <a:solidFill>
                  <a:schemeClr val="accent2">
                    <a:lumMod val="75000"/>
                  </a:schemeClr>
                </a:solidFill>
              </a:rPr>
              <a:t>党代会做出打造</a:t>
            </a:r>
            <a:r>
              <a:rPr lang="zh-CN" altLang="en-US">
                <a:solidFill>
                  <a:schemeClr val="accent2">
                    <a:lumMod val="75000"/>
                  </a:schemeClr>
                </a:solidFill>
              </a:rPr>
              <a:t>广深科技创新走廊的决策部署。在中国经济最发达的珠三角</a:t>
            </a:r>
            <a:r>
              <a:rPr lang="zh-CN" altLang="en-US" smtClean="0">
                <a:solidFill>
                  <a:schemeClr val="accent2">
                    <a:lumMod val="75000"/>
                  </a:schemeClr>
                </a:solidFill>
              </a:rPr>
              <a:t>核心区，连接</a:t>
            </a:r>
            <a:r>
              <a:rPr lang="zh-CN" altLang="en-US">
                <a:solidFill>
                  <a:schemeClr val="accent2">
                    <a:lumMod val="75000"/>
                  </a:schemeClr>
                </a:solidFill>
              </a:rPr>
              <a:t>广州、深圳、</a:t>
            </a:r>
            <a:r>
              <a:rPr lang="zh-CN" altLang="en-US" smtClean="0">
                <a:solidFill>
                  <a:schemeClr val="accent2">
                    <a:lumMod val="75000"/>
                  </a:schemeClr>
                </a:solidFill>
              </a:rPr>
              <a:t>东莞，长度</a:t>
            </a:r>
            <a:r>
              <a:rPr lang="zh-CN" altLang="en-US">
                <a:solidFill>
                  <a:schemeClr val="accent2">
                    <a:lumMod val="75000"/>
                  </a:schemeClr>
                </a:solidFill>
              </a:rPr>
              <a:t>为</a:t>
            </a:r>
            <a:r>
              <a:rPr lang="en-US" altLang="zh-CN">
                <a:solidFill>
                  <a:schemeClr val="accent2">
                    <a:lumMod val="75000"/>
                  </a:schemeClr>
                </a:solidFill>
              </a:rPr>
              <a:t>180</a:t>
            </a:r>
            <a:r>
              <a:rPr lang="zh-CN" altLang="en-US">
                <a:solidFill>
                  <a:schemeClr val="accent2">
                    <a:lumMod val="75000"/>
                  </a:schemeClr>
                </a:solidFill>
              </a:rPr>
              <a:t>多</a:t>
            </a:r>
            <a:r>
              <a:rPr lang="zh-CN" altLang="en-US" smtClean="0">
                <a:solidFill>
                  <a:schemeClr val="accent2">
                    <a:lumMod val="75000"/>
                  </a:schemeClr>
                </a:solidFill>
              </a:rPr>
              <a:t>公里，总面积</a:t>
            </a:r>
            <a:r>
              <a:rPr lang="zh-CN" altLang="en-US">
                <a:solidFill>
                  <a:schemeClr val="accent2">
                    <a:lumMod val="75000"/>
                  </a:schemeClr>
                </a:solidFill>
              </a:rPr>
              <a:t>超过</a:t>
            </a:r>
            <a:r>
              <a:rPr lang="en-US" altLang="zh-CN">
                <a:solidFill>
                  <a:schemeClr val="accent2">
                    <a:lumMod val="75000"/>
                  </a:schemeClr>
                </a:solidFill>
              </a:rPr>
              <a:t>1.1</a:t>
            </a:r>
            <a:r>
              <a:rPr lang="zh-CN" altLang="en-US">
                <a:solidFill>
                  <a:schemeClr val="accent2">
                    <a:lumMod val="75000"/>
                  </a:schemeClr>
                </a:solidFill>
              </a:rPr>
              <a:t>万平方公里的经济</a:t>
            </a:r>
            <a:r>
              <a:rPr lang="zh-CN" altLang="en-US" smtClean="0">
                <a:solidFill>
                  <a:schemeClr val="accent2">
                    <a:lumMod val="75000"/>
                  </a:schemeClr>
                </a:solidFill>
              </a:rPr>
              <a:t>带建设广深科技走廊。</a:t>
            </a:r>
            <a:endParaRPr lang="zh-CN" altLang="en-US">
              <a:solidFill>
                <a:schemeClr val="accent2">
                  <a:lumMod val="75000"/>
                </a:schemeClr>
              </a:solidFill>
            </a:endParaRPr>
          </a:p>
        </p:txBody>
      </p:sp>
    </p:spTree>
    <p:extLst>
      <p:ext uri="{BB962C8B-B14F-4D97-AF65-F5344CB8AC3E}">
        <p14:creationId xmlns:p14="http://schemas.microsoft.com/office/powerpoint/2010/main" val="64903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par>
                                <p:cTn id="27" presetID="3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圆角矩形 3"/>
          <p:cNvSpPr/>
          <p:nvPr/>
        </p:nvSpPr>
        <p:spPr>
          <a:xfrm>
            <a:off x="638176" y="317478"/>
            <a:ext cx="5076824" cy="9144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rPr>
              <a:t>3</a:t>
            </a:r>
            <a:r>
              <a:rPr lang="en-US" altLang="zh-CN" sz="2800" b="1" smtClean="0">
                <a:solidFill>
                  <a:srgbClr val="FF0000"/>
                </a:solidFill>
              </a:rPr>
              <a:t>.</a:t>
            </a:r>
            <a:r>
              <a:rPr lang="zh-CN" altLang="en-US" sz="2800" b="1" smtClean="0">
                <a:solidFill>
                  <a:srgbClr val="FF0000"/>
                </a:solidFill>
              </a:rPr>
              <a:t>体现国家总体发展战略布局</a:t>
            </a:r>
            <a:endParaRPr lang="zh-CN" altLang="en-US" sz="2800" b="1">
              <a:solidFill>
                <a:srgbClr val="FF0000"/>
              </a:solidFill>
            </a:endParaRPr>
          </a:p>
        </p:txBody>
      </p:sp>
      <p:sp>
        <p:nvSpPr>
          <p:cNvPr id="5" name="圆角矩形 4"/>
          <p:cNvSpPr/>
          <p:nvPr/>
        </p:nvSpPr>
        <p:spPr>
          <a:xfrm>
            <a:off x="702692" y="1712924"/>
            <a:ext cx="4991100" cy="10287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smtClean="0">
                <a:solidFill>
                  <a:srgbClr val="C00000"/>
                </a:solidFill>
              </a:rPr>
              <a:t>2015</a:t>
            </a:r>
            <a:r>
              <a:rPr lang="zh-CN" altLang="en-US" sz="2000">
                <a:solidFill>
                  <a:srgbClr val="C00000"/>
                </a:solidFill>
              </a:rPr>
              <a:t>年</a:t>
            </a:r>
            <a:r>
              <a:rPr lang="en-US" altLang="zh-CN" sz="2000">
                <a:solidFill>
                  <a:srgbClr val="C00000"/>
                </a:solidFill>
              </a:rPr>
              <a:t>4</a:t>
            </a:r>
            <a:r>
              <a:rPr lang="zh-CN" altLang="en-US" sz="2000">
                <a:solidFill>
                  <a:srgbClr val="C00000"/>
                </a:solidFill>
              </a:rPr>
              <a:t>月</a:t>
            </a:r>
            <a:r>
              <a:rPr lang="en-US" altLang="zh-CN" sz="2000">
                <a:solidFill>
                  <a:srgbClr val="C00000"/>
                </a:solidFill>
              </a:rPr>
              <a:t>30</a:t>
            </a:r>
            <a:r>
              <a:rPr lang="zh-CN" altLang="en-US" sz="2000" smtClean="0">
                <a:solidFill>
                  <a:srgbClr val="C00000"/>
                </a:solidFill>
              </a:rPr>
              <a:t>日，中共中央政治局召开</a:t>
            </a:r>
            <a:r>
              <a:rPr lang="zh-CN" altLang="en-US" sz="2000">
                <a:solidFill>
                  <a:srgbClr val="C00000"/>
                </a:solidFill>
              </a:rPr>
              <a:t>会议，审议通过</a:t>
            </a:r>
            <a:r>
              <a:rPr lang="en-US" altLang="zh-CN" sz="2000">
                <a:solidFill>
                  <a:srgbClr val="C00000"/>
                </a:solidFill>
              </a:rPr>
              <a:t>《</a:t>
            </a:r>
            <a:r>
              <a:rPr lang="zh-CN" altLang="en-US" sz="2000">
                <a:solidFill>
                  <a:srgbClr val="C00000"/>
                </a:solidFill>
              </a:rPr>
              <a:t>京津冀协同发展规划纲要</a:t>
            </a:r>
            <a:r>
              <a:rPr lang="en-US" altLang="zh-CN" sz="2000">
                <a:solidFill>
                  <a:srgbClr val="C00000"/>
                </a:solidFill>
              </a:rPr>
              <a:t>》</a:t>
            </a:r>
            <a:endParaRPr lang="zh-CN" altLang="en-US" sz="2000">
              <a:solidFill>
                <a:srgbClr val="C00000"/>
              </a:solidFill>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4342" y="552450"/>
            <a:ext cx="4503965" cy="5920668"/>
          </a:xfrm>
          <a:prstGeom prst="rect">
            <a:avLst/>
          </a:prstGeom>
        </p:spPr>
      </p:pic>
      <p:sp>
        <p:nvSpPr>
          <p:cNvPr id="7" name="圆角矩形 6"/>
          <p:cNvSpPr/>
          <p:nvPr/>
        </p:nvSpPr>
        <p:spPr>
          <a:xfrm>
            <a:off x="723900" y="3309037"/>
            <a:ext cx="4948684" cy="10382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a:solidFill>
                  <a:srgbClr val="C00000"/>
                </a:solidFill>
              </a:rPr>
              <a:t>2016</a:t>
            </a:r>
            <a:r>
              <a:rPr lang="zh-CN" altLang="en-US" sz="2000">
                <a:solidFill>
                  <a:srgbClr val="C00000"/>
                </a:solidFill>
              </a:rPr>
              <a:t>年</a:t>
            </a:r>
            <a:r>
              <a:rPr lang="en-US" altLang="zh-CN" sz="2000">
                <a:solidFill>
                  <a:srgbClr val="C00000"/>
                </a:solidFill>
              </a:rPr>
              <a:t>5</a:t>
            </a:r>
            <a:r>
              <a:rPr lang="zh-CN" altLang="en-US" sz="2000">
                <a:solidFill>
                  <a:srgbClr val="C00000"/>
                </a:solidFill>
              </a:rPr>
              <a:t>月</a:t>
            </a:r>
            <a:r>
              <a:rPr lang="en-US" altLang="zh-CN" sz="2000">
                <a:solidFill>
                  <a:srgbClr val="C00000"/>
                </a:solidFill>
              </a:rPr>
              <a:t>28</a:t>
            </a:r>
            <a:r>
              <a:rPr lang="zh-CN" altLang="en-US" sz="2000" smtClean="0">
                <a:solidFill>
                  <a:srgbClr val="C00000"/>
                </a:solidFill>
              </a:rPr>
              <a:t>日，国务院正式批复</a:t>
            </a:r>
            <a:r>
              <a:rPr lang="en-US" altLang="zh-CN" sz="2000" smtClean="0">
                <a:solidFill>
                  <a:srgbClr val="C00000"/>
                </a:solidFill>
              </a:rPr>
              <a:t>《</a:t>
            </a:r>
            <a:r>
              <a:rPr lang="zh-CN" altLang="en-US" sz="2000" smtClean="0">
                <a:solidFill>
                  <a:srgbClr val="C00000"/>
                </a:solidFill>
              </a:rPr>
              <a:t>长江三角洲</a:t>
            </a:r>
            <a:r>
              <a:rPr lang="zh-CN" altLang="en-US" sz="2000">
                <a:solidFill>
                  <a:srgbClr val="C00000"/>
                </a:solidFill>
              </a:rPr>
              <a:t>城市群发展</a:t>
            </a:r>
            <a:r>
              <a:rPr lang="zh-CN" altLang="en-US" sz="2000" smtClean="0">
                <a:solidFill>
                  <a:srgbClr val="C00000"/>
                </a:solidFill>
              </a:rPr>
              <a:t>规划</a:t>
            </a:r>
            <a:r>
              <a:rPr lang="en-US" altLang="zh-CN" sz="2000" smtClean="0">
                <a:solidFill>
                  <a:srgbClr val="C00000"/>
                </a:solidFill>
              </a:rPr>
              <a:t>》</a:t>
            </a:r>
            <a:r>
              <a:rPr lang="zh-CN" altLang="en-US" sz="2000" smtClean="0">
                <a:solidFill>
                  <a:srgbClr val="C00000"/>
                </a:solidFill>
              </a:rPr>
              <a:t>，涉及</a:t>
            </a:r>
            <a:r>
              <a:rPr lang="en-US" altLang="zh-CN" sz="2000" smtClean="0">
                <a:solidFill>
                  <a:srgbClr val="C00000"/>
                </a:solidFill>
              </a:rPr>
              <a:t>26 </a:t>
            </a:r>
            <a:r>
              <a:rPr lang="zh-CN" altLang="en-US" sz="2000" smtClean="0">
                <a:solidFill>
                  <a:srgbClr val="C00000"/>
                </a:solidFill>
              </a:rPr>
              <a:t>市、</a:t>
            </a:r>
            <a:r>
              <a:rPr lang="en-US" altLang="zh-CN" sz="2000" smtClean="0">
                <a:solidFill>
                  <a:srgbClr val="C00000"/>
                </a:solidFill>
              </a:rPr>
              <a:t>1.5</a:t>
            </a:r>
            <a:r>
              <a:rPr lang="zh-CN" altLang="en-US" sz="2000" smtClean="0">
                <a:solidFill>
                  <a:srgbClr val="C00000"/>
                </a:solidFill>
              </a:rPr>
              <a:t>亿人口。</a:t>
            </a:r>
            <a:endParaRPr lang="zh-CN" altLang="en-US" sz="2000">
              <a:solidFill>
                <a:srgbClr val="C00000"/>
              </a:solidFill>
            </a:endParaRPr>
          </a:p>
        </p:txBody>
      </p:sp>
      <p:pic>
        <p:nvPicPr>
          <p:cNvPr id="11" name="图片 10"/>
          <p:cNvPicPr>
            <a:picLocks noChangeAspect="1"/>
          </p:cNvPicPr>
          <p:nvPr/>
        </p:nvPicPr>
        <p:blipFill>
          <a:blip r:embed="rId3"/>
          <a:stretch>
            <a:fillRect/>
          </a:stretch>
        </p:blipFill>
        <p:spPr>
          <a:xfrm>
            <a:off x="6076585" y="317478"/>
            <a:ext cx="5539477" cy="6230473"/>
          </a:xfrm>
          <a:prstGeom prst="rect">
            <a:avLst/>
          </a:prstGeom>
        </p:spPr>
      </p:pic>
      <p:sp>
        <p:nvSpPr>
          <p:cNvPr id="12" name="圆角矩形 11"/>
          <p:cNvSpPr/>
          <p:nvPr/>
        </p:nvSpPr>
        <p:spPr>
          <a:xfrm>
            <a:off x="723900" y="4902290"/>
            <a:ext cx="4948684" cy="1101298"/>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solidFill>
                  <a:srgbClr val="C00000"/>
                </a:solidFill>
              </a:rPr>
              <a:t>今年</a:t>
            </a:r>
            <a:r>
              <a:rPr lang="en-US" altLang="zh-CN" sz="2000" smtClean="0">
                <a:solidFill>
                  <a:srgbClr val="C00000"/>
                </a:solidFill>
              </a:rPr>
              <a:t>7</a:t>
            </a:r>
            <a:r>
              <a:rPr lang="zh-CN" altLang="en-US" sz="2000">
                <a:solidFill>
                  <a:srgbClr val="C00000"/>
                </a:solidFill>
              </a:rPr>
              <a:t>月</a:t>
            </a:r>
            <a:r>
              <a:rPr lang="en-US" altLang="zh-CN" sz="2000">
                <a:solidFill>
                  <a:srgbClr val="C00000"/>
                </a:solidFill>
              </a:rPr>
              <a:t>1</a:t>
            </a:r>
            <a:r>
              <a:rPr lang="zh-CN" altLang="en-US" sz="2000">
                <a:solidFill>
                  <a:srgbClr val="C00000"/>
                </a:solidFill>
              </a:rPr>
              <a:t>日</a:t>
            </a:r>
            <a:r>
              <a:rPr lang="zh-CN" altLang="en-US" sz="2000" smtClean="0">
                <a:solidFill>
                  <a:srgbClr val="C00000"/>
                </a:solidFill>
              </a:rPr>
              <a:t>上午</a:t>
            </a:r>
            <a:r>
              <a:rPr lang="zh-CN" altLang="en-US" sz="2000">
                <a:solidFill>
                  <a:srgbClr val="C00000"/>
                </a:solidFill>
              </a:rPr>
              <a:t>，</a:t>
            </a:r>
            <a:r>
              <a:rPr lang="en-US" altLang="zh-CN" sz="2000" smtClean="0">
                <a:solidFill>
                  <a:srgbClr val="C00000"/>
                </a:solidFill>
              </a:rPr>
              <a:t>《</a:t>
            </a:r>
            <a:r>
              <a:rPr lang="zh-CN" altLang="en-US" sz="2000" smtClean="0">
                <a:solidFill>
                  <a:srgbClr val="C00000"/>
                </a:solidFill>
              </a:rPr>
              <a:t>深化粤港澳合作 推进</a:t>
            </a:r>
            <a:r>
              <a:rPr lang="zh-CN" altLang="en-US" sz="2000">
                <a:solidFill>
                  <a:srgbClr val="C00000"/>
                </a:solidFill>
              </a:rPr>
              <a:t>大湾区建设框架协议</a:t>
            </a:r>
            <a:r>
              <a:rPr lang="en-US" altLang="zh-CN" sz="2000">
                <a:solidFill>
                  <a:srgbClr val="C00000"/>
                </a:solidFill>
              </a:rPr>
              <a:t>》</a:t>
            </a:r>
            <a:r>
              <a:rPr lang="zh-CN" altLang="en-US" sz="2000">
                <a:solidFill>
                  <a:srgbClr val="C00000"/>
                </a:solidFill>
              </a:rPr>
              <a:t>在香港</a:t>
            </a:r>
            <a:r>
              <a:rPr lang="zh-CN" altLang="en-US" sz="2000" smtClean="0">
                <a:solidFill>
                  <a:srgbClr val="C00000"/>
                </a:solidFill>
              </a:rPr>
              <a:t>签署。</a:t>
            </a:r>
            <a:endParaRPr lang="zh-CN" altLang="en-US" sz="2000">
              <a:solidFill>
                <a:srgbClr val="C00000"/>
              </a:solidFill>
            </a:endParaRPr>
          </a:p>
        </p:txBody>
      </p:sp>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711" y="1173827"/>
            <a:ext cx="6207223" cy="4876325"/>
          </a:xfrm>
          <a:prstGeom prst="rect">
            <a:avLst/>
          </a:prstGeom>
        </p:spPr>
      </p:pic>
    </p:spTree>
    <p:extLst>
      <p:ext uri="{BB962C8B-B14F-4D97-AF65-F5344CB8AC3E}">
        <p14:creationId xmlns:p14="http://schemas.microsoft.com/office/powerpoint/2010/main" val="20351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圆角矩形 3"/>
          <p:cNvSpPr/>
          <p:nvPr/>
        </p:nvSpPr>
        <p:spPr>
          <a:xfrm>
            <a:off x="495299" y="438149"/>
            <a:ext cx="3638551" cy="9144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smtClean="0">
                <a:solidFill>
                  <a:srgbClr val="C00000"/>
                </a:solidFill>
              </a:rPr>
              <a:t>4.</a:t>
            </a:r>
            <a:r>
              <a:rPr lang="zh-CN" altLang="en-US" sz="2400" b="1" smtClean="0">
                <a:solidFill>
                  <a:srgbClr val="C00000"/>
                </a:solidFill>
              </a:rPr>
              <a:t>地缘特殊、优势明显</a:t>
            </a:r>
            <a:endParaRPr lang="zh-CN" altLang="en-US" sz="2400" b="1">
              <a:solidFill>
                <a:srgbClr val="C00000"/>
              </a:solidFill>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752" y="522272"/>
            <a:ext cx="7606003" cy="5890015"/>
          </a:xfrm>
          <a:prstGeom prst="rect">
            <a:avLst/>
          </a:prstGeom>
        </p:spPr>
      </p:pic>
      <p:sp>
        <p:nvSpPr>
          <p:cNvPr id="6" name="圆角矩形 5"/>
          <p:cNvSpPr/>
          <p:nvPr/>
        </p:nvSpPr>
        <p:spPr>
          <a:xfrm>
            <a:off x="400050" y="3227777"/>
            <a:ext cx="3871915" cy="3348037"/>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a:solidFill>
                  <a:srgbClr val="FF0000"/>
                </a:solidFill>
              </a:rPr>
              <a:t>粤港澳大湾区以环珠江口区域为核心，背靠大陆面向南海，地处国际航线要冲，</a:t>
            </a:r>
            <a:r>
              <a:rPr lang="zh-CN" altLang="en-US" sz="2400" smtClean="0">
                <a:solidFill>
                  <a:srgbClr val="FF0000"/>
                </a:solidFill>
              </a:rPr>
              <a:t>是</a:t>
            </a:r>
            <a:r>
              <a:rPr lang="en-US" altLang="zh-CN" sz="2400" smtClean="0">
                <a:solidFill>
                  <a:srgbClr val="FF0000"/>
                </a:solidFill>
              </a:rPr>
              <a:t>21</a:t>
            </a:r>
            <a:r>
              <a:rPr lang="zh-CN" altLang="en-US" sz="2400" smtClean="0">
                <a:solidFill>
                  <a:srgbClr val="FF0000"/>
                </a:solidFill>
              </a:rPr>
              <a:t>世纪海上</a:t>
            </a:r>
            <a:r>
              <a:rPr lang="zh-CN" altLang="en-US" sz="2400">
                <a:solidFill>
                  <a:srgbClr val="FF0000"/>
                </a:solidFill>
              </a:rPr>
              <a:t>丝绸之路沿线国家海上往来距离最近的经济发达</a:t>
            </a:r>
            <a:r>
              <a:rPr lang="zh-CN" altLang="en-US" sz="2400" smtClean="0">
                <a:solidFill>
                  <a:srgbClr val="FF0000"/>
                </a:solidFill>
              </a:rPr>
              <a:t>区域，也是实施“一带一路”</a:t>
            </a:r>
            <a:r>
              <a:rPr lang="zh-CN" altLang="en-US" sz="2400">
                <a:solidFill>
                  <a:srgbClr val="FF0000"/>
                </a:solidFill>
              </a:rPr>
              <a:t>的</a:t>
            </a:r>
            <a:r>
              <a:rPr lang="zh-CN" altLang="en-US" sz="2400" smtClean="0">
                <a:solidFill>
                  <a:srgbClr val="FF0000"/>
                </a:solidFill>
              </a:rPr>
              <a:t>核心支点。</a:t>
            </a:r>
            <a:endParaRPr lang="zh-CN" altLang="en-US" sz="2400">
              <a:solidFill>
                <a:srgbClr val="FF0000"/>
              </a:solidFill>
            </a:endParaRPr>
          </a:p>
        </p:txBody>
      </p:sp>
      <p:sp>
        <p:nvSpPr>
          <p:cNvPr id="7" name="文本框 6"/>
          <p:cNvSpPr txBox="1"/>
          <p:nvPr/>
        </p:nvSpPr>
        <p:spPr>
          <a:xfrm>
            <a:off x="7864703" y="2514060"/>
            <a:ext cx="800219" cy="369332"/>
          </a:xfrm>
          <a:prstGeom prst="rect">
            <a:avLst/>
          </a:prstGeom>
          <a:noFill/>
        </p:spPr>
        <p:txBody>
          <a:bodyPr wrap="none" rtlCol="0">
            <a:spAutoFit/>
          </a:bodyPr>
          <a:lstStyle/>
          <a:p>
            <a:r>
              <a:rPr lang="zh-CN" altLang="en-US" sz="1000" b="1" smtClean="0">
                <a:solidFill>
                  <a:srgbClr val="FF0000"/>
                </a:solidFill>
              </a:rPr>
              <a:t>○</a:t>
            </a:r>
            <a:r>
              <a:rPr lang="zh-CN" altLang="en-US" b="1" smtClean="0">
                <a:solidFill>
                  <a:srgbClr val="FF0000"/>
                </a:solidFill>
              </a:rPr>
              <a:t>广州</a:t>
            </a:r>
            <a:endParaRPr lang="zh-CN" altLang="en-US" b="1">
              <a:solidFill>
                <a:srgbClr val="FF0000"/>
              </a:solidFill>
            </a:endParaRPr>
          </a:p>
        </p:txBody>
      </p:sp>
      <p:sp>
        <p:nvSpPr>
          <p:cNvPr id="8" name="圆角矩形 7"/>
          <p:cNvSpPr/>
          <p:nvPr/>
        </p:nvSpPr>
        <p:spPr>
          <a:xfrm>
            <a:off x="400050" y="1676400"/>
            <a:ext cx="3819526" cy="1366837"/>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mtClean="0">
                <a:solidFill>
                  <a:srgbClr val="FF0000"/>
                </a:solidFill>
              </a:rPr>
              <a:t>全球经济重心加速向亚太地区转移，粤港澳大湾区正处于亚太地区的中心</a:t>
            </a:r>
            <a:endParaRPr lang="zh-CN" altLang="en-US" sz="2400">
              <a:solidFill>
                <a:srgbClr val="FF0000"/>
              </a:solidFill>
            </a:endParaRPr>
          </a:p>
        </p:txBody>
      </p:sp>
      <p:cxnSp>
        <p:nvCxnSpPr>
          <p:cNvPr id="15" name="直接箭头连接符 14"/>
          <p:cNvCxnSpPr/>
          <p:nvPr/>
        </p:nvCxnSpPr>
        <p:spPr>
          <a:xfrm flipH="1">
            <a:off x="6024786" y="2762020"/>
            <a:ext cx="1955511" cy="4616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H="1">
            <a:off x="7571574" y="2766294"/>
            <a:ext cx="488358" cy="8143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8059932" y="2762020"/>
            <a:ext cx="1981376" cy="25705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8059932" y="2762020"/>
            <a:ext cx="1981376" cy="12852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8059932" y="1747441"/>
            <a:ext cx="1075399" cy="10145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29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par>
                                <p:cTn id="25" presetID="3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anim calcmode="lin" valueType="num">
                                      <p:cBhvr>
                                        <p:cTn id="29" dur="1000" fill="hold"/>
                                        <p:tgtEl>
                                          <p:spTgt spid="30"/>
                                        </p:tgtEl>
                                        <p:attrNameLst>
                                          <p:attrName>style.rotation</p:attrName>
                                        </p:attrNameLst>
                                      </p:cBhvr>
                                      <p:tavLst>
                                        <p:tav tm="0">
                                          <p:val>
                                            <p:fltVal val="90"/>
                                          </p:val>
                                        </p:tav>
                                        <p:tav tm="100000">
                                          <p:val>
                                            <p:fltVal val="0"/>
                                          </p:val>
                                        </p:tav>
                                      </p:tavLst>
                                    </p:anim>
                                    <p:animEffect transition="in" filter="fade">
                                      <p:cBhvr>
                                        <p:cTn id="30" dur="1000"/>
                                        <p:tgtEl>
                                          <p:spTgt spid="30"/>
                                        </p:tgtEl>
                                      </p:cBhvr>
                                    </p:animEffect>
                                  </p:childTnLst>
                                </p:cTn>
                              </p:par>
                              <p:par>
                                <p:cTn id="31" presetID="3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1000" fill="hold"/>
                                        <p:tgtEl>
                                          <p:spTgt spid="36"/>
                                        </p:tgtEl>
                                        <p:attrNameLst>
                                          <p:attrName>ppt_w</p:attrName>
                                        </p:attrNameLst>
                                      </p:cBhvr>
                                      <p:tavLst>
                                        <p:tav tm="0">
                                          <p:val>
                                            <p:fltVal val="0"/>
                                          </p:val>
                                        </p:tav>
                                        <p:tav tm="100000">
                                          <p:val>
                                            <p:strVal val="#ppt_w"/>
                                          </p:val>
                                        </p:tav>
                                      </p:tavLst>
                                    </p:anim>
                                    <p:anim calcmode="lin" valueType="num">
                                      <p:cBhvr>
                                        <p:cTn id="34" dur="1000" fill="hold"/>
                                        <p:tgtEl>
                                          <p:spTgt spid="36"/>
                                        </p:tgtEl>
                                        <p:attrNameLst>
                                          <p:attrName>ppt_h</p:attrName>
                                        </p:attrNameLst>
                                      </p:cBhvr>
                                      <p:tavLst>
                                        <p:tav tm="0">
                                          <p:val>
                                            <p:fltVal val="0"/>
                                          </p:val>
                                        </p:tav>
                                        <p:tav tm="100000">
                                          <p:val>
                                            <p:strVal val="#ppt_h"/>
                                          </p:val>
                                        </p:tav>
                                      </p:tavLst>
                                    </p:anim>
                                    <p:anim calcmode="lin" valueType="num">
                                      <p:cBhvr>
                                        <p:cTn id="35" dur="1000" fill="hold"/>
                                        <p:tgtEl>
                                          <p:spTgt spid="36"/>
                                        </p:tgtEl>
                                        <p:attrNameLst>
                                          <p:attrName>style.rotation</p:attrName>
                                        </p:attrNameLst>
                                      </p:cBhvr>
                                      <p:tavLst>
                                        <p:tav tm="0">
                                          <p:val>
                                            <p:fltVal val="90"/>
                                          </p:val>
                                        </p:tav>
                                        <p:tav tm="100000">
                                          <p:val>
                                            <p:fltVal val="0"/>
                                          </p:val>
                                        </p:tav>
                                      </p:tavLst>
                                    </p:anim>
                                    <p:animEffect transition="in" filter="fade">
                                      <p:cBhvr>
                                        <p:cTn id="36" dur="1000"/>
                                        <p:tgtEl>
                                          <p:spTgt spid="36"/>
                                        </p:tgtEl>
                                      </p:cBhvr>
                                    </p:animEffect>
                                  </p:childTnLst>
                                </p:cTn>
                              </p:par>
                              <p:par>
                                <p:cTn id="37" presetID="3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1000" fill="hold"/>
                                        <p:tgtEl>
                                          <p:spTgt spid="38"/>
                                        </p:tgtEl>
                                        <p:attrNameLst>
                                          <p:attrName>ppt_w</p:attrName>
                                        </p:attrNameLst>
                                      </p:cBhvr>
                                      <p:tavLst>
                                        <p:tav tm="0">
                                          <p:val>
                                            <p:fltVal val="0"/>
                                          </p:val>
                                        </p:tav>
                                        <p:tav tm="100000">
                                          <p:val>
                                            <p:strVal val="#ppt_w"/>
                                          </p:val>
                                        </p:tav>
                                      </p:tavLst>
                                    </p:anim>
                                    <p:anim calcmode="lin" valueType="num">
                                      <p:cBhvr>
                                        <p:cTn id="40" dur="1000" fill="hold"/>
                                        <p:tgtEl>
                                          <p:spTgt spid="38"/>
                                        </p:tgtEl>
                                        <p:attrNameLst>
                                          <p:attrName>ppt_h</p:attrName>
                                        </p:attrNameLst>
                                      </p:cBhvr>
                                      <p:tavLst>
                                        <p:tav tm="0">
                                          <p:val>
                                            <p:fltVal val="0"/>
                                          </p:val>
                                        </p:tav>
                                        <p:tav tm="100000">
                                          <p:val>
                                            <p:strVal val="#ppt_h"/>
                                          </p:val>
                                        </p:tav>
                                      </p:tavLst>
                                    </p:anim>
                                    <p:anim calcmode="lin" valueType="num">
                                      <p:cBhvr>
                                        <p:cTn id="41" dur="1000" fill="hold"/>
                                        <p:tgtEl>
                                          <p:spTgt spid="38"/>
                                        </p:tgtEl>
                                        <p:attrNameLst>
                                          <p:attrName>style.rotation</p:attrName>
                                        </p:attrNameLst>
                                      </p:cBhvr>
                                      <p:tavLst>
                                        <p:tav tm="0">
                                          <p:val>
                                            <p:fltVal val="90"/>
                                          </p:val>
                                        </p:tav>
                                        <p:tav tm="100000">
                                          <p:val>
                                            <p:fltVal val="0"/>
                                          </p:val>
                                        </p:tav>
                                      </p:tavLst>
                                    </p:anim>
                                    <p:animEffect transition="in" filter="fade">
                                      <p:cBhvr>
                                        <p:cTn id="42" dur="1000"/>
                                        <p:tgtEl>
                                          <p:spTgt spid="38"/>
                                        </p:tgtEl>
                                      </p:cBhvr>
                                    </p:animEffect>
                                  </p:childTnLst>
                                </p:cTn>
                              </p:par>
                              <p:par>
                                <p:cTn id="43" presetID="3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1000" fill="hold"/>
                                        <p:tgtEl>
                                          <p:spTgt spid="40"/>
                                        </p:tgtEl>
                                        <p:attrNameLst>
                                          <p:attrName>ppt_w</p:attrName>
                                        </p:attrNameLst>
                                      </p:cBhvr>
                                      <p:tavLst>
                                        <p:tav tm="0">
                                          <p:val>
                                            <p:fltVal val="0"/>
                                          </p:val>
                                        </p:tav>
                                        <p:tav tm="100000">
                                          <p:val>
                                            <p:strVal val="#ppt_w"/>
                                          </p:val>
                                        </p:tav>
                                      </p:tavLst>
                                    </p:anim>
                                    <p:anim calcmode="lin" valueType="num">
                                      <p:cBhvr>
                                        <p:cTn id="46" dur="1000" fill="hold"/>
                                        <p:tgtEl>
                                          <p:spTgt spid="40"/>
                                        </p:tgtEl>
                                        <p:attrNameLst>
                                          <p:attrName>ppt_h</p:attrName>
                                        </p:attrNameLst>
                                      </p:cBhvr>
                                      <p:tavLst>
                                        <p:tav tm="0">
                                          <p:val>
                                            <p:fltVal val="0"/>
                                          </p:val>
                                        </p:tav>
                                        <p:tav tm="100000">
                                          <p:val>
                                            <p:strVal val="#ppt_h"/>
                                          </p:val>
                                        </p:tav>
                                      </p:tavLst>
                                    </p:anim>
                                    <p:anim calcmode="lin" valueType="num">
                                      <p:cBhvr>
                                        <p:cTn id="47" dur="1000" fill="hold"/>
                                        <p:tgtEl>
                                          <p:spTgt spid="40"/>
                                        </p:tgtEl>
                                        <p:attrNameLst>
                                          <p:attrName>style.rotation</p:attrName>
                                        </p:attrNameLst>
                                      </p:cBhvr>
                                      <p:tavLst>
                                        <p:tav tm="0">
                                          <p:val>
                                            <p:fltVal val="90"/>
                                          </p:val>
                                        </p:tav>
                                        <p:tav tm="100000">
                                          <p:val>
                                            <p:fltVal val="0"/>
                                          </p:val>
                                        </p:tav>
                                      </p:tavLst>
                                    </p:anim>
                                    <p:animEffect transition="in" filter="fade">
                                      <p:cBhvr>
                                        <p:cTn id="48" dur="1000"/>
                                        <p:tgtEl>
                                          <p:spTgt spid="40"/>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 calcmode="lin" valueType="num">
                                      <p:cBhvr>
                                        <p:cTn id="53" dur="1000" fill="hold"/>
                                        <p:tgtEl>
                                          <p:spTgt spid="7"/>
                                        </p:tgtEl>
                                        <p:attrNameLst>
                                          <p:attrName>style.rotation</p:attrName>
                                        </p:attrNameLst>
                                      </p:cBhvr>
                                      <p:tavLst>
                                        <p:tav tm="0">
                                          <p:val>
                                            <p:fltVal val="90"/>
                                          </p:val>
                                        </p:tav>
                                        <p:tav tm="100000">
                                          <p:val>
                                            <p:fltVal val="0"/>
                                          </p:val>
                                        </p:tav>
                                      </p:tavLst>
                                    </p:anim>
                                    <p:animEffect transition="in" filter="fade">
                                      <p:cBhvr>
                                        <p:cTn id="54" dur="10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1000" fill="hold"/>
                                        <p:tgtEl>
                                          <p:spTgt spid="8"/>
                                        </p:tgtEl>
                                        <p:attrNameLst>
                                          <p:attrName>ppt_w</p:attrName>
                                        </p:attrNameLst>
                                      </p:cBhvr>
                                      <p:tavLst>
                                        <p:tav tm="0">
                                          <p:val>
                                            <p:fltVal val="0"/>
                                          </p:val>
                                        </p:tav>
                                        <p:tav tm="100000">
                                          <p:val>
                                            <p:strVal val="#ppt_w"/>
                                          </p:val>
                                        </p:tav>
                                      </p:tavLst>
                                    </p:anim>
                                    <p:anim calcmode="lin" valueType="num">
                                      <p:cBhvr>
                                        <p:cTn id="60" dur="1000" fill="hold"/>
                                        <p:tgtEl>
                                          <p:spTgt spid="8"/>
                                        </p:tgtEl>
                                        <p:attrNameLst>
                                          <p:attrName>ppt_h</p:attrName>
                                        </p:attrNameLst>
                                      </p:cBhvr>
                                      <p:tavLst>
                                        <p:tav tm="0">
                                          <p:val>
                                            <p:fltVal val="0"/>
                                          </p:val>
                                        </p:tav>
                                        <p:tav tm="100000">
                                          <p:val>
                                            <p:strVal val="#ppt_h"/>
                                          </p:val>
                                        </p:tav>
                                      </p:tavLst>
                                    </p:anim>
                                    <p:anim calcmode="lin" valueType="num">
                                      <p:cBhvr>
                                        <p:cTn id="61" dur="1000" fill="hold"/>
                                        <p:tgtEl>
                                          <p:spTgt spid="8"/>
                                        </p:tgtEl>
                                        <p:attrNameLst>
                                          <p:attrName>style.rotation</p:attrName>
                                        </p:attrNameLst>
                                      </p:cBhvr>
                                      <p:tavLst>
                                        <p:tav tm="0">
                                          <p:val>
                                            <p:fltVal val="90"/>
                                          </p:val>
                                        </p:tav>
                                        <p:tav tm="100000">
                                          <p:val>
                                            <p:fltVal val="0"/>
                                          </p:val>
                                        </p:tav>
                                      </p:tavLst>
                                    </p:anim>
                                    <p:animEffect transition="in" filter="fade">
                                      <p:cBhvr>
                                        <p:cTn id="62" dur="10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1000" fill="hold"/>
                                        <p:tgtEl>
                                          <p:spTgt spid="6"/>
                                        </p:tgtEl>
                                        <p:attrNameLst>
                                          <p:attrName>ppt_w</p:attrName>
                                        </p:attrNameLst>
                                      </p:cBhvr>
                                      <p:tavLst>
                                        <p:tav tm="0">
                                          <p:val>
                                            <p:fltVal val="0"/>
                                          </p:val>
                                        </p:tav>
                                        <p:tav tm="100000">
                                          <p:val>
                                            <p:strVal val="#ppt_w"/>
                                          </p:val>
                                        </p:tav>
                                      </p:tavLst>
                                    </p:anim>
                                    <p:anim calcmode="lin" valueType="num">
                                      <p:cBhvr>
                                        <p:cTn id="68" dur="1000" fill="hold"/>
                                        <p:tgtEl>
                                          <p:spTgt spid="6"/>
                                        </p:tgtEl>
                                        <p:attrNameLst>
                                          <p:attrName>ppt_h</p:attrName>
                                        </p:attrNameLst>
                                      </p:cBhvr>
                                      <p:tavLst>
                                        <p:tav tm="0">
                                          <p:val>
                                            <p:fltVal val="0"/>
                                          </p:val>
                                        </p:tav>
                                        <p:tav tm="100000">
                                          <p:val>
                                            <p:strVal val="#ppt_h"/>
                                          </p:val>
                                        </p:tav>
                                      </p:tavLst>
                                    </p:anim>
                                    <p:anim calcmode="lin" valueType="num">
                                      <p:cBhvr>
                                        <p:cTn id="69" dur="1000" fill="hold"/>
                                        <p:tgtEl>
                                          <p:spTgt spid="6"/>
                                        </p:tgtEl>
                                        <p:attrNameLst>
                                          <p:attrName>style.rotation</p:attrName>
                                        </p:attrNameLst>
                                      </p:cBhvr>
                                      <p:tavLst>
                                        <p:tav tm="0">
                                          <p:val>
                                            <p:fltVal val="90"/>
                                          </p:val>
                                        </p:tav>
                                        <p:tav tm="100000">
                                          <p:val>
                                            <p:fltVal val="0"/>
                                          </p:val>
                                        </p:tav>
                                      </p:tavLst>
                                    </p:anim>
                                    <p:animEffect transition="in" filter="fade">
                                      <p:cBhvr>
                                        <p:cTn id="7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圆角矩形 3"/>
          <p:cNvSpPr/>
          <p:nvPr/>
        </p:nvSpPr>
        <p:spPr>
          <a:xfrm>
            <a:off x="155575" y="160338"/>
            <a:ext cx="4029075" cy="9144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mtClean="0">
                <a:solidFill>
                  <a:srgbClr val="FF0000"/>
                </a:solidFill>
              </a:rPr>
              <a:t>5.</a:t>
            </a:r>
            <a:r>
              <a:rPr lang="zh-CN" altLang="en-US" sz="2400" b="1" smtClean="0">
                <a:solidFill>
                  <a:srgbClr val="FF0000"/>
                </a:solidFill>
              </a:rPr>
              <a:t>独特的“一国两制”优势</a:t>
            </a:r>
            <a:endParaRPr lang="zh-CN" altLang="en-US" sz="2400" b="1">
              <a:solidFill>
                <a:srgbClr val="FF0000"/>
              </a:solidFill>
            </a:endParaRPr>
          </a:p>
        </p:txBody>
      </p:sp>
      <p:sp>
        <p:nvSpPr>
          <p:cNvPr id="2" name="圆角矩形 1"/>
          <p:cNvSpPr/>
          <p:nvPr/>
        </p:nvSpPr>
        <p:spPr>
          <a:xfrm>
            <a:off x="307975" y="3332285"/>
            <a:ext cx="5321300" cy="342226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mtClean="0">
                <a:solidFill>
                  <a:srgbClr val="C00000"/>
                </a:solidFill>
              </a:rPr>
              <a:t>       珠三角产业</a:t>
            </a:r>
            <a:r>
              <a:rPr lang="zh-CN" altLang="en-US" sz="2400">
                <a:solidFill>
                  <a:srgbClr val="C00000"/>
                </a:solidFill>
              </a:rPr>
              <a:t>体系完备，各地</a:t>
            </a:r>
            <a:r>
              <a:rPr lang="zh-CN" altLang="en-US" sz="2400" smtClean="0">
                <a:solidFill>
                  <a:srgbClr val="C00000"/>
                </a:solidFill>
              </a:rPr>
              <a:t>分工各有特色。香港金融业航运业等服务业发达</a:t>
            </a:r>
            <a:r>
              <a:rPr lang="zh-CN" altLang="en-US" sz="2400">
                <a:solidFill>
                  <a:srgbClr val="C00000"/>
                </a:solidFill>
              </a:rPr>
              <a:t>，</a:t>
            </a:r>
            <a:r>
              <a:rPr lang="zh-CN" altLang="en-US" sz="2400" smtClean="0">
                <a:solidFill>
                  <a:srgbClr val="C00000"/>
                </a:solidFill>
              </a:rPr>
              <a:t>广州制造业和科研人才突出</a:t>
            </a:r>
            <a:r>
              <a:rPr lang="zh-CN" altLang="en-US" sz="2400">
                <a:solidFill>
                  <a:srgbClr val="C00000"/>
                </a:solidFill>
              </a:rPr>
              <a:t>，东莞则是世界制造工厂，深圳则科技企业众多</a:t>
            </a:r>
            <a:r>
              <a:rPr lang="zh-CN" altLang="en-US" sz="2400" smtClean="0">
                <a:solidFill>
                  <a:srgbClr val="C00000"/>
                </a:solidFill>
              </a:rPr>
              <a:t>，优势互补。有利于我们综合</a:t>
            </a:r>
            <a:r>
              <a:rPr lang="zh-CN" altLang="en-US" sz="2400">
                <a:solidFill>
                  <a:srgbClr val="C00000"/>
                </a:solidFill>
              </a:rPr>
              <a:t>运用国内国外两个市场，统筹国内国外两种</a:t>
            </a:r>
            <a:r>
              <a:rPr lang="zh-CN" altLang="en-US" sz="2400" smtClean="0">
                <a:solidFill>
                  <a:srgbClr val="C00000"/>
                </a:solidFill>
              </a:rPr>
              <a:t>资源。</a:t>
            </a:r>
            <a:endParaRPr lang="zh-CN" altLang="en-US" sz="2400">
              <a:solidFill>
                <a:srgbClr val="C00000"/>
              </a:solidFill>
            </a:endParaRPr>
          </a:p>
        </p:txBody>
      </p:sp>
      <p:sp>
        <p:nvSpPr>
          <p:cNvPr id="3" name="圆角矩形 2"/>
          <p:cNvSpPr/>
          <p:nvPr/>
        </p:nvSpPr>
        <p:spPr>
          <a:xfrm>
            <a:off x="307975" y="1581760"/>
            <a:ext cx="3467101" cy="137587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smtClean="0">
                <a:solidFill>
                  <a:srgbClr val="C00000"/>
                </a:solidFill>
              </a:rPr>
              <a:t>关税、货币、法律三种不同的体制</a:t>
            </a:r>
            <a:endParaRPr lang="zh-CN" altLang="en-US" sz="2800">
              <a:solidFill>
                <a:srgbClr val="C00000"/>
              </a:solidFill>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3951" y="150444"/>
            <a:ext cx="4183811" cy="2782398"/>
          </a:xfrm>
          <a:prstGeom prst="rect">
            <a:avLst/>
          </a:prstGeom>
        </p:spPr>
      </p:pic>
      <p:sp>
        <p:nvSpPr>
          <p:cNvPr id="6" name="AutoShape 2" descr="https://timgsa.baidu.com/timg?image&amp;quality=80&amp;size=b9999_10000&amp;sec=1508213202012&amp;di=10dd14f7728b78bb65abbcaf1cd74f93&amp;imgtype=0&amp;src=http%3A%2F%2Fimgsrc.baidu.com%2Fimage%2Fc0%253Dshijue1%252C0%252C0%252C294%252C40%2Fsign%3Db69e7853f81fbe090853cb5703096646%2F6a63f6246b600c334a1199ed104c510fd9f9a1af.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075" y="3075110"/>
            <a:ext cx="5519154" cy="367943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762" y="150444"/>
            <a:ext cx="4038828" cy="2782398"/>
          </a:xfrm>
          <a:prstGeom prst="rect">
            <a:avLst/>
          </a:prstGeom>
        </p:spPr>
      </p:pic>
    </p:spTree>
    <p:extLst>
      <p:ext uri="{BB962C8B-B14F-4D97-AF65-F5344CB8AC3E}">
        <p14:creationId xmlns:p14="http://schemas.microsoft.com/office/powerpoint/2010/main" val="214522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1000" fill="hold"/>
                                        <p:tgtEl>
                                          <p:spTgt spid="2"/>
                                        </p:tgtEl>
                                        <p:attrNameLst>
                                          <p:attrName>ppt_w</p:attrName>
                                        </p:attrNameLst>
                                      </p:cBhvr>
                                      <p:tavLst>
                                        <p:tav tm="0">
                                          <p:val>
                                            <p:fltVal val="0"/>
                                          </p:val>
                                        </p:tav>
                                        <p:tav tm="100000">
                                          <p:val>
                                            <p:strVal val="#ppt_w"/>
                                          </p:val>
                                        </p:tav>
                                      </p:tavLst>
                                    </p:anim>
                                    <p:anim calcmode="lin" valueType="num">
                                      <p:cBhvr>
                                        <p:cTn id="48" dur="1000" fill="hold"/>
                                        <p:tgtEl>
                                          <p:spTgt spid="2"/>
                                        </p:tgtEl>
                                        <p:attrNameLst>
                                          <p:attrName>ppt_h</p:attrName>
                                        </p:attrNameLst>
                                      </p:cBhvr>
                                      <p:tavLst>
                                        <p:tav tm="0">
                                          <p:val>
                                            <p:fltVal val="0"/>
                                          </p:val>
                                        </p:tav>
                                        <p:tav tm="100000">
                                          <p:val>
                                            <p:strVal val="#ppt_h"/>
                                          </p:val>
                                        </p:tav>
                                      </p:tavLst>
                                    </p:anim>
                                    <p:anim calcmode="lin" valueType="num">
                                      <p:cBhvr>
                                        <p:cTn id="49" dur="1000" fill="hold"/>
                                        <p:tgtEl>
                                          <p:spTgt spid="2"/>
                                        </p:tgtEl>
                                        <p:attrNameLst>
                                          <p:attrName>style.rotation</p:attrName>
                                        </p:attrNameLst>
                                      </p:cBhvr>
                                      <p:tavLst>
                                        <p:tav tm="0">
                                          <p:val>
                                            <p:fltVal val="90"/>
                                          </p:val>
                                        </p:tav>
                                        <p:tav tm="100000">
                                          <p:val>
                                            <p:fltVal val="0"/>
                                          </p:val>
                                        </p:tav>
                                      </p:tavLst>
                                    </p:anim>
                                    <p:animEffect transition="in" filter="fade">
                                      <p:cBhvr>
                                        <p:cTn id="5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圆角矩形 3"/>
          <p:cNvSpPr/>
          <p:nvPr/>
        </p:nvSpPr>
        <p:spPr>
          <a:xfrm>
            <a:off x="691397" y="428624"/>
            <a:ext cx="5654675" cy="1809751"/>
          </a:xfrm>
          <a:prstGeom prst="round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smtClean="0">
                <a:solidFill>
                  <a:srgbClr val="FF0000"/>
                </a:solidFill>
              </a:rPr>
              <a:t>6.</a:t>
            </a:r>
            <a:r>
              <a:rPr lang="zh-CN" altLang="en-US" sz="2400" smtClean="0">
                <a:solidFill>
                  <a:srgbClr val="FF0000"/>
                </a:solidFill>
              </a:rPr>
              <a:t>在新时代开启新征程之际</a:t>
            </a:r>
            <a:r>
              <a:rPr lang="zh-CN" altLang="en-US" sz="2400" smtClean="0">
                <a:solidFill>
                  <a:srgbClr val="FF0000"/>
                </a:solidFill>
              </a:rPr>
              <a:t>，进一步探索</a:t>
            </a:r>
            <a:r>
              <a:rPr lang="zh-CN" altLang="en-US" sz="2400" smtClean="0">
                <a:solidFill>
                  <a:srgbClr val="FF0000"/>
                </a:solidFill>
              </a:rPr>
              <a:t>推进“一国两制”在港澳成功实践的新路径。</a:t>
            </a:r>
            <a:endParaRPr lang="zh-CN" altLang="en-US" sz="2400">
              <a:solidFill>
                <a:srgbClr val="FF0000"/>
              </a:solidFill>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287" y="160338"/>
            <a:ext cx="4925625" cy="3277680"/>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pic>
      <p:sp>
        <p:nvSpPr>
          <p:cNvPr id="7" name="AutoShape 2" descr="https://timgsa.baidu.com/timg?image&amp;quality=80&amp;size=b9999_10000&amp;sec=1508216912435&amp;di=005b46a7fcf3eea22ccb781d25c82837&amp;imgtype=0&amp;src=http%3A%2F%2Fimgsrc.baidu.com%2Fimage%2Fc0%253Dshijue1%252C0%252C0%252C294%252C40%2Fsign%3Dc33cb552a7345982d187edd1649d5bd8%2Fb3b7d0a20cf431ad9f0e621f4136acaf2edd983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97" y="2867024"/>
            <a:ext cx="5374106" cy="382905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286" y="3561589"/>
            <a:ext cx="4925625" cy="3134485"/>
          </a:xfrm>
          <a:prstGeom prst="rect">
            <a:avLst/>
          </a:prstGeom>
        </p:spPr>
      </p:pic>
    </p:spTree>
    <p:extLst>
      <p:ext uri="{BB962C8B-B14F-4D97-AF65-F5344CB8AC3E}">
        <p14:creationId xmlns:p14="http://schemas.microsoft.com/office/powerpoint/2010/main" val="127852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圆角矩形 4"/>
          <p:cNvSpPr/>
          <p:nvPr/>
        </p:nvSpPr>
        <p:spPr>
          <a:xfrm>
            <a:off x="295274" y="266700"/>
            <a:ext cx="11344275" cy="1466850"/>
          </a:xfrm>
          <a:prstGeom prst="round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smtClean="0">
                <a:solidFill>
                  <a:srgbClr val="FF0000"/>
                </a:solidFill>
              </a:rPr>
              <a:t>五、粤港澳大湾区是新时代新征程广东广州深化改革开放的大舞台</a:t>
            </a:r>
            <a:endParaRPr lang="zh-CN" altLang="en-US" sz="3600">
              <a:solidFill>
                <a:srgbClr val="FF0000"/>
              </a:solidFill>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074" y="2558065"/>
            <a:ext cx="6061799" cy="4011786"/>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 y="2539805"/>
            <a:ext cx="5502783" cy="4030046"/>
          </a:xfrm>
          <a:prstGeom prst="rect">
            <a:avLst/>
          </a:prstGeom>
        </p:spPr>
      </p:pic>
    </p:spTree>
    <p:extLst>
      <p:ext uri="{BB962C8B-B14F-4D97-AF65-F5344CB8AC3E}">
        <p14:creationId xmlns:p14="http://schemas.microsoft.com/office/powerpoint/2010/main" val="312465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200775" cy="400143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50" y="3115627"/>
            <a:ext cx="6191250" cy="4123373"/>
          </a:xfrm>
          <a:prstGeom prst="rect">
            <a:avLst/>
          </a:prstGeom>
        </p:spPr>
      </p:pic>
      <p:sp>
        <p:nvSpPr>
          <p:cNvPr id="11" name="圆角矩形 10"/>
          <p:cNvSpPr/>
          <p:nvPr/>
        </p:nvSpPr>
        <p:spPr>
          <a:xfrm>
            <a:off x="6505575" y="161925"/>
            <a:ext cx="5457825" cy="26955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smtClean="0">
                <a:solidFill>
                  <a:srgbClr val="C00000"/>
                </a:solidFill>
              </a:rPr>
              <a:t>1979</a:t>
            </a:r>
            <a:r>
              <a:rPr lang="zh-CN" altLang="en-US" sz="3200" smtClean="0">
                <a:solidFill>
                  <a:srgbClr val="C00000"/>
                </a:solidFill>
              </a:rPr>
              <a:t>年，小平同志在南海边划了一个圈。带领我们从站起来向富起来迈进。</a:t>
            </a:r>
            <a:endParaRPr lang="zh-CN" altLang="en-US" sz="3200">
              <a:solidFill>
                <a:srgbClr val="C00000"/>
              </a:solidFill>
            </a:endParaRPr>
          </a:p>
        </p:txBody>
      </p:sp>
      <p:sp>
        <p:nvSpPr>
          <p:cNvPr id="12" name="圆角矩形 11"/>
          <p:cNvSpPr/>
          <p:nvPr/>
        </p:nvSpPr>
        <p:spPr>
          <a:xfrm>
            <a:off x="219075" y="4219575"/>
            <a:ext cx="5505450" cy="25527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mtClean="0">
                <a:solidFill>
                  <a:srgbClr val="C00000"/>
                </a:solidFill>
              </a:rPr>
              <a:t>38</a:t>
            </a:r>
            <a:r>
              <a:rPr lang="zh-CN" altLang="en-US" sz="2800" smtClean="0">
                <a:solidFill>
                  <a:srgbClr val="C00000"/>
                </a:solidFill>
              </a:rPr>
              <a:t>年后的今天，习近平遵循小平的足迹，在这片土地上划了一个更大的圈，带领我们开启从富起来向强起来进军的新征程。</a:t>
            </a:r>
            <a:endParaRPr lang="zh-CN" altLang="en-US" sz="2800">
              <a:solidFill>
                <a:srgbClr val="C00000"/>
              </a:solidFill>
            </a:endParaRPr>
          </a:p>
        </p:txBody>
      </p:sp>
    </p:spTree>
    <p:extLst>
      <p:ext uri="{BB962C8B-B14F-4D97-AF65-F5344CB8AC3E}">
        <p14:creationId xmlns:p14="http://schemas.microsoft.com/office/powerpoint/2010/main" val="190686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矩形 3"/>
          <p:cNvSpPr/>
          <p:nvPr/>
        </p:nvSpPr>
        <p:spPr>
          <a:xfrm>
            <a:off x="460375" y="336167"/>
            <a:ext cx="11208254" cy="2831544"/>
          </a:xfrm>
          <a:prstGeom prst="rect">
            <a:avLst/>
          </a:prstGeom>
        </p:spPr>
        <p:txBody>
          <a:bodyPr wrap="square">
            <a:spAutoFit/>
          </a:bodyPr>
          <a:lstStyle/>
          <a:p>
            <a:r>
              <a:rPr lang="zh-CN" altLang="en-US" sz="2400" smtClean="0">
                <a:solidFill>
                  <a:schemeClr val="accent2">
                    <a:lumMod val="50000"/>
                  </a:schemeClr>
                </a:solidFill>
                <a:latin typeface="arial" panose="020B0604020202020204" pitchFamily="34" charset="0"/>
              </a:rPr>
              <a:t>      </a:t>
            </a:r>
            <a:r>
              <a:rPr lang="zh-CN" altLang="en-US" sz="2200" smtClean="0">
                <a:solidFill>
                  <a:schemeClr val="accent2">
                    <a:lumMod val="50000"/>
                  </a:schemeClr>
                </a:solidFill>
                <a:latin typeface="arial" panose="020B0604020202020204" pitchFamily="34" charset="0"/>
              </a:rPr>
              <a:t>粤</a:t>
            </a:r>
            <a:r>
              <a:rPr lang="zh-CN" altLang="en-US" sz="2200">
                <a:solidFill>
                  <a:schemeClr val="accent2">
                    <a:lumMod val="50000"/>
                  </a:schemeClr>
                </a:solidFill>
                <a:latin typeface="arial" panose="020B0604020202020204" pitchFamily="34" charset="0"/>
              </a:rPr>
              <a:t>港澳的合作对于广东的改革开放与经济发展具有全局意义。过去的发展经验表明，它是撬动广东开放和改革的一个杠杆，也是加快经济发展的助推器</a:t>
            </a:r>
            <a:r>
              <a:rPr lang="zh-CN" altLang="en-US" sz="2200" smtClean="0">
                <a:solidFill>
                  <a:schemeClr val="accent2">
                    <a:lumMod val="50000"/>
                  </a:schemeClr>
                </a:solidFill>
                <a:latin typeface="arial" panose="020B0604020202020204" pitchFamily="34" charset="0"/>
              </a:rPr>
              <a:t>。 而大</a:t>
            </a:r>
            <a:r>
              <a:rPr lang="zh-CN" altLang="en-US" sz="2200">
                <a:solidFill>
                  <a:schemeClr val="accent2">
                    <a:lumMod val="50000"/>
                  </a:schemeClr>
                </a:solidFill>
                <a:latin typeface="arial" panose="020B0604020202020204" pitchFamily="34" charset="0"/>
              </a:rPr>
              <a:t>湾</a:t>
            </a:r>
            <a:r>
              <a:rPr lang="zh-CN" altLang="en-US" sz="2200" smtClean="0">
                <a:solidFill>
                  <a:schemeClr val="accent2">
                    <a:lumMod val="50000"/>
                  </a:schemeClr>
                </a:solidFill>
                <a:latin typeface="arial" panose="020B0604020202020204" pitchFamily="34" charset="0"/>
              </a:rPr>
              <a:t>区则是粤港澳合作与融合发展在新时代、新征程的</a:t>
            </a:r>
            <a:r>
              <a:rPr lang="zh-CN" altLang="en-US" sz="2200">
                <a:solidFill>
                  <a:schemeClr val="accent2">
                    <a:lumMod val="50000"/>
                  </a:schemeClr>
                </a:solidFill>
                <a:latin typeface="arial" panose="020B0604020202020204" pitchFamily="34" charset="0"/>
              </a:rPr>
              <a:t>升级版</a:t>
            </a:r>
            <a:r>
              <a:rPr lang="zh-CN" altLang="en-US" sz="2200" smtClean="0">
                <a:solidFill>
                  <a:schemeClr val="accent2">
                    <a:lumMod val="50000"/>
                  </a:schemeClr>
                </a:solidFill>
                <a:latin typeface="arial" panose="020B0604020202020204" pitchFamily="34" charset="0"/>
              </a:rPr>
              <a:t>，它从</a:t>
            </a:r>
            <a:r>
              <a:rPr lang="zh-CN" altLang="en-US" sz="2200">
                <a:solidFill>
                  <a:schemeClr val="accent2">
                    <a:lumMod val="50000"/>
                  </a:schemeClr>
                </a:solidFill>
                <a:latin typeface="arial" panose="020B0604020202020204" pitchFamily="34" charset="0"/>
              </a:rPr>
              <a:t>区域经济合作，上升到全方位对外开放的国家</a:t>
            </a:r>
            <a:r>
              <a:rPr lang="zh-CN" altLang="en-US" sz="2200" smtClean="0">
                <a:solidFill>
                  <a:schemeClr val="accent2">
                    <a:lumMod val="50000"/>
                  </a:schemeClr>
                </a:solidFill>
                <a:latin typeface="arial" panose="020B0604020202020204" pitchFamily="34" charset="0"/>
              </a:rPr>
              <a:t>战略，为“</a:t>
            </a:r>
            <a:r>
              <a:rPr lang="en-US" altLang="zh-CN" sz="2200" smtClean="0">
                <a:solidFill>
                  <a:schemeClr val="accent2">
                    <a:lumMod val="50000"/>
                  </a:schemeClr>
                </a:solidFill>
                <a:latin typeface="arial" panose="020B0604020202020204" pitchFamily="34" charset="0"/>
              </a:rPr>
              <a:t>9+2</a:t>
            </a:r>
            <a:r>
              <a:rPr lang="zh-CN" altLang="en-US" sz="2200" smtClean="0">
                <a:solidFill>
                  <a:schemeClr val="accent2">
                    <a:lumMod val="50000"/>
                  </a:schemeClr>
                </a:solidFill>
                <a:latin typeface="arial" panose="020B0604020202020204" pitchFamily="34" charset="0"/>
              </a:rPr>
              <a:t>”城市群</a:t>
            </a:r>
            <a:r>
              <a:rPr lang="zh-CN" altLang="en-US" sz="2200">
                <a:solidFill>
                  <a:schemeClr val="accent2">
                    <a:lumMod val="50000"/>
                  </a:schemeClr>
                </a:solidFill>
                <a:latin typeface="arial" panose="020B0604020202020204" pitchFamily="34" charset="0"/>
              </a:rPr>
              <a:t>未来的发展带来了新机遇，也赋予了新</a:t>
            </a:r>
            <a:r>
              <a:rPr lang="zh-CN" altLang="en-US" sz="2200" smtClean="0">
                <a:solidFill>
                  <a:schemeClr val="accent2">
                    <a:lumMod val="50000"/>
                  </a:schemeClr>
                </a:solidFill>
                <a:latin typeface="arial" panose="020B0604020202020204" pitchFamily="34" charset="0"/>
              </a:rPr>
              <a:t>使命，必将成为国家深化新一轮改革开放</a:t>
            </a:r>
            <a:r>
              <a:rPr lang="zh-CN" altLang="en-US" sz="2200">
                <a:solidFill>
                  <a:schemeClr val="accent2">
                    <a:lumMod val="50000"/>
                  </a:schemeClr>
                </a:solidFill>
                <a:latin typeface="arial" panose="020B0604020202020204" pitchFamily="34" charset="0"/>
              </a:rPr>
              <a:t>的一</a:t>
            </a:r>
            <a:r>
              <a:rPr lang="zh-CN" altLang="en-US" sz="2200" smtClean="0">
                <a:solidFill>
                  <a:schemeClr val="accent2">
                    <a:lumMod val="50000"/>
                  </a:schemeClr>
                </a:solidFill>
                <a:latin typeface="arial" panose="020B0604020202020204" pitchFamily="34" charset="0"/>
              </a:rPr>
              <a:t>个新支点</a:t>
            </a:r>
            <a:r>
              <a:rPr lang="zh-CN" altLang="en-US" sz="2200" smtClean="0">
                <a:solidFill>
                  <a:schemeClr val="accent2">
                    <a:lumMod val="50000"/>
                  </a:schemeClr>
                </a:solidFill>
                <a:latin typeface="arial" panose="020B0604020202020204" pitchFamily="34" charset="0"/>
              </a:rPr>
              <a:t>，</a:t>
            </a:r>
            <a:r>
              <a:rPr lang="zh-CN" altLang="en-US" sz="2200" smtClean="0">
                <a:solidFill>
                  <a:schemeClr val="accent2">
                    <a:lumMod val="50000"/>
                  </a:schemeClr>
                </a:solidFill>
                <a:latin typeface="arial" panose="020B0604020202020204" pitchFamily="34" charset="0"/>
              </a:rPr>
              <a:t>成为</a:t>
            </a:r>
            <a:r>
              <a:rPr lang="zh-CN" altLang="en-US" sz="2200" smtClean="0">
                <a:solidFill>
                  <a:schemeClr val="accent2">
                    <a:lumMod val="50000"/>
                  </a:schemeClr>
                </a:solidFill>
                <a:latin typeface="arial" panose="020B0604020202020204" pitchFamily="34" charset="0"/>
              </a:rPr>
              <a:t>促进</a:t>
            </a:r>
            <a:r>
              <a:rPr lang="zh-CN" altLang="en-US" sz="2200" smtClean="0">
                <a:solidFill>
                  <a:schemeClr val="accent2">
                    <a:lumMod val="50000"/>
                  </a:schemeClr>
                </a:solidFill>
                <a:latin typeface="arial" panose="020B0604020202020204" pitchFamily="34" charset="0"/>
              </a:rPr>
              <a:t>我国经济发展</a:t>
            </a:r>
            <a:r>
              <a:rPr lang="zh-CN" altLang="en-US" sz="2200">
                <a:solidFill>
                  <a:schemeClr val="accent2">
                    <a:lumMod val="50000"/>
                  </a:schemeClr>
                </a:solidFill>
                <a:latin typeface="arial" panose="020B0604020202020204" pitchFamily="34" charset="0"/>
              </a:rPr>
              <a:t>方式转变</a:t>
            </a:r>
            <a:r>
              <a:rPr lang="zh-CN" altLang="en-US" sz="2200" smtClean="0">
                <a:solidFill>
                  <a:schemeClr val="accent2">
                    <a:lumMod val="50000"/>
                  </a:schemeClr>
                </a:solidFill>
                <a:latin typeface="arial" panose="020B0604020202020204" pitchFamily="34" charset="0"/>
              </a:rPr>
              <a:t>的一个新契机。</a:t>
            </a:r>
            <a:endParaRPr lang="en-US" altLang="zh-CN" sz="2200" smtClean="0">
              <a:solidFill>
                <a:schemeClr val="accent2">
                  <a:lumMod val="50000"/>
                </a:schemeClr>
              </a:solidFill>
              <a:latin typeface="arial" panose="020B0604020202020204" pitchFamily="34" charset="0"/>
            </a:endParaRPr>
          </a:p>
          <a:p>
            <a:r>
              <a:rPr lang="en-US" altLang="zh-CN" sz="2200" b="0" i="0">
                <a:solidFill>
                  <a:schemeClr val="accent2">
                    <a:lumMod val="50000"/>
                  </a:schemeClr>
                </a:solidFill>
                <a:effectLst/>
                <a:latin typeface="arial" panose="020B0604020202020204" pitchFamily="34" charset="0"/>
              </a:rPr>
              <a:t> </a:t>
            </a:r>
            <a:r>
              <a:rPr lang="en-US" altLang="zh-CN" sz="2200" b="0" i="0" smtClean="0">
                <a:solidFill>
                  <a:schemeClr val="accent2">
                    <a:lumMod val="50000"/>
                  </a:schemeClr>
                </a:solidFill>
                <a:effectLst/>
                <a:latin typeface="arial" panose="020B0604020202020204" pitchFamily="34" charset="0"/>
              </a:rPr>
              <a:t>   </a:t>
            </a:r>
            <a:r>
              <a:rPr lang="zh-CN" altLang="en-US" sz="2200" b="0" i="0" smtClean="0">
                <a:solidFill>
                  <a:schemeClr val="accent2">
                    <a:lumMod val="50000"/>
                  </a:schemeClr>
                </a:solidFill>
                <a:effectLst/>
                <a:latin typeface="arial" panose="020B0604020202020204" pitchFamily="34" charset="0"/>
              </a:rPr>
              <a:t>以</a:t>
            </a:r>
            <a:r>
              <a:rPr lang="zh-CN" altLang="en-US" sz="2200" smtClean="0">
                <a:solidFill>
                  <a:schemeClr val="accent2">
                    <a:lumMod val="50000"/>
                  </a:schemeClr>
                </a:solidFill>
                <a:latin typeface="arial" panose="020B0604020202020204" pitchFamily="34" charset="0"/>
              </a:rPr>
              <a:t>党的十九大胜利召开为标志，中国特色社会主义迈入新时代。</a:t>
            </a:r>
            <a:r>
              <a:rPr lang="zh-CN" altLang="en-US" sz="2200" b="0" i="0" smtClean="0">
                <a:solidFill>
                  <a:schemeClr val="accent2">
                    <a:lumMod val="50000"/>
                  </a:schemeClr>
                </a:solidFill>
                <a:effectLst/>
                <a:latin typeface="arial" panose="020B0604020202020204" pitchFamily="34" charset="0"/>
              </a:rPr>
              <a:t>广州</a:t>
            </a:r>
            <a:r>
              <a:rPr lang="zh-CN" altLang="en-US" sz="2200" b="0" i="0" smtClean="0">
                <a:solidFill>
                  <a:schemeClr val="accent2">
                    <a:lumMod val="50000"/>
                  </a:schemeClr>
                </a:solidFill>
                <a:effectLst/>
                <a:latin typeface="arial" panose="020B0604020202020204" pitchFamily="34" charset="0"/>
              </a:rPr>
              <a:t>作为大湾区内的重要城市，</a:t>
            </a:r>
            <a:r>
              <a:rPr lang="zh-CN" altLang="en-US" sz="2200" b="0" i="0" smtClean="0">
                <a:solidFill>
                  <a:schemeClr val="accent2">
                    <a:lumMod val="50000"/>
                  </a:schemeClr>
                </a:solidFill>
                <a:effectLst/>
                <a:latin typeface="arial" panose="020B0604020202020204" pitchFamily="34" charset="0"/>
              </a:rPr>
              <a:t>如何在新时代开启新征程这际，把握好国家确立的推进粤港澳大湾区建设的重大机遇，将广州的发展建设推上一个新高度，是对广州的重大挑战和考验。</a:t>
            </a:r>
            <a:endParaRPr lang="zh-CN" altLang="en-US" sz="2200" b="0" i="0">
              <a:solidFill>
                <a:schemeClr val="accent2">
                  <a:lumMod val="50000"/>
                </a:schemeClr>
              </a:solidFill>
              <a:effectLst/>
              <a:latin typeface="arial" panose="020B0604020202020204" pitchFamily="34" charset="0"/>
            </a:endParaRPr>
          </a:p>
        </p:txBody>
      </p:sp>
      <p:sp>
        <p:nvSpPr>
          <p:cNvPr id="6" name="AutoShape 2" descr="https://timgsa.baidu.com/timg?image&amp;quality=80&amp;size=b9999_10000&amp;sec=1508826925782&amp;di=597cbf3dd49bc117beb868f3dfafe758&amp;imgtype=0&amp;src=http%3A%2F%2Fimgsrc.baidu.com%2Fimage%2Fc0%253Dshijue1%252C0%252C0%252C294%252C40%2Fsign%3Dbdcce74e45c2d562e605d8ae8f78fa9a%2F8435e5dde71190ef7232dbf1c41b9d16fcfa60d6.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 name="图片 9"/>
          <p:cNvPicPr>
            <a:picLocks noChangeAspect="1"/>
          </p:cNvPicPr>
          <p:nvPr/>
        </p:nvPicPr>
        <p:blipFill>
          <a:blip r:embed="rId2"/>
          <a:stretch>
            <a:fillRect/>
          </a:stretch>
        </p:blipFill>
        <p:spPr>
          <a:xfrm>
            <a:off x="241552" y="3486684"/>
            <a:ext cx="11645900" cy="3644603"/>
          </a:xfrm>
          <a:prstGeom prst="rect">
            <a:avLst/>
          </a:prstGeom>
        </p:spPr>
      </p:pic>
    </p:spTree>
    <p:extLst>
      <p:ext uri="{BB962C8B-B14F-4D97-AF65-F5344CB8AC3E}">
        <p14:creationId xmlns:p14="http://schemas.microsoft.com/office/powerpoint/2010/main" val="141277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文本框 3"/>
          <p:cNvSpPr txBox="1"/>
          <p:nvPr/>
        </p:nvSpPr>
        <p:spPr>
          <a:xfrm>
            <a:off x="3362325" y="2400300"/>
            <a:ext cx="5109091" cy="1569660"/>
          </a:xfrm>
          <a:prstGeom prst="rect">
            <a:avLst/>
          </a:prstGeom>
          <a:noFill/>
        </p:spPr>
        <p:txBody>
          <a:bodyPr wrap="none" rtlCol="0">
            <a:spAutoFit/>
          </a:bodyPr>
          <a:lstStyle/>
          <a:p>
            <a:r>
              <a:rPr lang="zh-CN" altLang="en-US" sz="9600" smtClean="0">
                <a:solidFill>
                  <a:srgbClr val="FF0000"/>
                </a:solidFill>
                <a:latin typeface="华文新魏" panose="02010800040101010101" pitchFamily="2" charset="-122"/>
                <a:ea typeface="华文新魏" panose="02010800040101010101" pitchFamily="2" charset="-122"/>
              </a:rPr>
              <a:t>谢谢大家</a:t>
            </a:r>
            <a:endParaRPr lang="zh-CN" altLang="en-US" sz="9600">
              <a:solidFill>
                <a:srgbClr val="FF0000"/>
              </a:solidFill>
              <a:latin typeface="华文新魏" panose="02010800040101010101" pitchFamily="2" charset="-122"/>
              <a:ea typeface="华文新魏" panose="02010800040101010101" pitchFamily="2" charset="-122"/>
            </a:endParaRPr>
          </a:p>
        </p:txBody>
      </p:sp>
      <p:sp>
        <p:nvSpPr>
          <p:cNvPr id="5" name="文本框 4"/>
          <p:cNvSpPr txBox="1"/>
          <p:nvPr/>
        </p:nvSpPr>
        <p:spPr>
          <a:xfrm>
            <a:off x="4162425" y="2400300"/>
            <a:ext cx="2646878" cy="1569660"/>
          </a:xfrm>
          <a:prstGeom prst="rect">
            <a:avLst/>
          </a:prstGeom>
          <a:noFill/>
        </p:spPr>
        <p:txBody>
          <a:bodyPr wrap="none" rtlCol="0">
            <a:spAutoFit/>
          </a:bodyPr>
          <a:lstStyle/>
          <a:p>
            <a:r>
              <a:rPr lang="zh-CN" altLang="en-US" sz="9600" smtClean="0">
                <a:solidFill>
                  <a:srgbClr val="FF0000"/>
                </a:solidFill>
                <a:latin typeface="华文新魏" panose="02010800040101010101" pitchFamily="2" charset="-122"/>
                <a:ea typeface="华文新魏" panose="02010800040101010101" pitchFamily="2" charset="-122"/>
              </a:rPr>
              <a:t>再见</a:t>
            </a:r>
            <a:endParaRPr lang="zh-CN" altLang="en-US" sz="9600">
              <a:solidFill>
                <a:srgbClr val="FF0000"/>
              </a:solidFill>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24824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5" name="圆角矩形 4"/>
          <p:cNvSpPr/>
          <p:nvPr/>
        </p:nvSpPr>
        <p:spPr>
          <a:xfrm>
            <a:off x="7734300" y="3724275"/>
            <a:ext cx="4457700" cy="3133725"/>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smtClean="0">
                <a:solidFill>
                  <a:srgbClr val="FFFF00"/>
                </a:solidFill>
              </a:rPr>
              <a:t>    </a:t>
            </a:r>
            <a:r>
              <a:rPr lang="zh-CN" altLang="en-US" sz="3000" smtClean="0">
                <a:solidFill>
                  <a:srgbClr val="FFFF00"/>
                </a:solidFill>
              </a:rPr>
              <a:t>以</a:t>
            </a:r>
            <a:r>
              <a:rPr lang="zh-CN" altLang="en-US" sz="3000">
                <a:solidFill>
                  <a:srgbClr val="FFFF00"/>
                </a:solidFill>
              </a:rPr>
              <a:t>粤港澳大湾区建设、粤港澳合作、泛珠三角区域合作等为重点，全面推进内地同香港、澳门互利</a:t>
            </a:r>
            <a:r>
              <a:rPr lang="zh-CN" altLang="en-US" sz="3000" smtClean="0">
                <a:solidFill>
                  <a:srgbClr val="FFFF00"/>
                </a:solidFill>
              </a:rPr>
              <a:t>合作。</a:t>
            </a:r>
            <a:endParaRPr lang="zh-CN" altLang="en-US" sz="3000">
              <a:solidFill>
                <a:srgbClr val="FFFF00"/>
              </a:solidFill>
            </a:endParaRPr>
          </a:p>
        </p:txBody>
      </p:sp>
      <p:sp>
        <p:nvSpPr>
          <p:cNvPr id="7" name="AutoShape 2" descr="https://timgsa.baidu.com/timg?image&amp;quality=80&amp;size=b9999_10000&amp;sec=1508823421286&amp;di=da5ef2fe1f559bfaa5e2bdf7440a76c4&amp;imgtype=0&amp;src=http%3A%2F%2Fcms-bucket.nosdn.127.net%2Fcatchpic%2Ff%2Ff8%2Ff854cb9f28b299c30a63e57669cd8335.jpg%3FimageView%26thumbnail%3D550x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 name="AutoShape 4" descr="https://timgsa.baidu.com/timg?image&amp;quality=80&amp;size=b9999_10000&amp;sec=1508823421286&amp;di=da5ef2fe1f559bfaa5e2bdf7440a76c4&amp;imgtype=0&amp;src=http%3A%2F%2Fcms-bucket.nosdn.127.net%2Fcatchpic%2Ff%2Ff8%2Ff854cb9f28b299c30a63e57669cd8335.jpg%3FimageView%26thumbnail%3D550x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pic>
        <p:nvPicPr>
          <p:cNvPr id="9" name="图片 8"/>
          <p:cNvPicPr>
            <a:picLocks noChangeAspect="1"/>
          </p:cNvPicPr>
          <p:nvPr/>
        </p:nvPicPr>
        <p:blipFill>
          <a:blip r:embed="rId2"/>
          <a:stretch>
            <a:fillRect/>
          </a:stretch>
        </p:blipFill>
        <p:spPr>
          <a:xfrm>
            <a:off x="0" y="703894"/>
            <a:ext cx="7734300" cy="5245262"/>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6967" y="379413"/>
            <a:ext cx="4252365" cy="3267234"/>
          </a:xfrm>
          <a:prstGeom prst="rect">
            <a:avLst/>
          </a:prstGeom>
          <a:solidFill>
            <a:srgbClr val="FFC000"/>
          </a:solidFill>
        </p:spPr>
      </p:pic>
    </p:spTree>
    <p:extLst>
      <p:ext uri="{BB962C8B-B14F-4D97-AF65-F5344CB8AC3E}">
        <p14:creationId xmlns:p14="http://schemas.microsoft.com/office/powerpoint/2010/main" val="165686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圆角矩形 3"/>
          <p:cNvSpPr/>
          <p:nvPr/>
        </p:nvSpPr>
        <p:spPr>
          <a:xfrm>
            <a:off x="342901" y="495300"/>
            <a:ext cx="6600825" cy="9144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smtClean="0">
                <a:solidFill>
                  <a:srgbClr val="FF0000"/>
                </a:solidFill>
              </a:rPr>
              <a:t>一、湾区的概念与特征</a:t>
            </a:r>
            <a:endParaRPr lang="zh-CN" altLang="en-US" sz="3600">
              <a:solidFill>
                <a:srgbClr val="FF0000"/>
              </a:solidFill>
            </a:endParaRPr>
          </a:p>
        </p:txBody>
      </p:sp>
      <p:sp>
        <p:nvSpPr>
          <p:cNvPr id="5" name="圆角矩形 4"/>
          <p:cNvSpPr/>
          <p:nvPr/>
        </p:nvSpPr>
        <p:spPr>
          <a:xfrm>
            <a:off x="342901" y="1572814"/>
            <a:ext cx="6762750" cy="9144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smtClean="0">
                <a:solidFill>
                  <a:srgbClr val="FF0000"/>
                </a:solidFill>
              </a:rPr>
              <a:t>二、粤港澳大湾区提出的背景</a:t>
            </a:r>
            <a:endParaRPr lang="zh-CN" altLang="en-US" sz="3600">
              <a:solidFill>
                <a:srgbClr val="FF0000"/>
              </a:solidFill>
            </a:endParaRPr>
          </a:p>
        </p:txBody>
      </p:sp>
      <p:sp>
        <p:nvSpPr>
          <p:cNvPr id="6" name="圆角矩形 5"/>
          <p:cNvSpPr/>
          <p:nvPr/>
        </p:nvSpPr>
        <p:spPr>
          <a:xfrm>
            <a:off x="342901" y="2696764"/>
            <a:ext cx="10991849" cy="914400"/>
          </a:xfrm>
          <a:prstGeom prst="round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smtClean="0">
                <a:solidFill>
                  <a:srgbClr val="FF0000"/>
                </a:solidFill>
              </a:rPr>
              <a:t>三、为何在这个时间节点提出建设大湾区的战略构想</a:t>
            </a:r>
            <a:endParaRPr lang="zh-CN" altLang="en-US" sz="3600">
              <a:solidFill>
                <a:srgbClr val="FF0000"/>
              </a:solidFill>
            </a:endParaRPr>
          </a:p>
        </p:txBody>
      </p:sp>
      <p:sp>
        <p:nvSpPr>
          <p:cNvPr id="7" name="圆角矩形 6"/>
          <p:cNvSpPr/>
          <p:nvPr/>
        </p:nvSpPr>
        <p:spPr>
          <a:xfrm>
            <a:off x="342901" y="3809999"/>
            <a:ext cx="10420349" cy="914400"/>
          </a:xfrm>
          <a:prstGeom prst="round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smtClean="0">
                <a:solidFill>
                  <a:srgbClr val="FF0000"/>
                </a:solidFill>
              </a:rPr>
              <a:t>四、首个湾区建设为何选择在粤港澳布局“落子”</a:t>
            </a:r>
            <a:endParaRPr lang="zh-CN" altLang="en-US" sz="3600">
              <a:solidFill>
                <a:srgbClr val="FF0000"/>
              </a:solidFill>
            </a:endParaRPr>
          </a:p>
        </p:txBody>
      </p:sp>
      <p:sp>
        <p:nvSpPr>
          <p:cNvPr id="8" name="圆角矩形 7"/>
          <p:cNvSpPr/>
          <p:nvPr/>
        </p:nvSpPr>
        <p:spPr>
          <a:xfrm>
            <a:off x="342902" y="5143500"/>
            <a:ext cx="11506198" cy="9144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a:solidFill>
                  <a:srgbClr val="FF0000"/>
                </a:solidFill>
              </a:rPr>
              <a:t>五、粤港澳大湾区是新时代</a:t>
            </a:r>
            <a:r>
              <a:rPr lang="zh-CN" altLang="en-US" sz="3200">
                <a:solidFill>
                  <a:srgbClr val="FF0000"/>
                </a:solidFill>
              </a:rPr>
              <a:t>新</a:t>
            </a:r>
            <a:r>
              <a:rPr lang="zh-CN" altLang="en-US" sz="3200" smtClean="0">
                <a:solidFill>
                  <a:srgbClr val="FF0000"/>
                </a:solidFill>
              </a:rPr>
              <a:t>征程广州</a:t>
            </a:r>
            <a:r>
              <a:rPr lang="zh-CN" altLang="en-US" sz="3200">
                <a:solidFill>
                  <a:srgbClr val="FF0000"/>
                </a:solidFill>
              </a:rPr>
              <a:t>深化改革开放的大舞台</a:t>
            </a:r>
          </a:p>
        </p:txBody>
      </p:sp>
    </p:spTree>
    <p:extLst>
      <p:ext uri="{BB962C8B-B14F-4D97-AF65-F5344CB8AC3E}">
        <p14:creationId xmlns:p14="http://schemas.microsoft.com/office/powerpoint/2010/main" val="332520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60375" y="7937"/>
            <a:ext cx="10515600" cy="1325563"/>
          </a:xfrm>
        </p:spPr>
        <p:txBody>
          <a:bodyPr>
            <a:normAutofit/>
          </a:bodyPr>
          <a:lstStyle/>
          <a:p>
            <a:r>
              <a:rPr lang="zh-CN" altLang="en-US" sz="4000" smtClean="0">
                <a:solidFill>
                  <a:srgbClr val="FF0000"/>
                </a:solidFill>
              </a:rPr>
              <a:t>一、概念与特征</a:t>
            </a:r>
            <a:endParaRPr lang="zh-CN" altLang="en-US" sz="4000">
              <a:solidFill>
                <a:srgbClr val="FF0000"/>
              </a:solidFill>
            </a:endParaRPr>
          </a:p>
        </p:txBody>
      </p:sp>
      <p:sp>
        <p:nvSpPr>
          <p:cNvPr id="7" name="圆角矩形 6"/>
          <p:cNvSpPr/>
          <p:nvPr/>
        </p:nvSpPr>
        <p:spPr>
          <a:xfrm>
            <a:off x="155575" y="1120378"/>
            <a:ext cx="5226049" cy="1190624"/>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900" smtClean="0">
                <a:solidFill>
                  <a:schemeClr val="accent2">
                    <a:lumMod val="50000"/>
                  </a:schemeClr>
                </a:solidFill>
              </a:rPr>
              <a:t>“湾区”</a:t>
            </a:r>
            <a:r>
              <a:rPr lang="en-US" altLang="zh-CN" sz="1900" smtClean="0">
                <a:solidFill>
                  <a:schemeClr val="accent2">
                    <a:lumMod val="50000"/>
                  </a:schemeClr>
                </a:solidFill>
              </a:rPr>
              <a:t>——</a:t>
            </a:r>
            <a:r>
              <a:rPr lang="zh-CN" altLang="en-US" sz="1900">
                <a:solidFill>
                  <a:schemeClr val="accent2">
                    <a:lumMod val="50000"/>
                  </a:schemeClr>
                </a:solidFill>
              </a:rPr>
              <a:t>通常</a:t>
            </a:r>
            <a:r>
              <a:rPr lang="zh-CN" altLang="en-US" sz="1900" smtClean="0">
                <a:solidFill>
                  <a:schemeClr val="accent2">
                    <a:lumMod val="50000"/>
                  </a:schemeClr>
                </a:solidFill>
              </a:rPr>
              <a:t>是指由一个海湾或相连的若干个海湾、港湾、邻近岛屿共同组成的区域。这里指的不是一个简单的地理概念</a:t>
            </a:r>
            <a:r>
              <a:rPr lang="zh-CN" altLang="en-US" sz="2000" smtClean="0">
                <a:solidFill>
                  <a:schemeClr val="accent2">
                    <a:lumMod val="50000"/>
                  </a:schemeClr>
                </a:solidFill>
              </a:rPr>
              <a:t>。</a:t>
            </a:r>
            <a:endParaRPr lang="en-US" altLang="zh-CN" sz="2000" smtClean="0">
              <a:solidFill>
                <a:schemeClr val="accent2">
                  <a:lumMod val="50000"/>
                </a:schemeClr>
              </a:solidFill>
            </a:endParaRPr>
          </a:p>
        </p:txBody>
      </p:sp>
      <p:sp>
        <p:nvSpPr>
          <p:cNvPr id="10" name="圆角矩形 9"/>
          <p:cNvSpPr/>
          <p:nvPr/>
        </p:nvSpPr>
        <p:spPr>
          <a:xfrm>
            <a:off x="155576" y="2445885"/>
            <a:ext cx="5226048" cy="126523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900" smtClean="0">
                <a:solidFill>
                  <a:schemeClr val="accent2">
                    <a:lumMod val="50000"/>
                  </a:schemeClr>
                </a:solidFill>
              </a:rPr>
              <a:t>从经济学</a:t>
            </a:r>
            <a:r>
              <a:rPr lang="zh-CN" altLang="en-US" sz="1900">
                <a:solidFill>
                  <a:schemeClr val="accent2">
                    <a:lumMod val="50000"/>
                  </a:schemeClr>
                </a:solidFill>
              </a:rPr>
              <a:t>的</a:t>
            </a:r>
            <a:r>
              <a:rPr lang="zh-CN" altLang="en-US" sz="1900" smtClean="0">
                <a:solidFill>
                  <a:schemeClr val="accent2">
                    <a:lumMod val="50000"/>
                  </a:schemeClr>
                </a:solidFill>
              </a:rPr>
              <a:t>视角看，我们将湾区衍生出的经济效益叫作“湾区经济”，是当今世界所呈现的重要</a:t>
            </a:r>
            <a:r>
              <a:rPr lang="zh-CN" altLang="en-US" sz="1900">
                <a:solidFill>
                  <a:schemeClr val="accent2">
                    <a:lumMod val="50000"/>
                  </a:schemeClr>
                </a:solidFill>
              </a:rPr>
              <a:t>的滨海经济</a:t>
            </a:r>
            <a:r>
              <a:rPr lang="zh-CN" altLang="en-US" sz="1900" smtClean="0">
                <a:solidFill>
                  <a:schemeClr val="accent2">
                    <a:lumMod val="50000"/>
                  </a:schemeClr>
                </a:solidFill>
              </a:rPr>
              <a:t>形态，亦是对当前全球超一流滨海城市群呈现集聚和高速发展的描述。</a:t>
            </a:r>
            <a:endParaRPr lang="zh-CN" altLang="en-US" sz="1900">
              <a:solidFill>
                <a:schemeClr val="accent2">
                  <a:lumMod val="50000"/>
                </a:schemeClr>
              </a:solidFill>
            </a:endParaRPr>
          </a:p>
        </p:txBody>
      </p:sp>
      <p:sp>
        <p:nvSpPr>
          <p:cNvPr id="12" name="AutoShape 2" descr="https://timgsa.baidu.com/timg?image&amp;quality=80&amp;size=b9999_10000&amp;sec=1507611933915&amp;di=79cd7b8b6d285a00aab54b112569a2e2&amp;imgtype=0&amp;src=http%3A%2F%2Fh.hiphotos.baidu.com%2Fnews%2Fw%3D638%2Fsign%3Df5084bd564224f4a5799701031f59044%2F023b5bb5c9ea15ce7120ddfabf003af33b87b27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5"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8281" y="7937"/>
            <a:ext cx="6216544" cy="3672635"/>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281" y="3603511"/>
            <a:ext cx="6216544" cy="3321758"/>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5" y="3962344"/>
            <a:ext cx="5226050" cy="3048000"/>
          </a:xfrm>
          <a:prstGeom prst="rect">
            <a:avLst/>
          </a:prstGeom>
        </p:spPr>
      </p:pic>
      <p:sp>
        <p:nvSpPr>
          <p:cNvPr id="18" name="文本框 17"/>
          <p:cNvSpPr txBox="1"/>
          <p:nvPr/>
        </p:nvSpPr>
        <p:spPr>
          <a:xfrm>
            <a:off x="10583148" y="270608"/>
            <a:ext cx="697627" cy="400110"/>
          </a:xfrm>
          <a:prstGeom prst="rect">
            <a:avLst/>
          </a:prstGeom>
          <a:noFill/>
        </p:spPr>
        <p:txBody>
          <a:bodyPr wrap="none" rtlCol="0">
            <a:spAutoFit/>
          </a:bodyPr>
          <a:lstStyle/>
          <a:p>
            <a:r>
              <a:rPr lang="zh-CN" altLang="en-US" sz="2000" smtClean="0">
                <a:solidFill>
                  <a:srgbClr val="FF0000"/>
                </a:solidFill>
              </a:rPr>
              <a:t>纽约</a:t>
            </a:r>
            <a:endParaRPr lang="zh-CN" altLang="en-US" sz="2000">
              <a:solidFill>
                <a:srgbClr val="FF0000"/>
              </a:solidFill>
            </a:endParaRPr>
          </a:p>
        </p:txBody>
      </p:sp>
      <p:sp>
        <p:nvSpPr>
          <p:cNvPr id="19" name="文本框 18"/>
          <p:cNvSpPr txBox="1"/>
          <p:nvPr/>
        </p:nvSpPr>
        <p:spPr>
          <a:xfrm>
            <a:off x="4503512" y="4162425"/>
            <a:ext cx="697627" cy="400110"/>
          </a:xfrm>
          <a:prstGeom prst="rect">
            <a:avLst/>
          </a:prstGeom>
          <a:noFill/>
        </p:spPr>
        <p:txBody>
          <a:bodyPr wrap="none" rtlCol="0">
            <a:spAutoFit/>
          </a:bodyPr>
          <a:lstStyle/>
          <a:p>
            <a:r>
              <a:rPr lang="zh-CN" altLang="en-US" sz="2000" smtClean="0">
                <a:solidFill>
                  <a:srgbClr val="FFFF00"/>
                </a:solidFill>
              </a:rPr>
              <a:t>东京</a:t>
            </a:r>
            <a:endParaRPr lang="zh-CN" altLang="en-US" sz="2000">
              <a:solidFill>
                <a:srgbClr val="FFFF00"/>
              </a:solidFill>
            </a:endParaRPr>
          </a:p>
        </p:txBody>
      </p:sp>
      <p:sp>
        <p:nvSpPr>
          <p:cNvPr id="20" name="文本框 19"/>
          <p:cNvSpPr txBox="1"/>
          <p:nvPr/>
        </p:nvSpPr>
        <p:spPr>
          <a:xfrm>
            <a:off x="10842193" y="3827297"/>
            <a:ext cx="954107" cy="400110"/>
          </a:xfrm>
          <a:prstGeom prst="rect">
            <a:avLst/>
          </a:prstGeom>
          <a:noFill/>
        </p:spPr>
        <p:txBody>
          <a:bodyPr wrap="none" rtlCol="0">
            <a:spAutoFit/>
          </a:bodyPr>
          <a:lstStyle/>
          <a:p>
            <a:r>
              <a:rPr lang="zh-CN" altLang="en-US" sz="2000" smtClean="0">
                <a:solidFill>
                  <a:srgbClr val="FF0000"/>
                </a:solidFill>
              </a:rPr>
              <a:t>旧金山</a:t>
            </a:r>
            <a:endParaRPr lang="zh-CN" altLang="en-US" sz="2000">
              <a:solidFill>
                <a:srgbClr val="FF0000"/>
              </a:solidFill>
            </a:endParaRPr>
          </a:p>
        </p:txBody>
      </p:sp>
    </p:spTree>
    <p:extLst>
      <p:ext uri="{BB962C8B-B14F-4D97-AF65-F5344CB8AC3E}">
        <p14:creationId xmlns:p14="http://schemas.microsoft.com/office/powerpoint/2010/main" val="36183718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0" grpId="0" animBg="1"/>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304801" y="137195"/>
            <a:ext cx="4865030" cy="3987130"/>
          </a:xfrm>
          <a:prstGeom prst="rect">
            <a:avLst/>
          </a:prstGeom>
        </p:spPr>
      </p:pic>
      <p:sp>
        <p:nvSpPr>
          <p:cNvPr id="10" name="矩形 9"/>
          <p:cNvSpPr/>
          <p:nvPr/>
        </p:nvSpPr>
        <p:spPr>
          <a:xfrm>
            <a:off x="5438775" y="137195"/>
            <a:ext cx="6372225" cy="39871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solidFill>
                  <a:schemeClr val="accent2">
                    <a:lumMod val="75000"/>
                  </a:schemeClr>
                </a:solidFill>
              </a:rPr>
              <a:t>纽约湾区</a:t>
            </a:r>
            <a:r>
              <a:rPr lang="en-US" altLang="zh-CN" sz="2000" smtClean="0">
                <a:solidFill>
                  <a:schemeClr val="accent2">
                    <a:lumMod val="75000"/>
                  </a:schemeClr>
                </a:solidFill>
              </a:rPr>
              <a:t>——</a:t>
            </a:r>
            <a:r>
              <a:rPr lang="zh-CN" altLang="en-US" sz="2000" smtClean="0">
                <a:solidFill>
                  <a:schemeClr val="accent2">
                    <a:lumMod val="75000"/>
                  </a:schemeClr>
                </a:solidFill>
              </a:rPr>
              <a:t>“金融湾区”。</a:t>
            </a:r>
            <a:endParaRPr lang="en-US" altLang="zh-CN" sz="2000" smtClean="0">
              <a:solidFill>
                <a:schemeClr val="accent2">
                  <a:lumMod val="75000"/>
                </a:schemeClr>
              </a:solidFill>
            </a:endParaRPr>
          </a:p>
          <a:p>
            <a:r>
              <a:rPr lang="zh-CN" altLang="en-US" sz="2000" smtClean="0">
                <a:solidFill>
                  <a:schemeClr val="accent2">
                    <a:lumMod val="75000"/>
                  </a:schemeClr>
                </a:solidFill>
              </a:rPr>
              <a:t>纽约湾区是美国经济核心地带，是美国最大商业贸易中心和世界金融中心</a:t>
            </a:r>
            <a:r>
              <a:rPr lang="zh-CN" altLang="en-US" sz="2000">
                <a:solidFill>
                  <a:schemeClr val="accent2">
                    <a:lumMod val="75000"/>
                  </a:schemeClr>
                </a:solidFill>
              </a:rPr>
              <a:t>。纽约湾</a:t>
            </a:r>
            <a:r>
              <a:rPr lang="zh-CN" altLang="en-US" sz="2000" smtClean="0">
                <a:solidFill>
                  <a:schemeClr val="accent2">
                    <a:lumMod val="75000"/>
                  </a:schemeClr>
                </a:solidFill>
              </a:rPr>
              <a:t>区由</a:t>
            </a:r>
            <a:r>
              <a:rPr lang="zh-CN" altLang="en-US" sz="2000">
                <a:solidFill>
                  <a:schemeClr val="accent2">
                    <a:lumMod val="75000"/>
                  </a:schemeClr>
                </a:solidFill>
              </a:rPr>
              <a:t>纽约州、康涅狄格州、新泽西州等</a:t>
            </a:r>
            <a:r>
              <a:rPr lang="en-US" altLang="zh-CN" sz="2000">
                <a:solidFill>
                  <a:schemeClr val="accent2">
                    <a:lumMod val="75000"/>
                  </a:schemeClr>
                </a:solidFill>
              </a:rPr>
              <a:t>31</a:t>
            </a:r>
            <a:r>
              <a:rPr lang="zh-CN" altLang="en-US" sz="2000">
                <a:solidFill>
                  <a:schemeClr val="accent2">
                    <a:lumMod val="75000"/>
                  </a:schemeClr>
                </a:solidFill>
              </a:rPr>
              <a:t>个县联合组成，面积达</a:t>
            </a:r>
            <a:r>
              <a:rPr lang="en-US" altLang="zh-CN" sz="2000">
                <a:solidFill>
                  <a:schemeClr val="accent2">
                    <a:lumMod val="75000"/>
                  </a:schemeClr>
                </a:solidFill>
              </a:rPr>
              <a:t>33484</a:t>
            </a:r>
            <a:r>
              <a:rPr lang="zh-CN" altLang="en-US" sz="2000" smtClean="0">
                <a:solidFill>
                  <a:schemeClr val="accent2">
                    <a:lumMod val="75000"/>
                  </a:schemeClr>
                </a:solidFill>
              </a:rPr>
              <a:t>平方公里</a:t>
            </a:r>
            <a:r>
              <a:rPr lang="zh-CN" altLang="en-US" sz="2000">
                <a:solidFill>
                  <a:schemeClr val="accent2">
                    <a:lumMod val="75000"/>
                  </a:schemeClr>
                </a:solidFill>
              </a:rPr>
              <a:t>，</a:t>
            </a:r>
            <a:r>
              <a:rPr lang="zh-CN" altLang="en-US" sz="2000" smtClean="0">
                <a:solidFill>
                  <a:schemeClr val="accent2">
                    <a:lumMod val="75000"/>
                  </a:schemeClr>
                </a:solidFill>
              </a:rPr>
              <a:t>人口达到</a:t>
            </a:r>
            <a:r>
              <a:rPr lang="en-US" altLang="zh-CN" sz="2000" smtClean="0">
                <a:solidFill>
                  <a:schemeClr val="accent2">
                    <a:lumMod val="75000"/>
                  </a:schemeClr>
                </a:solidFill>
              </a:rPr>
              <a:t>6500</a:t>
            </a:r>
            <a:r>
              <a:rPr lang="zh-CN" altLang="en-US" sz="2000" smtClean="0">
                <a:solidFill>
                  <a:schemeClr val="accent2">
                    <a:lumMod val="75000"/>
                  </a:schemeClr>
                </a:solidFill>
              </a:rPr>
              <a:t>万，占美国总人口的</a:t>
            </a:r>
            <a:r>
              <a:rPr lang="en-US" altLang="zh-CN" sz="2000" smtClean="0">
                <a:solidFill>
                  <a:schemeClr val="accent2">
                    <a:lumMod val="75000"/>
                  </a:schemeClr>
                </a:solidFill>
              </a:rPr>
              <a:t>20%</a:t>
            </a:r>
            <a:r>
              <a:rPr lang="zh-CN" altLang="en-US" sz="2000">
                <a:solidFill>
                  <a:schemeClr val="accent2">
                    <a:lumMod val="75000"/>
                  </a:schemeClr>
                </a:solidFill>
              </a:rPr>
              <a:t>。</a:t>
            </a:r>
            <a:r>
              <a:rPr lang="zh-CN" altLang="en-US" sz="2000" smtClean="0">
                <a:solidFill>
                  <a:schemeClr val="accent2">
                    <a:lumMod val="75000"/>
                  </a:schemeClr>
                </a:solidFill>
              </a:rPr>
              <a:t>其代表城市纽约是联合国总部所在地，拥有纽约证券交易所和纳斯达克证券交易所。美国</a:t>
            </a:r>
            <a:r>
              <a:rPr lang="en-US" altLang="zh-CN" sz="2000" smtClean="0">
                <a:solidFill>
                  <a:schemeClr val="accent2">
                    <a:lumMod val="75000"/>
                  </a:schemeClr>
                </a:solidFill>
              </a:rPr>
              <a:t>7</a:t>
            </a:r>
            <a:r>
              <a:rPr lang="zh-CN" altLang="en-US" sz="2000" smtClean="0">
                <a:solidFill>
                  <a:schemeClr val="accent2">
                    <a:lumMod val="75000"/>
                  </a:schemeClr>
                </a:solidFill>
              </a:rPr>
              <a:t>家大银行中的</a:t>
            </a:r>
            <a:r>
              <a:rPr lang="en-US" altLang="zh-CN" sz="2000" smtClean="0">
                <a:solidFill>
                  <a:schemeClr val="accent2">
                    <a:lumMod val="75000"/>
                  </a:schemeClr>
                </a:solidFill>
              </a:rPr>
              <a:t>6</a:t>
            </a:r>
            <a:r>
              <a:rPr lang="zh-CN" altLang="en-US" sz="2000" smtClean="0">
                <a:solidFill>
                  <a:schemeClr val="accent2">
                    <a:lumMod val="75000"/>
                  </a:schemeClr>
                </a:solidFill>
              </a:rPr>
              <a:t>家，</a:t>
            </a:r>
            <a:r>
              <a:rPr lang="en-US" altLang="zh-CN" sz="2000" smtClean="0">
                <a:solidFill>
                  <a:schemeClr val="accent2">
                    <a:lumMod val="75000"/>
                  </a:schemeClr>
                </a:solidFill>
              </a:rPr>
              <a:t>2900</a:t>
            </a:r>
            <a:r>
              <a:rPr lang="zh-CN" altLang="en-US" sz="2000" smtClean="0">
                <a:solidFill>
                  <a:schemeClr val="accent2">
                    <a:lumMod val="75000"/>
                  </a:schemeClr>
                </a:solidFill>
              </a:rPr>
              <a:t>多家世界金融、证券、期货及保险和外贸机构均设于此，是世界金融的心脏。纽约的对外贸易周转额占全美的</a:t>
            </a:r>
            <a:r>
              <a:rPr lang="en-US" altLang="zh-CN" sz="2000" smtClean="0">
                <a:solidFill>
                  <a:schemeClr val="accent2">
                    <a:lumMod val="75000"/>
                  </a:schemeClr>
                </a:solidFill>
              </a:rPr>
              <a:t>1/5</a:t>
            </a:r>
            <a:r>
              <a:rPr lang="zh-CN" altLang="en-US" sz="2000" smtClean="0">
                <a:solidFill>
                  <a:schemeClr val="accent2">
                    <a:lumMod val="75000"/>
                  </a:schemeClr>
                </a:solidFill>
              </a:rPr>
              <a:t>，制造业产值占全美的</a:t>
            </a:r>
            <a:r>
              <a:rPr lang="en-US" altLang="zh-CN" sz="2000" smtClean="0">
                <a:solidFill>
                  <a:schemeClr val="accent2">
                    <a:lumMod val="75000"/>
                  </a:schemeClr>
                </a:solidFill>
              </a:rPr>
              <a:t>1/3</a:t>
            </a:r>
            <a:r>
              <a:rPr lang="zh-CN" altLang="en-US" sz="2000" smtClean="0">
                <a:solidFill>
                  <a:schemeClr val="accent2">
                    <a:lumMod val="75000"/>
                  </a:schemeClr>
                </a:solidFill>
              </a:rPr>
              <a:t>。全美最大的</a:t>
            </a:r>
            <a:r>
              <a:rPr lang="en-US" altLang="zh-CN" sz="2000" smtClean="0">
                <a:solidFill>
                  <a:schemeClr val="accent2">
                    <a:lumMod val="75000"/>
                  </a:schemeClr>
                </a:solidFill>
              </a:rPr>
              <a:t>500</a:t>
            </a:r>
            <a:r>
              <a:rPr lang="zh-CN" altLang="en-US" sz="2000" smtClean="0">
                <a:solidFill>
                  <a:schemeClr val="accent2">
                    <a:lumMod val="75000"/>
                  </a:schemeClr>
                </a:solidFill>
              </a:rPr>
              <a:t>家公司，</a:t>
            </a:r>
            <a:r>
              <a:rPr lang="en-US" altLang="zh-CN" sz="2000" smtClean="0">
                <a:solidFill>
                  <a:schemeClr val="accent2">
                    <a:lumMod val="75000"/>
                  </a:schemeClr>
                </a:solidFill>
              </a:rPr>
              <a:t>1/3</a:t>
            </a:r>
            <a:r>
              <a:rPr lang="zh-CN" altLang="en-US" sz="2000" smtClean="0">
                <a:solidFill>
                  <a:schemeClr val="accent2">
                    <a:lumMod val="75000"/>
                  </a:schemeClr>
                </a:solidFill>
              </a:rPr>
              <a:t>以上的总部设在纽约湾区。</a:t>
            </a:r>
            <a:endParaRPr lang="zh-CN" altLang="en-US" sz="2000">
              <a:solidFill>
                <a:schemeClr val="accent2">
                  <a:lumMod val="75000"/>
                </a:schemeClr>
              </a:solidFill>
            </a:endParaRPr>
          </a:p>
        </p:txBody>
      </p:sp>
      <p:pic>
        <p:nvPicPr>
          <p:cNvPr id="13" name="图片 12"/>
          <p:cNvPicPr>
            <a:picLocks noChangeAspect="1"/>
          </p:cNvPicPr>
          <p:nvPr/>
        </p:nvPicPr>
        <p:blipFill>
          <a:blip r:embed="rId3"/>
          <a:stretch>
            <a:fillRect/>
          </a:stretch>
        </p:blipFill>
        <p:spPr>
          <a:xfrm>
            <a:off x="381000" y="4219575"/>
            <a:ext cx="11430000" cy="2638425"/>
          </a:xfrm>
          <a:prstGeom prst="rect">
            <a:avLst/>
          </a:prstGeom>
        </p:spPr>
      </p:pic>
    </p:spTree>
    <p:extLst>
      <p:ext uri="{BB962C8B-B14F-4D97-AF65-F5344CB8AC3E}">
        <p14:creationId xmlns:p14="http://schemas.microsoft.com/office/powerpoint/2010/main" val="3000895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a:stretch>
            <a:fillRect/>
          </a:stretch>
        </p:blipFill>
        <p:spPr>
          <a:xfrm>
            <a:off x="5676900" y="509333"/>
            <a:ext cx="6200052" cy="5782181"/>
          </a:xfrm>
          <a:prstGeom prst="rect">
            <a:avLst/>
          </a:prstGeom>
        </p:spPr>
      </p:pic>
      <p:sp>
        <p:nvSpPr>
          <p:cNvPr id="7" name="圆角矩形 6"/>
          <p:cNvSpPr/>
          <p:nvPr/>
        </p:nvSpPr>
        <p:spPr>
          <a:xfrm>
            <a:off x="485775" y="514350"/>
            <a:ext cx="4924425" cy="577214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solidFill>
                  <a:schemeClr val="accent2">
                    <a:lumMod val="75000"/>
                  </a:schemeClr>
                </a:solidFill>
              </a:rPr>
              <a:t>        旧金山湾</a:t>
            </a:r>
            <a:r>
              <a:rPr lang="zh-CN" altLang="en-US" sz="2000" smtClean="0">
                <a:solidFill>
                  <a:schemeClr val="accent2">
                    <a:lumMod val="75000"/>
                  </a:schemeClr>
                </a:solidFill>
              </a:rPr>
              <a:t>区</a:t>
            </a:r>
            <a:r>
              <a:rPr lang="en-US" altLang="zh-CN" sz="2000" smtClean="0">
                <a:solidFill>
                  <a:schemeClr val="accent2">
                    <a:lumMod val="75000"/>
                  </a:schemeClr>
                </a:solidFill>
              </a:rPr>
              <a:t>——</a:t>
            </a:r>
            <a:r>
              <a:rPr lang="zh-CN" altLang="en-US" sz="2000" smtClean="0">
                <a:solidFill>
                  <a:schemeClr val="accent2">
                    <a:lumMod val="75000"/>
                  </a:schemeClr>
                </a:solidFill>
              </a:rPr>
              <a:t>“科技湾区”。</a:t>
            </a:r>
            <a:endParaRPr lang="en-US" altLang="zh-CN" sz="2000" smtClean="0">
              <a:solidFill>
                <a:schemeClr val="accent2">
                  <a:lumMod val="75000"/>
                </a:schemeClr>
              </a:solidFill>
            </a:endParaRPr>
          </a:p>
          <a:p>
            <a:r>
              <a:rPr lang="zh-CN" altLang="en-US" sz="2000" smtClean="0">
                <a:solidFill>
                  <a:schemeClr val="accent2">
                    <a:lumMod val="75000"/>
                  </a:schemeClr>
                </a:solidFill>
              </a:rPr>
              <a:t>        旧金山湾区是美国西岸仅次于洛杉矶的最大都会区，总人口数在</a:t>
            </a:r>
            <a:r>
              <a:rPr lang="en-US" altLang="zh-CN" sz="2000" smtClean="0">
                <a:solidFill>
                  <a:schemeClr val="accent2">
                    <a:lumMod val="75000"/>
                  </a:schemeClr>
                </a:solidFill>
              </a:rPr>
              <a:t>700</a:t>
            </a:r>
            <a:r>
              <a:rPr lang="zh-CN" altLang="en-US" sz="2000" smtClean="0">
                <a:solidFill>
                  <a:schemeClr val="accent2">
                    <a:lumMod val="75000"/>
                  </a:schemeClr>
                </a:solidFill>
              </a:rPr>
              <a:t>万以上，是美国人均所得最高的地区之一。它包括旧金山市、奥克兰市和圣荷西市等，主打高科技研发。谷歌、苹果、脸谱网等互联网巨头全球总部均择址湾区硅谷。主要产业包括计算机和电子产品、通讯、多媒体、生物科技、环境技术，以及银行金融业和服务业，历史上创造了很多个“世界第一”，如，集成电路、微处理器、心脏移植、重组</a:t>
            </a:r>
            <a:r>
              <a:rPr lang="en-US" altLang="zh-CN" sz="2000" smtClean="0">
                <a:solidFill>
                  <a:schemeClr val="accent2">
                    <a:lumMod val="75000"/>
                  </a:schemeClr>
                </a:solidFill>
              </a:rPr>
              <a:t>DNA</a:t>
            </a:r>
            <a:r>
              <a:rPr lang="zh-CN" altLang="en-US" sz="2000" smtClean="0">
                <a:solidFill>
                  <a:schemeClr val="accent2">
                    <a:lumMod val="75000"/>
                  </a:schemeClr>
                </a:solidFill>
              </a:rPr>
              <a:t>。高技术从业人员密度居美国之首。加上拥有多所科研势力雄厚的世界知名大学，产学研的无缝对接，是全球科技创新与研发的产业高地。</a:t>
            </a:r>
          </a:p>
          <a:p>
            <a:endParaRPr lang="zh-CN" altLang="en-US" sz="2000" smtClean="0">
              <a:solidFill>
                <a:schemeClr val="accent2">
                  <a:lumMod val="75000"/>
                </a:schemeClr>
              </a:solidFill>
            </a:endParaRPr>
          </a:p>
        </p:txBody>
      </p:sp>
    </p:spTree>
    <p:extLst>
      <p:ext uri="{BB962C8B-B14F-4D97-AF65-F5344CB8AC3E}">
        <p14:creationId xmlns:p14="http://schemas.microsoft.com/office/powerpoint/2010/main" val="1561291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矩形 3"/>
          <p:cNvSpPr/>
          <p:nvPr/>
        </p:nvSpPr>
        <p:spPr>
          <a:xfrm>
            <a:off x="6362700" y="-66675"/>
            <a:ext cx="5867400" cy="6610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t>      </a:t>
            </a:r>
            <a:r>
              <a:rPr lang="zh-CN" altLang="en-US" sz="2400" smtClean="0"/>
              <a:t>东京湾区</a:t>
            </a:r>
            <a:r>
              <a:rPr lang="en-US" altLang="zh-CN" sz="2400" smtClean="0"/>
              <a:t>——</a:t>
            </a:r>
            <a:r>
              <a:rPr lang="zh-CN" altLang="en-US" sz="2400" smtClean="0"/>
              <a:t>制造业湾区</a:t>
            </a:r>
            <a:endParaRPr lang="en-US" altLang="zh-CN" sz="2400" smtClean="0"/>
          </a:p>
          <a:p>
            <a:r>
              <a:rPr lang="zh-CN" altLang="en-US" sz="2400" smtClean="0"/>
              <a:t>     东京湾区聚集</a:t>
            </a:r>
            <a:r>
              <a:rPr lang="zh-CN" altLang="en-US" sz="2400" smtClean="0"/>
              <a:t>了日本</a:t>
            </a:r>
            <a:r>
              <a:rPr lang="en-US" altLang="zh-CN" sz="2400" smtClean="0"/>
              <a:t>1/3</a:t>
            </a:r>
            <a:r>
              <a:rPr lang="zh-CN" altLang="en-US" sz="2400" smtClean="0"/>
              <a:t>人口、</a:t>
            </a:r>
            <a:r>
              <a:rPr lang="en-US" altLang="zh-CN" sz="2400" smtClean="0"/>
              <a:t>2/3</a:t>
            </a:r>
            <a:r>
              <a:rPr lang="zh-CN" altLang="en-US" sz="2400" smtClean="0"/>
              <a:t>经济总量、</a:t>
            </a:r>
            <a:r>
              <a:rPr lang="en-US" altLang="zh-CN" sz="2400" smtClean="0"/>
              <a:t>3/4</a:t>
            </a:r>
            <a:r>
              <a:rPr lang="zh-CN" altLang="en-US" sz="2400" smtClean="0"/>
              <a:t>工业产值，成为日本最大的工业城市群和国际金融中心、交通中心、商贸中心和消费中心。</a:t>
            </a:r>
          </a:p>
          <a:p>
            <a:r>
              <a:rPr lang="zh-CN" altLang="en-US" sz="2400"/>
              <a:t> </a:t>
            </a:r>
            <a:r>
              <a:rPr lang="zh-CN" altLang="en-US" sz="2400" smtClean="0"/>
              <a:t>   </a:t>
            </a:r>
            <a:r>
              <a:rPr lang="zh-CN" altLang="en-US" sz="2400" smtClean="0"/>
              <a:t>东京湾港口群年</a:t>
            </a:r>
            <a:r>
              <a:rPr lang="zh-CN" altLang="en-US" sz="2400" smtClean="0"/>
              <a:t>吞吐量超过</a:t>
            </a:r>
            <a:r>
              <a:rPr lang="en-US" altLang="zh-CN" sz="2400" smtClean="0"/>
              <a:t>5</a:t>
            </a:r>
            <a:r>
              <a:rPr lang="zh-CN" altLang="en-US" sz="2400" smtClean="0"/>
              <a:t>亿吨。在庞大港口群的带动下</a:t>
            </a:r>
            <a:r>
              <a:rPr lang="zh-CN" altLang="en-US" sz="2400" smtClean="0"/>
              <a:t>，逐步</a:t>
            </a:r>
            <a:r>
              <a:rPr lang="zh-CN" altLang="en-US" sz="2400" smtClean="0"/>
              <a:t>形成了京滨、京叶两大工业地带，钢铁、石油化工、现代物流、装备制造和高新技术等产业十分发达。日本年销售额在</a:t>
            </a:r>
            <a:r>
              <a:rPr lang="en-US" altLang="zh-CN" sz="2400" smtClean="0"/>
              <a:t>100</a:t>
            </a:r>
            <a:r>
              <a:rPr lang="zh-CN" altLang="en-US" sz="2400" smtClean="0"/>
              <a:t>亿元以上的大企业有</a:t>
            </a:r>
            <a:r>
              <a:rPr lang="en-US" altLang="zh-CN" sz="2400" smtClean="0"/>
              <a:t>50%</a:t>
            </a:r>
            <a:r>
              <a:rPr lang="zh-CN" altLang="en-US" sz="2400" smtClean="0"/>
              <a:t>设于湾区，三菱、丰田、索尼等一大批世界五百强企业总部均设于此地</a:t>
            </a:r>
            <a:r>
              <a:rPr lang="zh-CN" altLang="en-US" sz="2400" smtClean="0"/>
              <a:t>。</a:t>
            </a:r>
            <a:endParaRPr lang="zh-CN" altLang="en-US" sz="2400" smtClean="0"/>
          </a:p>
          <a:p>
            <a:r>
              <a:rPr lang="zh-CN" altLang="en-US" sz="2400"/>
              <a:t> </a:t>
            </a:r>
            <a:r>
              <a:rPr lang="zh-CN" altLang="en-US" sz="2400" smtClean="0"/>
              <a:t>   </a:t>
            </a:r>
            <a:r>
              <a:rPr lang="zh-CN" altLang="en-US" sz="2400" smtClean="0"/>
              <a:t>东京湾区</a:t>
            </a:r>
            <a:r>
              <a:rPr lang="zh-CN" altLang="en-US" sz="2400" smtClean="0"/>
              <a:t>有全世界最密集的轨道交通网，湾区内</a:t>
            </a:r>
            <a:r>
              <a:rPr lang="en-US" altLang="zh-CN" sz="2400" smtClean="0"/>
              <a:t>80-90%</a:t>
            </a:r>
            <a:r>
              <a:rPr lang="zh-CN" altLang="en-US" sz="2400" smtClean="0"/>
              <a:t>通勤客运依赖轨道交通。</a:t>
            </a:r>
            <a:endParaRPr lang="zh-CN" altLang="en-US" sz="240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39" y="-190500"/>
            <a:ext cx="6663939" cy="6734174"/>
          </a:xfrm>
          <a:prstGeom prst="rect">
            <a:avLst/>
          </a:prstGeom>
        </p:spPr>
      </p:pic>
    </p:spTree>
    <p:extLst>
      <p:ext uri="{BB962C8B-B14F-4D97-AF65-F5344CB8AC3E}">
        <p14:creationId xmlns:p14="http://schemas.microsoft.com/office/powerpoint/2010/main" val="1575724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圆角矩形 3"/>
          <p:cNvSpPr/>
          <p:nvPr/>
        </p:nvSpPr>
        <p:spPr>
          <a:xfrm>
            <a:off x="495300" y="2667001"/>
            <a:ext cx="2162175" cy="1381124"/>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solidFill>
                  <a:srgbClr val="ED7D31">
                    <a:lumMod val="50000"/>
                  </a:srgbClr>
                </a:solidFill>
              </a:rPr>
              <a:t>三大湾区具有的重要</a:t>
            </a:r>
            <a:r>
              <a:rPr lang="zh-CN" altLang="en-US" sz="2000">
                <a:solidFill>
                  <a:srgbClr val="ED7D31">
                    <a:lumMod val="50000"/>
                  </a:srgbClr>
                </a:solidFill>
              </a:rPr>
              <a:t>特征：</a:t>
            </a:r>
          </a:p>
        </p:txBody>
      </p:sp>
      <p:sp>
        <p:nvSpPr>
          <p:cNvPr id="5" name="椭圆 4"/>
          <p:cNvSpPr/>
          <p:nvPr/>
        </p:nvSpPr>
        <p:spPr>
          <a:xfrm>
            <a:off x="4467224" y="590550"/>
            <a:ext cx="2533651" cy="914400"/>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F0000"/>
                </a:solidFill>
              </a:rPr>
              <a:t>开放的经济结构</a:t>
            </a:r>
          </a:p>
        </p:txBody>
      </p:sp>
      <p:sp>
        <p:nvSpPr>
          <p:cNvPr id="6" name="椭圆 5"/>
          <p:cNvSpPr/>
          <p:nvPr/>
        </p:nvSpPr>
        <p:spPr>
          <a:xfrm>
            <a:off x="4467223" y="2047875"/>
            <a:ext cx="2533651" cy="914400"/>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F0000"/>
                </a:solidFill>
              </a:rPr>
              <a:t>高效的资源配置能力</a:t>
            </a:r>
          </a:p>
        </p:txBody>
      </p:sp>
      <p:sp>
        <p:nvSpPr>
          <p:cNvPr id="9" name="椭圆 8"/>
          <p:cNvSpPr/>
          <p:nvPr/>
        </p:nvSpPr>
        <p:spPr>
          <a:xfrm>
            <a:off x="4467223" y="5133975"/>
            <a:ext cx="2533650" cy="914400"/>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F0000"/>
                </a:solidFill>
              </a:rPr>
              <a:t>发达的国际交往网络</a:t>
            </a:r>
          </a:p>
        </p:txBody>
      </p:sp>
      <p:cxnSp>
        <p:nvCxnSpPr>
          <p:cNvPr id="12" name="直接连接符 11"/>
          <p:cNvCxnSpPr/>
          <p:nvPr/>
        </p:nvCxnSpPr>
        <p:spPr>
          <a:xfrm>
            <a:off x="2676525" y="3357563"/>
            <a:ext cx="1085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733800" y="3357563"/>
            <a:ext cx="9525" cy="14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724275" y="1047750"/>
            <a:ext cx="19050" cy="4543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endCxn id="5" idx="2"/>
          </p:cNvCxnSpPr>
          <p:nvPr/>
        </p:nvCxnSpPr>
        <p:spPr>
          <a:xfrm>
            <a:off x="3724275" y="1047750"/>
            <a:ext cx="7429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endCxn id="6" idx="2"/>
          </p:cNvCxnSpPr>
          <p:nvPr/>
        </p:nvCxnSpPr>
        <p:spPr>
          <a:xfrm>
            <a:off x="3743325" y="2505075"/>
            <a:ext cx="7238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a:off x="3724275" y="4019550"/>
            <a:ext cx="7334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3743325" y="5591175"/>
            <a:ext cx="7143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椭圆 1"/>
          <p:cNvSpPr/>
          <p:nvPr/>
        </p:nvSpPr>
        <p:spPr>
          <a:xfrm>
            <a:off x="8124822" y="635504"/>
            <a:ext cx="2813795"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世界</a:t>
            </a:r>
            <a:r>
              <a:rPr lang="zh-CN" altLang="en-US" smtClean="0"/>
              <a:t>级的核心竞争力</a:t>
            </a:r>
            <a:endParaRPr lang="zh-CN" altLang="en-US"/>
          </a:p>
        </p:txBody>
      </p:sp>
      <p:sp>
        <p:nvSpPr>
          <p:cNvPr id="3" name="椭圆 2"/>
          <p:cNvSpPr/>
          <p:nvPr/>
        </p:nvSpPr>
        <p:spPr>
          <a:xfrm>
            <a:off x="4500560" y="3562350"/>
            <a:ext cx="2533649" cy="914400"/>
          </a:xfrm>
          <a:prstGeom prst="ellipse">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solidFill>
                  <a:srgbClr val="FF0000"/>
                </a:solidFill>
              </a:rPr>
              <a:t>强大的集聚外溢功能</a:t>
            </a:r>
            <a:endParaRPr lang="zh-CN" altLang="en-US">
              <a:solidFill>
                <a:srgbClr val="FF0000"/>
              </a:solidFill>
            </a:endParaRPr>
          </a:p>
        </p:txBody>
      </p:sp>
      <p:sp>
        <p:nvSpPr>
          <p:cNvPr id="8" name="圆角矩形 7"/>
          <p:cNvSpPr/>
          <p:nvPr/>
        </p:nvSpPr>
        <p:spPr>
          <a:xfrm>
            <a:off x="7791444" y="2276475"/>
            <a:ext cx="3552831" cy="2200275"/>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000">
                <a:solidFill>
                  <a:srgbClr val="FF0000"/>
                </a:solidFill>
              </a:rPr>
              <a:t>发挥着引领创新、聚集辐射的核心功能，已成为带动全球经济发展的重要增长极和引领技术变革的领头羊。</a:t>
            </a:r>
            <a:endParaRPr lang="zh-CN" altLang="en-US" sz="2000">
              <a:solidFill>
                <a:srgbClr val="FF0000"/>
              </a:solidFill>
            </a:endParaRPr>
          </a:p>
        </p:txBody>
      </p:sp>
    </p:spTree>
    <p:extLst>
      <p:ext uri="{BB962C8B-B14F-4D97-AF65-F5344CB8AC3E}">
        <p14:creationId xmlns:p14="http://schemas.microsoft.com/office/powerpoint/2010/main" val="413199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style.rotation</p:attrName>
                                        </p:attrNameLst>
                                      </p:cBhvr>
                                      <p:tavLst>
                                        <p:tav tm="0">
                                          <p:val>
                                            <p:fltVal val="90"/>
                                          </p:val>
                                        </p:tav>
                                        <p:tav tm="100000">
                                          <p:val>
                                            <p:fltVal val="0"/>
                                          </p:val>
                                        </p:tav>
                                      </p:tavLst>
                                    </p:anim>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fltVal val="0"/>
                                          </p:val>
                                        </p:tav>
                                        <p:tav tm="100000">
                                          <p:val>
                                            <p:strVal val="#ppt_w"/>
                                          </p:val>
                                        </p:tav>
                                      </p:tavLst>
                                    </p:anim>
                                    <p:anim calcmode="lin" valueType="num">
                                      <p:cBhvr>
                                        <p:cTn id="45" dur="1000" fill="hold"/>
                                        <p:tgtEl>
                                          <p:spTgt spid="3"/>
                                        </p:tgtEl>
                                        <p:attrNameLst>
                                          <p:attrName>ppt_h</p:attrName>
                                        </p:attrNameLst>
                                      </p:cBhvr>
                                      <p:tavLst>
                                        <p:tav tm="0">
                                          <p:val>
                                            <p:fltVal val="0"/>
                                          </p:val>
                                        </p:tav>
                                        <p:tav tm="100000">
                                          <p:val>
                                            <p:strVal val="#ppt_h"/>
                                          </p:val>
                                        </p:tav>
                                      </p:tavLst>
                                    </p:anim>
                                    <p:anim calcmode="lin" valueType="num">
                                      <p:cBhvr>
                                        <p:cTn id="46" dur="1000" fill="hold"/>
                                        <p:tgtEl>
                                          <p:spTgt spid="3"/>
                                        </p:tgtEl>
                                        <p:attrNameLst>
                                          <p:attrName>style.rotation</p:attrName>
                                        </p:attrNameLst>
                                      </p:cBhvr>
                                      <p:tavLst>
                                        <p:tav tm="0">
                                          <p:val>
                                            <p:fltVal val="90"/>
                                          </p:val>
                                        </p:tav>
                                        <p:tav tm="100000">
                                          <p:val>
                                            <p:fltVal val="0"/>
                                          </p:val>
                                        </p:tav>
                                      </p:tavLst>
                                    </p:anim>
                                    <p:animEffect transition="in" filter="fade">
                                      <p:cBhvr>
                                        <p:cTn id="47" dur="1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fltVal val="0"/>
                                          </p:val>
                                        </p:tav>
                                        <p:tav tm="100000">
                                          <p:val>
                                            <p:strVal val="#ppt_w"/>
                                          </p:val>
                                        </p:tav>
                                      </p:tavLst>
                                    </p:anim>
                                    <p:anim calcmode="lin" valueType="num">
                                      <p:cBhvr>
                                        <p:cTn id="53" dur="1000" fill="hold"/>
                                        <p:tgtEl>
                                          <p:spTgt spid="9"/>
                                        </p:tgtEl>
                                        <p:attrNameLst>
                                          <p:attrName>ppt_h</p:attrName>
                                        </p:attrNameLst>
                                      </p:cBhvr>
                                      <p:tavLst>
                                        <p:tav tm="0">
                                          <p:val>
                                            <p:fltVal val="0"/>
                                          </p:val>
                                        </p:tav>
                                        <p:tav tm="100000">
                                          <p:val>
                                            <p:strVal val="#ppt_h"/>
                                          </p:val>
                                        </p:tav>
                                      </p:tavLst>
                                    </p:anim>
                                    <p:anim calcmode="lin" valueType="num">
                                      <p:cBhvr>
                                        <p:cTn id="54" dur="1000" fill="hold"/>
                                        <p:tgtEl>
                                          <p:spTgt spid="9"/>
                                        </p:tgtEl>
                                        <p:attrNameLst>
                                          <p:attrName>style.rotation</p:attrName>
                                        </p:attrNameLst>
                                      </p:cBhvr>
                                      <p:tavLst>
                                        <p:tav tm="0">
                                          <p:val>
                                            <p:fltVal val="90"/>
                                          </p:val>
                                        </p:tav>
                                        <p:tav tm="100000">
                                          <p:val>
                                            <p:fltVal val="0"/>
                                          </p:val>
                                        </p:tav>
                                      </p:tavLst>
                                    </p:anim>
                                    <p:animEffect transition="in" filter="fade">
                                      <p:cBhvr>
                                        <p:cTn id="55" dur="10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p:cTn id="60" dur="1000" fill="hold"/>
                                        <p:tgtEl>
                                          <p:spTgt spid="2"/>
                                        </p:tgtEl>
                                        <p:attrNameLst>
                                          <p:attrName>ppt_w</p:attrName>
                                        </p:attrNameLst>
                                      </p:cBhvr>
                                      <p:tavLst>
                                        <p:tav tm="0">
                                          <p:val>
                                            <p:fltVal val="0"/>
                                          </p:val>
                                        </p:tav>
                                        <p:tav tm="100000">
                                          <p:val>
                                            <p:strVal val="#ppt_w"/>
                                          </p:val>
                                        </p:tav>
                                      </p:tavLst>
                                    </p:anim>
                                    <p:anim calcmode="lin" valueType="num">
                                      <p:cBhvr>
                                        <p:cTn id="61" dur="1000" fill="hold"/>
                                        <p:tgtEl>
                                          <p:spTgt spid="2"/>
                                        </p:tgtEl>
                                        <p:attrNameLst>
                                          <p:attrName>ppt_h</p:attrName>
                                        </p:attrNameLst>
                                      </p:cBhvr>
                                      <p:tavLst>
                                        <p:tav tm="0">
                                          <p:val>
                                            <p:fltVal val="0"/>
                                          </p:val>
                                        </p:tav>
                                        <p:tav tm="100000">
                                          <p:val>
                                            <p:strVal val="#ppt_h"/>
                                          </p:val>
                                        </p:tav>
                                      </p:tavLst>
                                    </p:anim>
                                    <p:anim calcmode="lin" valueType="num">
                                      <p:cBhvr>
                                        <p:cTn id="62" dur="1000" fill="hold"/>
                                        <p:tgtEl>
                                          <p:spTgt spid="2"/>
                                        </p:tgtEl>
                                        <p:attrNameLst>
                                          <p:attrName>style.rotation</p:attrName>
                                        </p:attrNameLst>
                                      </p:cBhvr>
                                      <p:tavLst>
                                        <p:tav tm="0">
                                          <p:val>
                                            <p:fltVal val="90"/>
                                          </p:val>
                                        </p:tav>
                                        <p:tav tm="100000">
                                          <p:val>
                                            <p:fltVal val="0"/>
                                          </p:val>
                                        </p:tav>
                                      </p:tavLst>
                                    </p:anim>
                                    <p:animEffect transition="in" filter="fade">
                                      <p:cBhvr>
                                        <p:cTn id="63" dur="10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p:cTn id="68" dur="1000" fill="hold"/>
                                        <p:tgtEl>
                                          <p:spTgt spid="8"/>
                                        </p:tgtEl>
                                        <p:attrNameLst>
                                          <p:attrName>ppt_w</p:attrName>
                                        </p:attrNameLst>
                                      </p:cBhvr>
                                      <p:tavLst>
                                        <p:tav tm="0">
                                          <p:val>
                                            <p:fltVal val="0"/>
                                          </p:val>
                                        </p:tav>
                                        <p:tav tm="100000">
                                          <p:val>
                                            <p:strVal val="#ppt_w"/>
                                          </p:val>
                                        </p:tav>
                                      </p:tavLst>
                                    </p:anim>
                                    <p:anim calcmode="lin" valueType="num">
                                      <p:cBhvr>
                                        <p:cTn id="69" dur="1000" fill="hold"/>
                                        <p:tgtEl>
                                          <p:spTgt spid="8"/>
                                        </p:tgtEl>
                                        <p:attrNameLst>
                                          <p:attrName>ppt_h</p:attrName>
                                        </p:attrNameLst>
                                      </p:cBhvr>
                                      <p:tavLst>
                                        <p:tav tm="0">
                                          <p:val>
                                            <p:fltVal val="0"/>
                                          </p:val>
                                        </p:tav>
                                        <p:tav tm="100000">
                                          <p:val>
                                            <p:strVal val="#ppt_h"/>
                                          </p:val>
                                        </p:tav>
                                      </p:tavLst>
                                    </p:anim>
                                    <p:anim calcmode="lin" valueType="num">
                                      <p:cBhvr>
                                        <p:cTn id="70" dur="1000" fill="hold"/>
                                        <p:tgtEl>
                                          <p:spTgt spid="8"/>
                                        </p:tgtEl>
                                        <p:attrNameLst>
                                          <p:attrName>style.rotation</p:attrName>
                                        </p:attrNameLst>
                                      </p:cBhvr>
                                      <p:tavLst>
                                        <p:tav tm="0">
                                          <p:val>
                                            <p:fltVal val="90"/>
                                          </p:val>
                                        </p:tav>
                                        <p:tav tm="100000">
                                          <p:val>
                                            <p:fltVal val="0"/>
                                          </p:val>
                                        </p:tav>
                                      </p:tavLst>
                                    </p:anim>
                                    <p:animEffect transition="in" filter="fade">
                                      <p:cBhvr>
                                        <p:cTn id="7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2" grpId="0" animBg="1"/>
      <p:bldP spid="3" grpId="0" animBg="1"/>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1949</TotalTime>
  <Words>2618</Words>
  <Application>Microsoft Office PowerPoint</Application>
  <PresentationFormat>宽屏</PresentationFormat>
  <Paragraphs>82</Paragraphs>
  <Slides>28</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28</vt:i4>
      </vt:variant>
    </vt:vector>
  </HeadingPairs>
  <TitlesOfParts>
    <vt:vector size="37" baseType="lpstr">
      <vt:lpstr>Simsun</vt:lpstr>
      <vt:lpstr>黑体</vt:lpstr>
      <vt:lpstr>华文新魏</vt:lpstr>
      <vt:lpstr>宋体</vt:lpstr>
      <vt:lpstr>Arial</vt:lpstr>
      <vt:lpstr>Arial</vt:lpstr>
      <vt:lpstr>Calibri</vt:lpstr>
      <vt:lpstr>Calibri Light</vt:lpstr>
      <vt:lpstr>Office 主题</vt:lpstr>
      <vt:lpstr>PowerPoint 演示文稿</vt:lpstr>
      <vt:lpstr>漫谈粤港澳大湾区</vt:lpstr>
      <vt:lpstr>PowerPoint 演示文稿</vt:lpstr>
      <vt:lpstr>PowerPoint 演示文稿</vt:lpstr>
      <vt:lpstr>一、概念与特征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漫谈粤港澳大湾区</dc:title>
  <dc:creator>张晓蔚</dc:creator>
  <cp:lastModifiedBy>张晓蔚</cp:lastModifiedBy>
  <cp:revision>167</cp:revision>
  <dcterms:created xsi:type="dcterms:W3CDTF">2017-10-10T01:37:18Z</dcterms:created>
  <dcterms:modified xsi:type="dcterms:W3CDTF">2017-10-25T06:13:01Z</dcterms:modified>
</cp:coreProperties>
</file>