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749" r:id="rId2"/>
    <p:sldId id="712" r:id="rId3"/>
    <p:sldId id="696" r:id="rId4"/>
    <p:sldId id="694" r:id="rId5"/>
    <p:sldId id="731" r:id="rId6"/>
    <p:sldId id="697" r:id="rId7"/>
    <p:sldId id="750" r:id="rId8"/>
    <p:sldId id="698" r:id="rId9"/>
    <p:sldId id="751" r:id="rId10"/>
    <p:sldId id="752" r:id="rId11"/>
    <p:sldId id="699" r:id="rId12"/>
    <p:sldId id="700" r:id="rId13"/>
    <p:sldId id="753" r:id="rId14"/>
    <p:sldId id="754" r:id="rId15"/>
    <p:sldId id="755" r:id="rId16"/>
    <p:sldId id="702" r:id="rId17"/>
    <p:sldId id="756" r:id="rId18"/>
    <p:sldId id="758" r:id="rId19"/>
    <p:sldId id="757" r:id="rId20"/>
    <p:sldId id="759" r:id="rId21"/>
    <p:sldId id="760" r:id="rId22"/>
    <p:sldId id="761" r:id="rId23"/>
    <p:sldId id="748" r:id="rId24"/>
  </p:sldIdLst>
  <p:sldSz cx="9145588" cy="6858000"/>
  <p:notesSz cx="6858000" cy="9144000"/>
  <p:kinsoku lang="zh-CN" invalStChars="!),.:;?]}、。—ˇ¨〃々～‖…’”〕〉》」』〗】∶！＂＇），．：；？］｀｜｝·、、，" invalEndChars="([{‘“〔〈《「『〖【（［｛．·"/>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42">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F98C3"/>
    <a:srgbClr val="1C89B0"/>
    <a:srgbClr val="781E19"/>
    <a:srgbClr val="A9BECB"/>
    <a:srgbClr val="DDDDDD"/>
    <a:srgbClr val="21A3D0"/>
    <a:srgbClr val="AF1D5C"/>
    <a:srgbClr val="D01C63"/>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9765" autoAdjust="0"/>
  </p:normalViewPr>
  <p:slideViewPr>
    <p:cSldViewPr snapToObjects="1">
      <p:cViewPr>
        <p:scale>
          <a:sx n="100" d="100"/>
          <a:sy n="100" d="100"/>
        </p:scale>
        <p:origin x="-1350" y="-396"/>
      </p:cViewPr>
      <p:guideLst>
        <p:guide orient="horz" pos="214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pPr/>
              <a:t>2017/11/9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pPr/>
              <a:t>‹#›</a:t>
            </a:fld>
            <a:endParaRPr lang="zh-CN" altLang="en-US"/>
          </a:p>
        </p:txBody>
      </p:sp>
    </p:spTree>
    <p:extLst>
      <p:ext uri="{BB962C8B-B14F-4D97-AF65-F5344CB8AC3E}">
        <p14:creationId xmlns:p14="http://schemas.microsoft.com/office/powerpoint/2010/main" val="379682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pPr/>
              <a:t>2017/11/9</a:t>
            </a:fld>
            <a:endParaRPr lang="en-US" dirty="0"/>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pPr/>
              <a:t>‹#›</a:t>
            </a:fld>
            <a:endParaRPr lang="en-US" dirty="0"/>
          </a:p>
        </p:txBody>
      </p:sp>
    </p:spTree>
    <p:extLst>
      <p:ext uri="{BB962C8B-B14F-4D97-AF65-F5344CB8AC3E}">
        <p14:creationId xmlns:p14="http://schemas.microsoft.com/office/powerpoint/2010/main"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6221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11</a:t>
            </a:fld>
            <a:endParaRPr lang="en-US" dirty="0"/>
          </a:p>
        </p:txBody>
      </p:sp>
    </p:spTree>
    <p:extLst>
      <p:ext uri="{BB962C8B-B14F-4D97-AF65-F5344CB8AC3E}">
        <p14:creationId xmlns:p14="http://schemas.microsoft.com/office/powerpoint/2010/main" val="14906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12</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13</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14</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dirty="0"/>
          </a:p>
        </p:txBody>
      </p:sp>
    </p:spTree>
    <p:extLst>
      <p:ext uri="{BB962C8B-B14F-4D97-AF65-F5344CB8AC3E}">
        <p14:creationId xmlns:p14="http://schemas.microsoft.com/office/powerpoint/2010/main" val="14906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18</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19</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dirty="0"/>
          </a:p>
        </p:txBody>
      </p:sp>
    </p:spTree>
    <p:extLst>
      <p:ext uri="{BB962C8B-B14F-4D97-AF65-F5344CB8AC3E}">
        <p14:creationId xmlns:p14="http://schemas.microsoft.com/office/powerpoint/2010/main" val="2202368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20</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21</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309</a:t>
            </a:r>
            <a:r>
              <a:rPr lang="zh-CN" altLang="en-US" dirty="0" smtClean="0"/>
              <a:t>套精品模板商业授权，请联系</a:t>
            </a:r>
            <a:r>
              <a:rPr lang="en-US" altLang="zh-CN" dirty="0" smtClean="0"/>
              <a:t>【 BOSSPPT</a:t>
            </a:r>
            <a:r>
              <a:rPr lang="zh-CN" altLang="en-US" dirty="0" smtClean="0"/>
              <a:t>顶尖职业文案</a:t>
            </a:r>
            <a:r>
              <a:rPr lang="en-US" altLang="zh-CN" dirty="0" smtClean="0"/>
              <a:t>】:https://chinappt.taobao.com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22</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6221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a:t>
            </a:fld>
            <a:endParaRPr lang="en-US" dirty="0"/>
          </a:p>
        </p:txBody>
      </p:sp>
    </p:spTree>
    <p:extLst>
      <p:ext uri="{BB962C8B-B14F-4D97-AF65-F5344CB8AC3E}">
        <p14:creationId xmlns:p14="http://schemas.microsoft.com/office/powerpoint/2010/main" val="14906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7</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dirty="0"/>
          </a:p>
        </p:txBody>
      </p:sp>
    </p:spTree>
    <p:extLst>
      <p:ext uri="{BB962C8B-B14F-4D97-AF65-F5344CB8AC3E}">
        <p14:creationId xmlns:p14="http://schemas.microsoft.com/office/powerpoint/2010/main" val="229232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dirty="0"/>
          </a:p>
        </p:txBody>
      </p:sp>
    </p:spTree>
    <p:extLst>
      <p:ext uri="{BB962C8B-B14F-4D97-AF65-F5344CB8AC3E}">
        <p14:creationId xmlns:p14="http://schemas.microsoft.com/office/powerpoint/2010/main" val="229232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5063" y="2420888"/>
            <a:ext cx="4749563" cy="863600"/>
          </a:xfrm>
        </p:spPr>
        <p:txBody>
          <a:bodyPr/>
          <a:lstStyle>
            <a:lvl1pPr algn="ctr">
              <a:defRPr sz="36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2036253" y="3500388"/>
            <a:ext cx="4750753" cy="647700"/>
          </a:xfrm>
        </p:spPr>
        <p:txBody>
          <a:bodyPr/>
          <a:lstStyle>
            <a:lvl1pPr marL="0" indent="0" algn="ctr">
              <a:buFontTx/>
              <a:buNone/>
              <a:defRPr sz="2400"/>
            </a:lvl1pPr>
          </a:lstStyle>
          <a:p>
            <a:pPr lvl="0"/>
            <a:r>
              <a:rPr lang="zh-CN" noProof="0" smtClean="0"/>
              <a:t>单击此处编辑母版副标题样式</a:t>
            </a:r>
          </a:p>
        </p:txBody>
      </p:sp>
    </p:spTree>
    <p:extLst>
      <p:ext uri="{BB962C8B-B14F-4D97-AF65-F5344CB8AC3E}">
        <p14:creationId xmlns:p14="http://schemas.microsoft.com/office/powerpoint/2010/main" val="1705112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937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533" y="908050"/>
            <a:ext cx="2056954"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101" y="908050"/>
            <a:ext cx="6060157"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28079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09511" y="2886610"/>
            <a:ext cx="79508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21475" y="2758266"/>
            <a:ext cx="822432"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80169" y="1447780"/>
            <a:ext cx="2259808"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349851" y="3771071"/>
            <a:ext cx="393010"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531055" y="2904247"/>
            <a:ext cx="300803"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957504" y="2574150"/>
            <a:ext cx="73613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2445926" y="3206628"/>
            <a:ext cx="1107987"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4013432" y="3446015"/>
            <a:ext cx="1375535"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412968" y="2725339"/>
            <a:ext cx="83741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5955808" y="3624921"/>
            <a:ext cx="39149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439329" y="2365001"/>
            <a:ext cx="391498"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540494" y="2795895"/>
            <a:ext cx="1272748"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987072" y="2785815"/>
            <a:ext cx="328013"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6388119" y="3325062"/>
            <a:ext cx="527541"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6927753" y="2909286"/>
            <a:ext cx="270572"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7307157" y="3446014"/>
            <a:ext cx="211621" cy="23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31211" y="745581"/>
            <a:ext cx="7883166" cy="635000"/>
          </a:xfrm>
        </p:spPr>
        <p:txBody>
          <a:bodyPr/>
          <a:lstStyle>
            <a:lvl1pPr>
              <a:defRPr>
                <a:solidFill>
                  <a:schemeClr val="bg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Rectangle 5"/>
          <p:cNvSpPr>
            <a:spLocks noChangeArrowheads="1"/>
          </p:cNvSpPr>
          <p:nvPr userDrawn="1"/>
        </p:nvSpPr>
        <p:spPr bwMode="auto">
          <a:xfrm>
            <a:off x="0" y="0"/>
            <a:ext cx="9144000" cy="5476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6"/>
          <p:cNvSpPr>
            <a:spLocks noChangeArrowheads="1"/>
          </p:cNvSpPr>
          <p:nvPr userDrawn="1"/>
        </p:nvSpPr>
        <p:spPr bwMode="auto">
          <a:xfrm>
            <a:off x="0" y="500063"/>
            <a:ext cx="9144000" cy="47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userDrawn="1"/>
        </p:nvSpPr>
        <p:spPr>
          <a:xfrm>
            <a:off x="8520970" y="104567"/>
            <a:ext cx="552610" cy="338554"/>
          </a:xfrm>
          <a:prstGeom prst="rect">
            <a:avLst/>
          </a:prstGeom>
          <a:noFill/>
        </p:spPr>
        <p:txBody>
          <a:bodyPr wrap="square" rtlCol="0">
            <a:spAutoFit/>
          </a:bodyPr>
          <a:lstStyle/>
          <a:p>
            <a:pPr algn="ctr"/>
            <a:fld id="{D15C4C31-232A-4E8F-9713-5DBAE8D50841}" type="slidenum">
              <a:rPr lang="zh-CN" altLang="en-US" sz="1600" smtClean="0">
                <a:solidFill>
                  <a:schemeClr val="accent2"/>
                </a:solidFill>
                <a:latin typeface="+mj-ea"/>
                <a:ea typeface="+mj-ea"/>
              </a:rPr>
              <a:pPr algn="ctr"/>
              <a:t>‹#›</a:t>
            </a:fld>
            <a:endParaRPr lang="zh-CN" altLang="en-US" sz="1600" dirty="0">
              <a:solidFill>
                <a:schemeClr val="accent2"/>
              </a:solidFill>
              <a:latin typeface="+mj-ea"/>
              <a:ea typeface="+mj-ea"/>
            </a:endParaRPr>
          </a:p>
        </p:txBody>
      </p:sp>
    </p:spTree>
    <p:extLst>
      <p:ext uri="{BB962C8B-B14F-4D97-AF65-F5344CB8AC3E}">
        <p14:creationId xmlns:p14="http://schemas.microsoft.com/office/powerpoint/2010/main" val="2926719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53" y="4406901"/>
            <a:ext cx="777309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553" y="2906713"/>
            <a:ext cx="777309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4137984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101" y="1600201"/>
            <a:ext cx="40579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337" y="1600201"/>
            <a:ext cx="40591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4175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101" y="274638"/>
            <a:ext cx="8231386"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101" y="1535113"/>
            <a:ext cx="40412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101" y="2174875"/>
            <a:ext cx="40412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6002" y="1535113"/>
            <a:ext cx="4042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6002" y="2174875"/>
            <a:ext cx="4042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8669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9879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787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101" y="273050"/>
            <a:ext cx="300924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862" y="273051"/>
            <a:ext cx="51126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101" y="1435101"/>
            <a:ext cx="3009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0654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93" y="4800600"/>
            <a:ext cx="5487591"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93" y="612775"/>
            <a:ext cx="548759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693" y="5367338"/>
            <a:ext cx="548759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38143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1211" y="590550"/>
            <a:ext cx="788316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631211" y="1600201"/>
            <a:ext cx="788316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t>单击此处编辑母版文本样式</a:t>
            </a:r>
          </a:p>
          <a:p>
            <a:pPr lvl="1"/>
            <a:r>
              <a:rPr lang="zh-CN" dirty="0" smtClean="0"/>
              <a:t>第二级</a:t>
            </a:r>
          </a:p>
        </p:txBody>
      </p:sp>
    </p:spTree>
    <p:extLst>
      <p:ext uri="{BB962C8B-B14F-4D97-AF65-F5344CB8AC3E}">
        <p14:creationId xmlns:p14="http://schemas.microsoft.com/office/powerpoint/2010/main" val="3702478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iming>
    <p:tnLst>
      <p:par>
        <p:cTn id="1" dur="indefinite" restart="never" nodeType="tmRoot"/>
      </p:par>
    </p:tnLst>
  </p:timing>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839" y="653143"/>
            <a:ext cx="1453910" cy="1462156"/>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71142"/>
            <a:ext cx="9145588" cy="2386858"/>
          </a:xfrm>
          <a:prstGeom prst="rect">
            <a:avLst/>
          </a:prstGeom>
        </p:spPr>
      </p:pic>
      <p:sp>
        <p:nvSpPr>
          <p:cNvPr id="11" name="Rectangle 3"/>
          <p:cNvSpPr txBox="1">
            <a:spLocks noChangeArrowheads="1"/>
          </p:cNvSpPr>
          <p:nvPr/>
        </p:nvSpPr>
        <p:spPr bwMode="auto">
          <a:xfrm>
            <a:off x="328915" y="2509369"/>
            <a:ext cx="8461226" cy="1961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400" b="1" dirty="0" smtClean="0">
                <a:solidFill>
                  <a:schemeClr val="tx2"/>
                </a:solidFill>
                <a:latin typeface="+mn-lt"/>
                <a:ea typeface="+mn-ea"/>
                <a:cs typeface="+mn-ea"/>
                <a:sym typeface="+mn-lt"/>
              </a:rPr>
              <a:t>深入贯彻十九大精神</a:t>
            </a:r>
            <a:endParaRPr lang="en-US" altLang="zh-CN" sz="4400" b="1" dirty="0" smtClean="0">
              <a:solidFill>
                <a:schemeClr val="tx2"/>
              </a:solidFill>
              <a:latin typeface="+mn-lt"/>
              <a:ea typeface="+mn-ea"/>
              <a:cs typeface="+mn-ea"/>
              <a:sym typeface="+mn-lt"/>
            </a:endParaRPr>
          </a:p>
          <a:p>
            <a:pPr algn="ctr"/>
            <a:r>
              <a:rPr lang="zh-CN" altLang="en-US" sz="4400" b="1" dirty="0" smtClean="0">
                <a:solidFill>
                  <a:schemeClr val="tx2"/>
                </a:solidFill>
                <a:latin typeface="+mn-lt"/>
                <a:ea typeface="+mn-ea"/>
                <a:cs typeface="+mn-ea"/>
                <a:sym typeface="+mn-lt"/>
              </a:rPr>
              <a:t>着力提高保障和改善民生水平</a:t>
            </a:r>
            <a:endParaRPr lang="zh-CN" altLang="zh-CN" sz="4400" b="1" dirty="0">
              <a:solidFill>
                <a:schemeClr val="tx2"/>
              </a:solidFill>
              <a:latin typeface="+mn-lt"/>
              <a:ea typeface="+mn-ea"/>
              <a:cs typeface="+mn-ea"/>
              <a:sym typeface="+mn-lt"/>
            </a:endParaRPr>
          </a:p>
        </p:txBody>
      </p:sp>
      <p:sp>
        <p:nvSpPr>
          <p:cNvPr id="13" name="矩形 12"/>
          <p:cNvSpPr/>
          <p:nvPr/>
        </p:nvSpPr>
        <p:spPr>
          <a:xfrm>
            <a:off x="3564682" y="5631631"/>
            <a:ext cx="2157919" cy="954107"/>
          </a:xfrm>
          <a:prstGeom prst="rect">
            <a:avLst/>
          </a:prstGeom>
        </p:spPr>
        <p:txBody>
          <a:bodyPr wrap="square">
            <a:spAutoFit/>
          </a:bodyPr>
          <a:lstStyle/>
          <a:p>
            <a:pPr algn="ctr"/>
            <a:r>
              <a:rPr lang="zh-CN" altLang="en-US" sz="2800" dirty="0" smtClean="0">
                <a:solidFill>
                  <a:srgbClr val="F8F8F8"/>
                </a:solidFill>
                <a:latin typeface="楷体_GB2312" pitchFamily="49" charset="-122"/>
                <a:ea typeface="楷体_GB2312" pitchFamily="49" charset="-122"/>
                <a:cs typeface="+mn-ea"/>
                <a:sym typeface="+mn-lt"/>
              </a:rPr>
              <a:t>社会发展处</a:t>
            </a:r>
            <a:endParaRPr lang="en-US" altLang="zh-CN" sz="2800" dirty="0" smtClean="0">
              <a:solidFill>
                <a:srgbClr val="F8F8F8"/>
              </a:solidFill>
              <a:latin typeface="楷体_GB2312" pitchFamily="49" charset="-122"/>
              <a:ea typeface="楷体_GB2312" pitchFamily="49" charset="-122"/>
              <a:cs typeface="+mn-ea"/>
              <a:sym typeface="+mn-lt"/>
            </a:endParaRPr>
          </a:p>
          <a:p>
            <a:pPr algn="ctr"/>
            <a:r>
              <a:rPr lang="en-US" altLang="zh-CN" sz="2800" dirty="0" smtClean="0">
                <a:solidFill>
                  <a:srgbClr val="F8F8F8"/>
                </a:solidFill>
                <a:latin typeface="楷体_GB2312" pitchFamily="49" charset="-122"/>
                <a:ea typeface="楷体_GB2312" pitchFamily="49" charset="-122"/>
                <a:cs typeface="+mn-ea"/>
                <a:sym typeface="+mn-lt"/>
              </a:rPr>
              <a:t>2017.11.9</a:t>
            </a:r>
            <a:endParaRPr lang="zh-CN" altLang="en-US" sz="2800" dirty="0">
              <a:solidFill>
                <a:srgbClr val="F8F8F8"/>
              </a:solidFill>
              <a:latin typeface="楷体_GB2312" pitchFamily="49" charset="-122"/>
              <a:ea typeface="楷体_GB2312" pitchFamily="49" charset="-122"/>
              <a:cs typeface="+mn-ea"/>
              <a:sym typeface="+mn-lt"/>
            </a:endParaRPr>
          </a:p>
        </p:txBody>
      </p:sp>
    </p:spTree>
    <p:extLst>
      <p:ext uri="{BB962C8B-B14F-4D97-AF65-F5344CB8AC3E}">
        <p14:creationId xmlns:p14="http://schemas.microsoft.com/office/powerpoint/2010/main" val="1992207168"/>
      </p:ext>
    </p:extLst>
  </p:cSld>
  <p:clrMapOvr>
    <a:masterClrMapping/>
  </p:clrMapOvr>
  <mc:AlternateContent xmlns:mc="http://schemas.openxmlformats.org/markup-compatibility/2006" xmlns:p14="http://schemas.microsoft.com/office/powerpoint/2010/main">
    <mc:Choice Requires="p14">
      <p:transition spd="slow" p14:dur="1600" advTm="4810">
        <p:blinds dir="vert"/>
      </p:transition>
    </mc:Choice>
    <mc:Fallback xmlns="">
      <p:transition spd="slow" advTm="4810">
        <p:blinds dir="vert"/>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5" name="矩形 4"/>
          <p:cNvSpPr/>
          <p:nvPr/>
        </p:nvSpPr>
        <p:spPr bwMode="auto">
          <a:xfrm>
            <a:off x="863656" y="4077072"/>
            <a:ext cx="7453554" cy="238033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 name="矩形 2"/>
          <p:cNvSpPr/>
          <p:nvPr/>
        </p:nvSpPr>
        <p:spPr>
          <a:xfrm>
            <a:off x="972393" y="4149080"/>
            <a:ext cx="7200800" cy="2308324"/>
          </a:xfrm>
          <a:prstGeom prst="rect">
            <a:avLst/>
          </a:prstGeom>
          <a:noFill/>
          <a:ln>
            <a:noFill/>
          </a:ln>
        </p:spPr>
        <p:txBody>
          <a:bodyPr wrap="square">
            <a:spAutoFit/>
          </a:bodyPr>
          <a:lstStyle/>
          <a:p>
            <a:pPr algn="just" eaLnBrk="0" hangingPunct="0"/>
            <a:r>
              <a:rPr lang="zh-CN" altLang="en-US" sz="2400" dirty="0" smtClean="0">
                <a:solidFill>
                  <a:schemeClr val="accent2"/>
                </a:solidFill>
                <a:latin typeface="方正小标宋简体" pitchFamily="65" charset="-122"/>
                <a:ea typeface="方正小标宋简体" pitchFamily="65" charset="-122"/>
                <a:cs typeface="+mn-ea"/>
                <a:sym typeface="+mn-lt"/>
              </a:rPr>
              <a:t>        我们要以习总书记为榜样，“始终把人民利益摆在至高无上的地位”，把实现人民对美好生活的向往作为我们永不改变的初心和始终不渝的奋斗目标，将关注民生、重视民生、保障民生、改善民生作为党和政府的神圣职责，千方百计做好民生工作，稳步提高人民生活水平。</a:t>
            </a:r>
          </a:p>
        </p:txBody>
      </p:sp>
      <p:sp>
        <p:nvSpPr>
          <p:cNvPr id="10" name="TextBox 9"/>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11"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3"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pic>
        <p:nvPicPr>
          <p:cNvPr id="16" name="图片 15" descr="timg (4).jpg"/>
          <p:cNvPicPr>
            <a:picLocks noChangeAspect="1"/>
          </p:cNvPicPr>
          <p:nvPr/>
        </p:nvPicPr>
        <p:blipFill>
          <a:blip r:embed="rId3" cstate="print"/>
          <a:stretch>
            <a:fillRect/>
          </a:stretch>
        </p:blipFill>
        <p:spPr>
          <a:xfrm>
            <a:off x="1692474" y="620688"/>
            <a:ext cx="5715000" cy="3400425"/>
          </a:xfrm>
          <a:prstGeom prst="rect">
            <a:avLst/>
          </a:prstGeom>
        </p:spPr>
      </p:pic>
    </p:spTree>
    <p:extLst>
      <p:ext uri="{BB962C8B-B14F-4D97-AF65-F5344CB8AC3E}">
        <p14:creationId xmlns:p14="http://schemas.microsoft.com/office/powerpoint/2010/main" val="1554832424"/>
      </p:ext>
    </p:extLst>
  </p:cSld>
  <p:clrMapOvr>
    <a:masterClrMapping/>
  </p:clrMapOvr>
  <p:transition spd="slow" advTm="359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300"/>
                                        <p:tgtEl>
                                          <p:spTgt spid="10"/>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
                                        <p:tgtEl>
                                          <p:spTgt spid="13"/>
                                        </p:tgtEl>
                                        <p:attrNameLst>
                                          <p:attrName>ppt_y</p:attrName>
                                        </p:attrNameLst>
                                      </p:cBhvr>
                                      <p:tavLst>
                                        <p:tav tm="0">
                                          <p:val>
                                            <p:strVal val="#ppt_y-#ppt_h*1.125000"/>
                                          </p:val>
                                        </p:tav>
                                        <p:tav tm="100000">
                                          <p:val>
                                            <p:strVal val="#ppt_y"/>
                                          </p:val>
                                        </p:tav>
                                      </p:tavLst>
                                    </p:anim>
                                    <p:animEffect transition="in" filter="wipe(down)">
                                      <p:cBhvr>
                                        <p:cTn id="18" dur="300"/>
                                        <p:tgtEl>
                                          <p:spTgt spid="13"/>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0" grpId="0"/>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Freeform 7"/>
          <p:cNvSpPr>
            <a:spLocks/>
          </p:cNvSpPr>
          <p:nvPr/>
        </p:nvSpPr>
        <p:spPr bwMode="auto">
          <a:xfrm>
            <a:off x="0" y="0"/>
            <a:ext cx="9144000" cy="3192720"/>
          </a:xfrm>
          <a:custGeom>
            <a:avLst/>
            <a:gdLst>
              <a:gd name="T0" fmla="*/ 16000 w 16000"/>
              <a:gd name="T1" fmla="*/ 3735 h 5579"/>
              <a:gd name="T2" fmla="*/ 8927 w 16000"/>
              <a:gd name="T3" fmla="*/ 5455 h 5579"/>
              <a:gd name="T4" fmla="*/ 7073 w 16000"/>
              <a:gd name="T5" fmla="*/ 5455 h 5579"/>
              <a:gd name="T6" fmla="*/ 0 w 16000"/>
              <a:gd name="T7" fmla="*/ 3735 h 5579"/>
              <a:gd name="T8" fmla="*/ 0 w 16000"/>
              <a:gd name="T9" fmla="*/ 0 h 5579"/>
              <a:gd name="T10" fmla="*/ 16000 w 16000"/>
              <a:gd name="T11" fmla="*/ 0 h 5579"/>
              <a:gd name="T12" fmla="*/ 16000 w 16000"/>
              <a:gd name="T13" fmla="*/ 3735 h 5579"/>
            </a:gdLst>
            <a:ahLst/>
            <a:cxnLst>
              <a:cxn ang="0">
                <a:pos x="T0" y="T1"/>
              </a:cxn>
              <a:cxn ang="0">
                <a:pos x="T2" y="T3"/>
              </a:cxn>
              <a:cxn ang="0">
                <a:pos x="T4" y="T5"/>
              </a:cxn>
              <a:cxn ang="0">
                <a:pos x="T6" y="T7"/>
              </a:cxn>
              <a:cxn ang="0">
                <a:pos x="T8" y="T9"/>
              </a:cxn>
              <a:cxn ang="0">
                <a:pos x="T10" y="T11"/>
              </a:cxn>
              <a:cxn ang="0">
                <a:pos x="T12" y="T13"/>
              </a:cxn>
            </a:cxnLst>
            <a:rect l="0" t="0" r="r" b="b"/>
            <a:pathLst>
              <a:path w="16000" h="5579">
                <a:moveTo>
                  <a:pt x="16000" y="3735"/>
                </a:moveTo>
                <a:lnTo>
                  <a:pt x="8927" y="5455"/>
                </a:lnTo>
                <a:cubicBezTo>
                  <a:pt x="8417" y="5579"/>
                  <a:pt x="7583" y="5579"/>
                  <a:pt x="7073" y="5455"/>
                </a:cubicBezTo>
                <a:lnTo>
                  <a:pt x="0" y="3735"/>
                </a:lnTo>
                <a:lnTo>
                  <a:pt x="0" y="0"/>
                </a:lnTo>
                <a:lnTo>
                  <a:pt x="16000" y="0"/>
                </a:lnTo>
                <a:lnTo>
                  <a:pt x="16000" y="37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33" name="组合 32"/>
          <p:cNvGrpSpPr/>
          <p:nvPr/>
        </p:nvGrpSpPr>
        <p:grpSpPr>
          <a:xfrm>
            <a:off x="3633896" y="2251528"/>
            <a:ext cx="1877796" cy="1882384"/>
            <a:chOff x="2763149" y="1364776"/>
            <a:chExt cx="818090" cy="820089"/>
          </a:xfrm>
        </p:grpSpPr>
        <p:sp>
          <p:nvSpPr>
            <p:cNvPr id="35" name="Oval 11"/>
            <p:cNvSpPr>
              <a:spLocks noChangeArrowheads="1"/>
            </p:cNvSpPr>
            <p:nvPr/>
          </p:nvSpPr>
          <p:spPr bwMode="auto">
            <a:xfrm>
              <a:off x="2763149" y="1364776"/>
              <a:ext cx="818090" cy="82008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6" name="Oval 12"/>
            <p:cNvSpPr>
              <a:spLocks noChangeArrowheads="1"/>
            </p:cNvSpPr>
            <p:nvPr/>
          </p:nvSpPr>
          <p:spPr bwMode="auto">
            <a:xfrm>
              <a:off x="2823156" y="1426783"/>
              <a:ext cx="696076" cy="69607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sp>
        <p:nvSpPr>
          <p:cNvPr id="69" name="TextBox 68"/>
          <p:cNvSpPr txBox="1"/>
          <p:nvPr/>
        </p:nvSpPr>
        <p:spPr>
          <a:xfrm>
            <a:off x="1404442" y="4365104"/>
            <a:ext cx="6480720" cy="923330"/>
          </a:xfrm>
          <a:prstGeom prst="rect">
            <a:avLst/>
          </a:prstGeom>
          <a:noFill/>
        </p:spPr>
        <p:txBody>
          <a:bodyPr wrap="square" rtlCol="0">
            <a:spAutoFit/>
          </a:bodyPr>
          <a:lstStyle>
            <a:defPPr>
              <a:defRPr lang="zh-CN"/>
            </a:defPPr>
            <a:lvl1pPr algn="ctr">
              <a:defRPr sz="5000" b="1">
                <a:solidFill>
                  <a:schemeClr val="accent2"/>
                </a:solidFill>
                <a:effectLst>
                  <a:outerShdw blurRad="38100" dist="38100" dir="2700000" algn="tl">
                    <a:srgbClr val="000000">
                      <a:alpha val="43137"/>
                    </a:srgbClr>
                  </a:outerShdw>
                </a:effectLst>
                <a:latin typeface="+mn-ea"/>
                <a:ea typeface="+mn-ea"/>
              </a:defRPr>
            </a:lvl1pPr>
          </a:lstStyle>
          <a:p>
            <a:r>
              <a:rPr lang="zh-CN" altLang="en-US" sz="5400" dirty="0" smtClean="0">
                <a:solidFill>
                  <a:schemeClr val="tx2"/>
                </a:solidFill>
                <a:effectLst/>
                <a:latin typeface="+mn-lt"/>
                <a:cs typeface="+mn-ea"/>
                <a:sym typeface="+mn-lt"/>
              </a:rPr>
              <a:t>十九大报告的新提法</a:t>
            </a:r>
          </a:p>
        </p:txBody>
      </p:sp>
      <p:sp>
        <p:nvSpPr>
          <p:cNvPr id="11" name="TextBox 10"/>
          <p:cNvSpPr txBox="1"/>
          <p:nvPr/>
        </p:nvSpPr>
        <p:spPr>
          <a:xfrm>
            <a:off x="4215893" y="2531000"/>
            <a:ext cx="755335" cy="1323439"/>
          </a:xfrm>
          <a:prstGeom prst="rect">
            <a:avLst/>
          </a:prstGeom>
          <a:noFill/>
        </p:spPr>
        <p:txBody>
          <a:bodyPr wrap="none" rtlCol="0">
            <a:spAutoFit/>
          </a:bodyPr>
          <a:lstStyle/>
          <a:p>
            <a:pPr algn="ctr"/>
            <a:r>
              <a:rPr lang="en-US" altLang="zh-CN" sz="8000" b="1" dirty="0" smtClean="0">
                <a:solidFill>
                  <a:srgbClr val="FFFF00"/>
                </a:solidFill>
                <a:latin typeface="+mn-lt"/>
                <a:ea typeface="+mn-ea"/>
                <a:cs typeface="+mn-ea"/>
                <a:sym typeface="+mn-lt"/>
              </a:rPr>
              <a:t>2</a:t>
            </a:r>
            <a:endParaRPr lang="zh-CN" altLang="en-US" sz="8000" b="1" dirty="0">
              <a:solidFill>
                <a:srgbClr val="FFFF00"/>
              </a:solidFill>
              <a:latin typeface="+mn-lt"/>
              <a:ea typeface="+mn-ea"/>
              <a:cs typeface="+mn-ea"/>
              <a:sym typeface="+mn-lt"/>
            </a:endParaRPr>
          </a:p>
        </p:txBody>
      </p:sp>
    </p:spTree>
    <p:extLst>
      <p:ext uri="{BB962C8B-B14F-4D97-AF65-F5344CB8AC3E}">
        <p14:creationId xmlns:p14="http://schemas.microsoft.com/office/powerpoint/2010/main" val="2246988185"/>
      </p:ext>
    </p:extLst>
  </p:cSld>
  <p:clrMapOvr>
    <a:masterClrMapping/>
  </p:clrMapOvr>
  <p:transition spd="slow" advTm="3223">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TextBox 13"/>
          <p:cNvSpPr txBox="1"/>
          <p:nvPr/>
        </p:nvSpPr>
        <p:spPr>
          <a:xfrm>
            <a:off x="880261" y="97827"/>
            <a:ext cx="3836549"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a:solidFill>
                  <a:srgbClr val="FFFF00"/>
                </a:solidFill>
                <a:latin typeface="+mn-lt"/>
                <a:cs typeface="+mn-ea"/>
                <a:sym typeface="+mn-lt"/>
              </a:rPr>
              <a:t>二</a:t>
            </a:r>
            <a:r>
              <a:rPr lang="zh-CN" altLang="en-US" sz="1800" b="0" dirty="0" smtClean="0">
                <a:solidFill>
                  <a:srgbClr val="FFFF00"/>
                </a:solidFill>
                <a:latin typeface="+mn-lt"/>
                <a:cs typeface="+mn-ea"/>
                <a:sym typeface="+mn-lt"/>
              </a:rPr>
              <a:t>、十九大报告的新提法</a:t>
            </a:r>
            <a:endParaRPr lang="zh-CN" altLang="en-US" sz="1800" b="0" dirty="0">
              <a:solidFill>
                <a:srgbClr val="FFFF00"/>
              </a:solidFill>
              <a:latin typeface="+mn-lt"/>
              <a:cs typeface="+mn-ea"/>
              <a:sym typeface="+mn-lt"/>
            </a:endParaRPr>
          </a:p>
        </p:txBody>
      </p:sp>
      <p:sp>
        <p:nvSpPr>
          <p:cNvPr id="15"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7" name="矩形 16"/>
          <p:cNvSpPr/>
          <p:nvPr/>
        </p:nvSpPr>
        <p:spPr bwMode="auto">
          <a:xfrm>
            <a:off x="935665" y="1556792"/>
            <a:ext cx="7902023" cy="415846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8" name="矩形 17"/>
          <p:cNvSpPr/>
          <p:nvPr/>
        </p:nvSpPr>
        <p:spPr>
          <a:xfrm>
            <a:off x="1404442" y="1772816"/>
            <a:ext cx="6984776" cy="3416320"/>
          </a:xfrm>
          <a:prstGeom prst="rect">
            <a:avLst/>
          </a:prstGeom>
          <a:noFill/>
          <a:ln>
            <a:noFill/>
          </a:ln>
        </p:spPr>
        <p:txBody>
          <a:bodyPr wrap="square">
            <a:spAutoFit/>
          </a:bodyPr>
          <a:lstStyle/>
          <a:p>
            <a:r>
              <a:rPr lang="zh-CN" altLang="zh-CN" sz="2400" b="1" dirty="0" smtClean="0">
                <a:solidFill>
                  <a:srgbClr val="F8F8F8"/>
                </a:solidFill>
              </a:rPr>
              <a:t>（一）优先发展教育事业。</a:t>
            </a:r>
            <a:endParaRPr lang="zh-CN" altLang="zh-CN" sz="2400" dirty="0" smtClean="0">
              <a:solidFill>
                <a:srgbClr val="F8F8F8"/>
              </a:solidFill>
            </a:endParaRPr>
          </a:p>
          <a:p>
            <a:pPr algn="just"/>
            <a:r>
              <a:rPr lang="zh-CN" altLang="en-US" sz="2400" dirty="0" smtClean="0">
                <a:solidFill>
                  <a:srgbClr val="F8F8F8"/>
                </a:solidFill>
              </a:rPr>
              <a:t>“</a:t>
            </a:r>
            <a:r>
              <a:rPr lang="zh-CN" altLang="zh-CN" sz="2400" dirty="0" smtClean="0">
                <a:solidFill>
                  <a:srgbClr val="FFFF00"/>
                </a:solidFill>
                <a:latin typeface="方正小标宋简体" pitchFamily="65" charset="-122"/>
                <a:ea typeface="方正小标宋简体" pitchFamily="65" charset="-122"/>
              </a:rPr>
              <a:t>建设教育强国是中华民族伟大复兴的基础工程</a:t>
            </a:r>
            <a:r>
              <a:rPr lang="zh-CN" altLang="zh-CN" sz="2400" dirty="0" smtClean="0">
                <a:solidFill>
                  <a:srgbClr val="F8F8F8"/>
                </a:solidFill>
              </a:rPr>
              <a:t>，</a:t>
            </a:r>
            <a:r>
              <a:rPr lang="zh-CN" altLang="zh-CN" sz="2400" dirty="0" smtClean="0">
                <a:solidFill>
                  <a:srgbClr val="F8F8F8"/>
                </a:solidFill>
                <a:latin typeface="楷体_GB2312" pitchFamily="49" charset="-122"/>
                <a:ea typeface="楷体_GB2312" pitchFamily="49" charset="-122"/>
              </a:rPr>
              <a:t>必须把教育事业放在优先位置，加快教育现代化，办好人民满意的教育。</a:t>
            </a:r>
            <a:r>
              <a:rPr lang="en-US" altLang="zh-CN" sz="2400" dirty="0" smtClean="0">
                <a:solidFill>
                  <a:srgbClr val="F8F8F8"/>
                </a:solidFill>
                <a:latin typeface="楷体_GB2312" pitchFamily="49" charset="-122"/>
                <a:ea typeface="楷体_GB2312" pitchFamily="49" charset="-122"/>
              </a:rPr>
              <a:t>……</a:t>
            </a:r>
            <a:r>
              <a:rPr lang="zh-CN" altLang="zh-CN" sz="2400" dirty="0" smtClean="0">
                <a:solidFill>
                  <a:srgbClr val="F8F8F8"/>
                </a:solidFill>
                <a:latin typeface="楷体_GB2312" pitchFamily="49" charset="-122"/>
                <a:ea typeface="楷体_GB2312" pitchFamily="49" charset="-122"/>
              </a:rPr>
              <a:t>推动城乡义务教育一体化发展，高度重视农村义务教育，办好学前教育、特殊教育和网络教育，</a:t>
            </a:r>
            <a:r>
              <a:rPr lang="zh-CN" altLang="zh-CN" sz="2400" dirty="0" smtClean="0">
                <a:solidFill>
                  <a:srgbClr val="FFFF00"/>
                </a:solidFill>
                <a:latin typeface="方正小标宋简体" pitchFamily="65" charset="-122"/>
                <a:ea typeface="方正小标宋简体" pitchFamily="65" charset="-122"/>
              </a:rPr>
              <a:t>普及高中阶段教育</a:t>
            </a:r>
            <a:r>
              <a:rPr lang="zh-CN" altLang="zh-CN" sz="2400" b="1" dirty="0" smtClean="0">
                <a:solidFill>
                  <a:srgbClr val="F8F8F8"/>
                </a:solidFill>
                <a:latin typeface="楷体_GB2312" pitchFamily="49" charset="-122"/>
                <a:ea typeface="楷体_GB2312" pitchFamily="49" charset="-122"/>
              </a:rPr>
              <a:t>，</a:t>
            </a:r>
            <a:r>
              <a:rPr lang="zh-CN" altLang="zh-CN" sz="2400" dirty="0" smtClean="0">
                <a:solidFill>
                  <a:srgbClr val="F8F8F8"/>
                </a:solidFill>
                <a:latin typeface="楷体_GB2312" pitchFamily="49" charset="-122"/>
                <a:ea typeface="楷体_GB2312" pitchFamily="49" charset="-122"/>
              </a:rPr>
              <a:t>努力让</a:t>
            </a:r>
            <a:r>
              <a:rPr lang="zh-CN" altLang="zh-CN" sz="2400" dirty="0" smtClean="0">
                <a:solidFill>
                  <a:srgbClr val="FFFF00"/>
                </a:solidFill>
                <a:latin typeface="方正小标宋简体" pitchFamily="65" charset="-122"/>
                <a:ea typeface="方正小标宋简体" pitchFamily="65" charset="-122"/>
              </a:rPr>
              <a:t>每个孩子</a:t>
            </a:r>
            <a:r>
              <a:rPr lang="zh-CN" altLang="zh-CN" sz="2400" dirty="0" smtClean="0">
                <a:solidFill>
                  <a:srgbClr val="F8F8F8"/>
                </a:solidFill>
                <a:latin typeface="楷体_GB2312" pitchFamily="49" charset="-122"/>
                <a:ea typeface="楷体_GB2312" pitchFamily="49" charset="-122"/>
              </a:rPr>
              <a:t>都能享有公平而有质量的教育。</a:t>
            </a:r>
            <a:r>
              <a:rPr lang="en-US" altLang="zh-CN" sz="2400" dirty="0" smtClean="0">
                <a:solidFill>
                  <a:srgbClr val="F8F8F8"/>
                </a:solidFill>
                <a:latin typeface="楷体_GB2312" pitchFamily="49" charset="-122"/>
                <a:ea typeface="楷体_GB2312" pitchFamily="49" charset="-122"/>
              </a:rPr>
              <a:t>……</a:t>
            </a:r>
            <a:r>
              <a:rPr lang="zh-CN" altLang="zh-CN" sz="2400" dirty="0" smtClean="0">
                <a:solidFill>
                  <a:srgbClr val="F8F8F8"/>
                </a:solidFill>
                <a:latin typeface="楷体_GB2312" pitchFamily="49" charset="-122"/>
                <a:ea typeface="楷体_GB2312" pitchFamily="49" charset="-122"/>
              </a:rPr>
              <a:t>健全学生资助制度，使</a:t>
            </a:r>
            <a:r>
              <a:rPr lang="zh-CN" altLang="zh-CN" sz="2400" dirty="0" smtClean="0">
                <a:solidFill>
                  <a:srgbClr val="FFFF00"/>
                </a:solidFill>
                <a:latin typeface="方正小标宋简体" pitchFamily="65" charset="-122"/>
                <a:ea typeface="方正小标宋简体" pitchFamily="65" charset="-122"/>
              </a:rPr>
              <a:t>绝大多数</a:t>
            </a:r>
            <a:r>
              <a:rPr lang="zh-CN" altLang="zh-CN" sz="2400" dirty="0" smtClean="0">
                <a:solidFill>
                  <a:srgbClr val="F8F8F8"/>
                </a:solidFill>
                <a:latin typeface="楷体_GB2312" pitchFamily="49" charset="-122"/>
                <a:ea typeface="楷体_GB2312" pitchFamily="49" charset="-122"/>
              </a:rPr>
              <a:t>城乡新增劳动力接受高中阶段教育、更多接受高等教育。</a:t>
            </a:r>
            <a:r>
              <a:rPr lang="zh-CN" altLang="en-US" sz="2400" dirty="0" smtClean="0">
                <a:solidFill>
                  <a:srgbClr val="F8F8F8"/>
                </a:solidFill>
                <a:latin typeface="楷体_GB2312" pitchFamily="49" charset="-122"/>
                <a:ea typeface="楷体_GB2312" pitchFamily="49" charset="-122"/>
              </a:rPr>
              <a:t>”</a:t>
            </a:r>
            <a:endParaRPr lang="zh-CN" altLang="zh-CN" sz="2400" dirty="0">
              <a:solidFill>
                <a:srgbClr val="F8F8F8"/>
              </a:solidFill>
              <a:latin typeface="楷体_GB2312" pitchFamily="49" charset="-122"/>
              <a:ea typeface="楷体_GB2312" pitchFamily="49" charset="-122"/>
            </a:endParaRPr>
          </a:p>
        </p:txBody>
      </p:sp>
    </p:spTree>
    <p:extLst>
      <p:ext uri="{BB962C8B-B14F-4D97-AF65-F5344CB8AC3E}">
        <p14:creationId xmlns:p14="http://schemas.microsoft.com/office/powerpoint/2010/main" val="357090529"/>
      </p:ext>
    </p:extLst>
  </p:cSld>
  <p:clrMapOvr>
    <a:masterClrMapping/>
  </p:clrMapOvr>
  <mc:AlternateContent xmlns:mc="http://schemas.openxmlformats.org/markup-compatibility/2006" xmlns:p14="http://schemas.microsoft.com/office/powerpoint/2010/main">
    <mc:Choice Requires="p14">
      <p:transition spd="slow" advTm="4370">
        <p14:prism/>
      </p:transition>
    </mc:Choice>
    <mc:Fallback xmlns="">
      <p:transition spd="slow" advTm="4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300"/>
                                        <p:tgtEl>
                                          <p:spTgt spid="14"/>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p:tgtEl>
                                          <p:spTgt spid="16"/>
                                        </p:tgtEl>
                                        <p:attrNameLst>
                                          <p:attrName>ppt_y</p:attrName>
                                        </p:attrNameLst>
                                      </p:cBhvr>
                                      <p:tavLst>
                                        <p:tav tm="0">
                                          <p:val>
                                            <p:strVal val="#ppt_y-#ppt_h*1.125000"/>
                                          </p:val>
                                        </p:tav>
                                        <p:tav tm="100000">
                                          <p:val>
                                            <p:strVal val="#ppt_y"/>
                                          </p:val>
                                        </p:tav>
                                      </p:tavLst>
                                    </p:anim>
                                    <p:animEffect transition="in" filter="wipe(down)">
                                      <p:cBhvr>
                                        <p:cTn id="18" dur="300"/>
                                        <p:tgtEl>
                                          <p:spTgt spid="16"/>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TextBox 13"/>
          <p:cNvSpPr txBox="1"/>
          <p:nvPr/>
        </p:nvSpPr>
        <p:spPr>
          <a:xfrm>
            <a:off x="880261" y="97827"/>
            <a:ext cx="3836549"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a:solidFill>
                  <a:srgbClr val="FFFF00"/>
                </a:solidFill>
                <a:latin typeface="+mn-lt"/>
                <a:cs typeface="+mn-ea"/>
                <a:sym typeface="+mn-lt"/>
              </a:rPr>
              <a:t>二</a:t>
            </a:r>
            <a:r>
              <a:rPr lang="zh-CN" altLang="en-US" sz="1800" b="0" dirty="0" smtClean="0">
                <a:solidFill>
                  <a:srgbClr val="FFFF00"/>
                </a:solidFill>
                <a:latin typeface="+mn-lt"/>
                <a:cs typeface="+mn-ea"/>
                <a:sym typeface="+mn-lt"/>
              </a:rPr>
              <a:t>、十九大报告的新提法</a:t>
            </a:r>
            <a:endParaRPr lang="zh-CN" altLang="en-US" sz="1800" b="0" dirty="0">
              <a:solidFill>
                <a:srgbClr val="FFFF00"/>
              </a:solidFill>
              <a:latin typeface="+mn-lt"/>
              <a:cs typeface="+mn-ea"/>
              <a:sym typeface="+mn-lt"/>
            </a:endParaRPr>
          </a:p>
        </p:txBody>
      </p:sp>
      <p:sp>
        <p:nvSpPr>
          <p:cNvPr id="15"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7" name="矩形 16"/>
          <p:cNvSpPr/>
          <p:nvPr/>
        </p:nvSpPr>
        <p:spPr bwMode="auto">
          <a:xfrm>
            <a:off x="935665" y="1556792"/>
            <a:ext cx="7902023" cy="273630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8" name="矩形 17"/>
          <p:cNvSpPr/>
          <p:nvPr/>
        </p:nvSpPr>
        <p:spPr>
          <a:xfrm>
            <a:off x="1404442" y="1772816"/>
            <a:ext cx="6984776" cy="2308324"/>
          </a:xfrm>
          <a:prstGeom prst="rect">
            <a:avLst/>
          </a:prstGeom>
          <a:noFill/>
          <a:ln>
            <a:noFill/>
          </a:ln>
        </p:spPr>
        <p:txBody>
          <a:bodyPr wrap="square">
            <a:spAutoFit/>
          </a:bodyPr>
          <a:lstStyle/>
          <a:p>
            <a:r>
              <a:rPr lang="zh-CN" altLang="en-US" sz="2400" b="1" dirty="0" smtClean="0">
                <a:solidFill>
                  <a:srgbClr val="F8F8F8"/>
                </a:solidFill>
              </a:rPr>
              <a:t>（二）提高就业质量和人民收入水平。</a:t>
            </a:r>
          </a:p>
          <a:p>
            <a:pPr algn="just"/>
            <a:r>
              <a:rPr lang="zh-CN" altLang="en-US" sz="2400" dirty="0" smtClean="0">
                <a:solidFill>
                  <a:srgbClr val="F8F8F8"/>
                </a:solidFill>
                <a:latin typeface="楷体_GB2312" pitchFamily="49" charset="-122"/>
                <a:ea typeface="楷体_GB2312" pitchFamily="49" charset="-122"/>
              </a:rPr>
              <a:t>“就业是最大的民生。要坚持就业优先战略和积极就业政策，实现更高质量和更充分就业。大规模开展职业技能培训，注重解决</a:t>
            </a:r>
            <a:r>
              <a:rPr lang="zh-CN" altLang="en-US" sz="2400" dirty="0" smtClean="0">
                <a:solidFill>
                  <a:srgbClr val="FFFF00"/>
                </a:solidFill>
                <a:latin typeface="方正小标宋简体" pitchFamily="65" charset="-122"/>
                <a:ea typeface="方正小标宋简体" pitchFamily="65" charset="-122"/>
              </a:rPr>
              <a:t>结构性就业矛盾</a:t>
            </a:r>
            <a:r>
              <a:rPr lang="zh-CN" altLang="en-US" sz="2400" dirty="0" smtClean="0">
                <a:solidFill>
                  <a:srgbClr val="F8F8F8"/>
                </a:solidFill>
                <a:latin typeface="楷体_GB2312" pitchFamily="49" charset="-122"/>
                <a:ea typeface="楷体_GB2312" pitchFamily="49" charset="-122"/>
              </a:rPr>
              <a:t>，鼓励创业带动就业。提供全方位公共就业服务，促进高校毕业生等青年群体、农民工多渠道就业创业。”</a:t>
            </a:r>
          </a:p>
        </p:txBody>
      </p:sp>
    </p:spTree>
    <p:extLst>
      <p:ext uri="{BB962C8B-B14F-4D97-AF65-F5344CB8AC3E}">
        <p14:creationId xmlns:p14="http://schemas.microsoft.com/office/powerpoint/2010/main" val="357090529"/>
      </p:ext>
    </p:extLst>
  </p:cSld>
  <p:clrMapOvr>
    <a:masterClrMapping/>
  </p:clrMapOvr>
  <mc:AlternateContent xmlns:mc="http://schemas.openxmlformats.org/markup-compatibility/2006" xmlns:p14="http://schemas.microsoft.com/office/powerpoint/2010/main">
    <mc:Choice Requires="p14">
      <p:transition spd="slow" advTm="4370">
        <p14:prism/>
      </p:transition>
    </mc:Choice>
    <mc:Fallback xmlns="">
      <p:transition spd="slow" advTm="4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300"/>
                                        <p:tgtEl>
                                          <p:spTgt spid="14"/>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p:tgtEl>
                                          <p:spTgt spid="16"/>
                                        </p:tgtEl>
                                        <p:attrNameLst>
                                          <p:attrName>ppt_y</p:attrName>
                                        </p:attrNameLst>
                                      </p:cBhvr>
                                      <p:tavLst>
                                        <p:tav tm="0">
                                          <p:val>
                                            <p:strVal val="#ppt_y-#ppt_h*1.125000"/>
                                          </p:val>
                                        </p:tav>
                                        <p:tav tm="100000">
                                          <p:val>
                                            <p:strVal val="#ppt_y"/>
                                          </p:val>
                                        </p:tav>
                                      </p:tavLst>
                                    </p:anim>
                                    <p:animEffect transition="in" filter="wipe(down)">
                                      <p:cBhvr>
                                        <p:cTn id="18" dur="300"/>
                                        <p:tgtEl>
                                          <p:spTgt spid="16"/>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TextBox 13"/>
          <p:cNvSpPr txBox="1"/>
          <p:nvPr/>
        </p:nvSpPr>
        <p:spPr>
          <a:xfrm>
            <a:off x="880261" y="97827"/>
            <a:ext cx="3836549"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a:solidFill>
                  <a:srgbClr val="FFFF00"/>
                </a:solidFill>
                <a:latin typeface="+mn-lt"/>
                <a:cs typeface="+mn-ea"/>
                <a:sym typeface="+mn-lt"/>
              </a:rPr>
              <a:t>二</a:t>
            </a:r>
            <a:r>
              <a:rPr lang="zh-CN" altLang="en-US" sz="1800" b="0" dirty="0" smtClean="0">
                <a:solidFill>
                  <a:srgbClr val="FFFF00"/>
                </a:solidFill>
                <a:latin typeface="+mn-lt"/>
                <a:cs typeface="+mn-ea"/>
                <a:sym typeface="+mn-lt"/>
              </a:rPr>
              <a:t>、十九大报告的新提法</a:t>
            </a:r>
            <a:endParaRPr lang="zh-CN" altLang="en-US" sz="1800" b="0" dirty="0">
              <a:solidFill>
                <a:srgbClr val="FFFF00"/>
              </a:solidFill>
              <a:latin typeface="+mn-lt"/>
              <a:cs typeface="+mn-ea"/>
              <a:sym typeface="+mn-lt"/>
            </a:endParaRPr>
          </a:p>
        </p:txBody>
      </p:sp>
      <p:sp>
        <p:nvSpPr>
          <p:cNvPr id="15"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7" name="矩形 16"/>
          <p:cNvSpPr/>
          <p:nvPr/>
        </p:nvSpPr>
        <p:spPr bwMode="auto">
          <a:xfrm>
            <a:off x="935665" y="1556792"/>
            <a:ext cx="7902023" cy="415846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8" name="矩形 17"/>
          <p:cNvSpPr/>
          <p:nvPr/>
        </p:nvSpPr>
        <p:spPr>
          <a:xfrm>
            <a:off x="1404442" y="1772817"/>
            <a:ext cx="6984776" cy="3924151"/>
          </a:xfrm>
          <a:prstGeom prst="rect">
            <a:avLst/>
          </a:prstGeom>
          <a:noFill/>
          <a:ln>
            <a:noFill/>
          </a:ln>
        </p:spPr>
        <p:txBody>
          <a:bodyPr wrap="square">
            <a:spAutoFit/>
          </a:bodyPr>
          <a:lstStyle/>
          <a:p>
            <a:r>
              <a:rPr lang="zh-CN" altLang="en-US" sz="2400" b="1" dirty="0" smtClean="0">
                <a:solidFill>
                  <a:srgbClr val="F8F8F8"/>
                </a:solidFill>
              </a:rPr>
              <a:t>（三）加强社会保障体系建设。</a:t>
            </a:r>
          </a:p>
          <a:p>
            <a:pPr indent="408305">
              <a:lnSpc>
                <a:spcPts val="3000"/>
              </a:lnSpc>
              <a:spcAft>
                <a:spcPts val="0"/>
              </a:spcAft>
            </a:pPr>
            <a:r>
              <a:rPr lang="zh-CN" altLang="zh-CN" sz="2400" dirty="0" smtClean="0">
                <a:solidFill>
                  <a:srgbClr val="F8F8F8"/>
                </a:solidFill>
                <a:latin typeface="楷体_GB2312" pitchFamily="49" charset="-122"/>
                <a:ea typeface="楷体_GB2312" pitchFamily="49" charset="-122"/>
              </a:rPr>
              <a:t>按照</a:t>
            </a:r>
            <a:r>
              <a:rPr lang="zh-CN" altLang="zh-CN" sz="2400" dirty="0" smtClean="0">
                <a:solidFill>
                  <a:srgbClr val="FFFF00"/>
                </a:solidFill>
                <a:latin typeface="方正小标宋简体" pitchFamily="65" charset="-122"/>
                <a:ea typeface="方正小标宋简体" pitchFamily="65" charset="-122"/>
              </a:rPr>
              <a:t>兜底线、织密网、建机制</a:t>
            </a:r>
            <a:r>
              <a:rPr lang="zh-CN" altLang="zh-CN" sz="2400" dirty="0" smtClean="0">
                <a:solidFill>
                  <a:srgbClr val="F8F8F8"/>
                </a:solidFill>
                <a:latin typeface="楷体_GB2312" pitchFamily="49" charset="-122"/>
                <a:ea typeface="楷体_GB2312" pitchFamily="49" charset="-122"/>
              </a:rPr>
              <a:t>的要求，全面建成</a:t>
            </a:r>
            <a:r>
              <a:rPr lang="zh-CN" altLang="zh-CN" sz="2400" dirty="0" smtClean="0">
                <a:solidFill>
                  <a:srgbClr val="FFFF00"/>
                </a:solidFill>
                <a:latin typeface="方正小标宋简体" pitchFamily="65" charset="-122"/>
                <a:ea typeface="方正小标宋简体" pitchFamily="65" charset="-122"/>
              </a:rPr>
              <a:t>覆盖全民、城乡统筹、权责清晰、保障适度、可持续的多层次</a:t>
            </a:r>
            <a:r>
              <a:rPr lang="zh-CN" altLang="zh-CN" sz="2400" dirty="0" smtClean="0">
                <a:solidFill>
                  <a:srgbClr val="F8F8F8"/>
                </a:solidFill>
                <a:latin typeface="楷体_GB2312" pitchFamily="49" charset="-122"/>
                <a:ea typeface="楷体_GB2312" pitchFamily="49" charset="-122"/>
              </a:rPr>
              <a:t>社会保障体系。全面实施全民参保计划。完善城镇职工基本养老保险和城乡居民基本养老保险制度，</a:t>
            </a:r>
            <a:r>
              <a:rPr lang="zh-CN" altLang="zh-CN" sz="2400" dirty="0" smtClean="0">
                <a:solidFill>
                  <a:srgbClr val="FFFF00"/>
                </a:solidFill>
                <a:latin typeface="方正小标宋简体" pitchFamily="65" charset="-122"/>
                <a:ea typeface="方正小标宋简体" pitchFamily="65" charset="-122"/>
              </a:rPr>
              <a:t>尽快实现养老保险全国统筹。</a:t>
            </a:r>
            <a:r>
              <a:rPr lang="zh-CN" altLang="zh-CN" sz="2400" dirty="0" smtClean="0">
                <a:solidFill>
                  <a:srgbClr val="F8F8F8"/>
                </a:solidFill>
                <a:latin typeface="楷体_GB2312" pitchFamily="49" charset="-122"/>
                <a:ea typeface="楷体_GB2312" pitchFamily="49" charset="-122"/>
              </a:rPr>
              <a:t>完善统一的城乡居民基本医疗保险制度和大病保险制度。完善失业、工伤保险制度。</a:t>
            </a:r>
            <a:r>
              <a:rPr lang="zh-CN" altLang="zh-CN" sz="2400" dirty="0" smtClean="0">
                <a:solidFill>
                  <a:srgbClr val="FFFF00"/>
                </a:solidFill>
                <a:latin typeface="方正小标宋简体" pitchFamily="65" charset="-122"/>
                <a:ea typeface="方正小标宋简体" pitchFamily="65" charset="-122"/>
              </a:rPr>
              <a:t>建立全国统一的社会保险公共服务平台。</a:t>
            </a:r>
            <a:r>
              <a:rPr lang="zh-CN" altLang="zh-CN" sz="2400" dirty="0" smtClean="0">
                <a:solidFill>
                  <a:srgbClr val="F8F8F8"/>
                </a:solidFill>
                <a:latin typeface="楷体_GB2312" pitchFamily="49" charset="-122"/>
                <a:ea typeface="楷体_GB2312" pitchFamily="49" charset="-122"/>
              </a:rPr>
              <a:t>统筹城乡社会救助体系，完善最低生活保障制度。</a:t>
            </a:r>
            <a:endParaRPr lang="zh-CN" altLang="zh-CN" sz="2400" dirty="0">
              <a:solidFill>
                <a:srgbClr val="F8F8F8"/>
              </a:solidFill>
              <a:latin typeface="楷体_GB2312" pitchFamily="49" charset="-122"/>
              <a:ea typeface="楷体_GB2312" pitchFamily="49" charset="-122"/>
            </a:endParaRPr>
          </a:p>
        </p:txBody>
      </p:sp>
    </p:spTree>
    <p:extLst>
      <p:ext uri="{BB962C8B-B14F-4D97-AF65-F5344CB8AC3E}">
        <p14:creationId xmlns:p14="http://schemas.microsoft.com/office/powerpoint/2010/main" val="357090529"/>
      </p:ext>
    </p:extLst>
  </p:cSld>
  <p:clrMapOvr>
    <a:masterClrMapping/>
  </p:clrMapOvr>
  <mc:AlternateContent xmlns:mc="http://schemas.openxmlformats.org/markup-compatibility/2006" xmlns:p14="http://schemas.microsoft.com/office/powerpoint/2010/main">
    <mc:Choice Requires="p14">
      <p:transition spd="slow" advTm="4370">
        <p14:prism/>
      </p:transition>
    </mc:Choice>
    <mc:Fallback xmlns="">
      <p:transition spd="slow" advTm="4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300"/>
                                        <p:tgtEl>
                                          <p:spTgt spid="14"/>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p:tgtEl>
                                          <p:spTgt spid="16"/>
                                        </p:tgtEl>
                                        <p:attrNameLst>
                                          <p:attrName>ppt_y</p:attrName>
                                        </p:attrNameLst>
                                      </p:cBhvr>
                                      <p:tavLst>
                                        <p:tav tm="0">
                                          <p:val>
                                            <p:strVal val="#ppt_y-#ppt_h*1.125000"/>
                                          </p:val>
                                        </p:tav>
                                        <p:tav tm="100000">
                                          <p:val>
                                            <p:strVal val="#ppt_y"/>
                                          </p:val>
                                        </p:tav>
                                      </p:tavLst>
                                    </p:anim>
                                    <p:animEffect transition="in" filter="wipe(down)">
                                      <p:cBhvr>
                                        <p:cTn id="18" dur="300"/>
                                        <p:tgtEl>
                                          <p:spTgt spid="16"/>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TextBox 13"/>
          <p:cNvSpPr txBox="1"/>
          <p:nvPr/>
        </p:nvSpPr>
        <p:spPr>
          <a:xfrm>
            <a:off x="880261" y="97827"/>
            <a:ext cx="3836549"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a:solidFill>
                  <a:srgbClr val="FFFF00"/>
                </a:solidFill>
                <a:latin typeface="+mn-lt"/>
                <a:cs typeface="+mn-ea"/>
                <a:sym typeface="+mn-lt"/>
              </a:rPr>
              <a:t>二</a:t>
            </a:r>
            <a:r>
              <a:rPr lang="zh-CN" altLang="en-US" sz="1800" b="0" dirty="0" smtClean="0">
                <a:solidFill>
                  <a:srgbClr val="FFFF00"/>
                </a:solidFill>
                <a:latin typeface="+mn-lt"/>
                <a:cs typeface="+mn-ea"/>
                <a:sym typeface="+mn-lt"/>
              </a:rPr>
              <a:t>、十九大报告的新提法</a:t>
            </a:r>
            <a:endParaRPr lang="zh-CN" altLang="en-US" sz="1800" b="0" dirty="0">
              <a:solidFill>
                <a:srgbClr val="FFFF00"/>
              </a:solidFill>
              <a:latin typeface="+mn-lt"/>
              <a:cs typeface="+mn-ea"/>
              <a:sym typeface="+mn-lt"/>
            </a:endParaRPr>
          </a:p>
        </p:txBody>
      </p:sp>
      <p:sp>
        <p:nvSpPr>
          <p:cNvPr id="15"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6"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7" name="矩形 16"/>
          <p:cNvSpPr/>
          <p:nvPr/>
        </p:nvSpPr>
        <p:spPr bwMode="auto">
          <a:xfrm>
            <a:off x="935665" y="1556792"/>
            <a:ext cx="7902023" cy="415846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8" name="矩形 17"/>
          <p:cNvSpPr/>
          <p:nvPr/>
        </p:nvSpPr>
        <p:spPr>
          <a:xfrm>
            <a:off x="1332434" y="1700808"/>
            <a:ext cx="6984776" cy="3785652"/>
          </a:xfrm>
          <a:prstGeom prst="rect">
            <a:avLst/>
          </a:prstGeom>
          <a:noFill/>
          <a:ln>
            <a:noFill/>
          </a:ln>
        </p:spPr>
        <p:txBody>
          <a:bodyPr wrap="square">
            <a:spAutoFit/>
          </a:bodyPr>
          <a:lstStyle/>
          <a:p>
            <a:r>
              <a:rPr lang="zh-CN" altLang="zh-CN" sz="2400" b="1" dirty="0" smtClean="0">
                <a:solidFill>
                  <a:srgbClr val="F8F8F8"/>
                </a:solidFill>
              </a:rPr>
              <a:t>（</a:t>
            </a:r>
            <a:r>
              <a:rPr lang="zh-CN" altLang="en-US" sz="2400" b="1" dirty="0" smtClean="0">
                <a:solidFill>
                  <a:srgbClr val="F8F8F8"/>
                </a:solidFill>
              </a:rPr>
              <a:t>四</a:t>
            </a:r>
            <a:r>
              <a:rPr lang="zh-CN" altLang="zh-CN" sz="2400" b="1" dirty="0" smtClean="0">
                <a:solidFill>
                  <a:srgbClr val="F8F8F8"/>
                </a:solidFill>
              </a:rPr>
              <a:t>）实施健康中国战略。</a:t>
            </a:r>
          </a:p>
          <a:p>
            <a:pPr algn="just"/>
            <a:r>
              <a:rPr lang="zh-CN" altLang="en-US" sz="2400" dirty="0" smtClean="0">
                <a:solidFill>
                  <a:srgbClr val="F8F8F8"/>
                </a:solidFill>
                <a:latin typeface="楷体_GB2312" pitchFamily="49" charset="-122"/>
                <a:ea typeface="楷体_GB2312" pitchFamily="49" charset="-122"/>
              </a:rPr>
              <a:t>“要完善国民健康政策，为人民群众提供</a:t>
            </a:r>
            <a:r>
              <a:rPr lang="zh-CN" altLang="en-US" sz="2400" dirty="0" smtClean="0">
                <a:solidFill>
                  <a:srgbClr val="FFFF00"/>
                </a:solidFill>
                <a:latin typeface="方正小标宋简体" pitchFamily="65" charset="-122"/>
                <a:ea typeface="方正小标宋简体" pitchFamily="65" charset="-122"/>
              </a:rPr>
              <a:t>全方位全周期</a:t>
            </a:r>
            <a:r>
              <a:rPr lang="zh-CN" altLang="en-US" sz="2400" dirty="0" smtClean="0">
                <a:solidFill>
                  <a:srgbClr val="F8F8F8"/>
                </a:solidFill>
                <a:latin typeface="楷体_GB2312" pitchFamily="49" charset="-122"/>
                <a:ea typeface="楷体_GB2312" pitchFamily="49" charset="-122"/>
              </a:rPr>
              <a:t>健康服务。深化医药卫生体制改革，</a:t>
            </a:r>
            <a:r>
              <a:rPr lang="zh-CN" altLang="en-US" sz="2400" dirty="0" smtClean="0">
                <a:solidFill>
                  <a:srgbClr val="FFFF00"/>
                </a:solidFill>
                <a:latin typeface="方正小标宋简体" pitchFamily="65" charset="-122"/>
                <a:ea typeface="方正小标宋简体" pitchFamily="65" charset="-122"/>
              </a:rPr>
              <a:t>全面建立中国特色基本医疗卫生制度、医疗保障制度和优质高效的医疗卫生服务体系</a:t>
            </a:r>
            <a:r>
              <a:rPr lang="zh-CN" altLang="en-US" sz="2400" dirty="0" smtClean="0">
                <a:solidFill>
                  <a:srgbClr val="F8F8F8"/>
                </a:solidFill>
                <a:latin typeface="楷体_GB2312" pitchFamily="49" charset="-122"/>
                <a:ea typeface="楷体_GB2312" pitchFamily="49" charset="-122"/>
              </a:rPr>
              <a:t>，健全现代医院管理制度。加强基层医疗卫生服务体系和全科医生队伍建设。全面取消以药养医，健全药品供应保障制度。”</a:t>
            </a:r>
            <a:endParaRPr lang="en-US" altLang="zh-CN" sz="2400" dirty="0" smtClean="0">
              <a:solidFill>
                <a:srgbClr val="F8F8F8"/>
              </a:solidFill>
              <a:latin typeface="楷体_GB2312" pitchFamily="49" charset="-122"/>
              <a:ea typeface="楷体_GB2312" pitchFamily="49" charset="-122"/>
            </a:endParaRPr>
          </a:p>
          <a:p>
            <a:pPr algn="just"/>
            <a:r>
              <a:rPr lang="zh-CN" altLang="en-US" sz="2400" dirty="0" smtClean="0">
                <a:solidFill>
                  <a:srgbClr val="F8F8F8"/>
                </a:solidFill>
                <a:latin typeface="楷体_GB2312" pitchFamily="49" charset="-122"/>
                <a:ea typeface="楷体_GB2312" pitchFamily="49" charset="-122"/>
              </a:rPr>
              <a:t>“积极应对人口老龄化，构建养老、孝老、敬老政策体系和社会环境，推进医养结合，加快老龄事业和产业发展</a:t>
            </a:r>
            <a:r>
              <a:rPr lang="zh-CN" altLang="zh-CN" sz="2400" dirty="0" smtClean="0">
                <a:solidFill>
                  <a:srgbClr val="F8F8F8"/>
                </a:solidFill>
                <a:latin typeface="楷体_GB2312" pitchFamily="49" charset="-122"/>
                <a:ea typeface="楷体_GB2312" pitchFamily="49" charset="-122"/>
              </a:rPr>
              <a:t>。</a:t>
            </a:r>
            <a:r>
              <a:rPr lang="zh-CN" altLang="en-US" sz="2400" dirty="0" smtClean="0">
                <a:solidFill>
                  <a:srgbClr val="F8F8F8"/>
                </a:solidFill>
                <a:latin typeface="楷体_GB2312" pitchFamily="49" charset="-122"/>
                <a:ea typeface="楷体_GB2312" pitchFamily="49" charset="-122"/>
              </a:rPr>
              <a:t>”</a:t>
            </a:r>
            <a:endParaRPr lang="zh-CN" altLang="zh-CN" sz="2400" dirty="0" smtClean="0">
              <a:solidFill>
                <a:srgbClr val="F8F8F8"/>
              </a:solidFill>
              <a:latin typeface="楷体_GB2312" pitchFamily="49" charset="-122"/>
              <a:ea typeface="楷体_GB2312" pitchFamily="49" charset="-122"/>
            </a:endParaRPr>
          </a:p>
        </p:txBody>
      </p:sp>
    </p:spTree>
    <p:extLst>
      <p:ext uri="{BB962C8B-B14F-4D97-AF65-F5344CB8AC3E}">
        <p14:creationId xmlns:p14="http://schemas.microsoft.com/office/powerpoint/2010/main" val="357090529"/>
      </p:ext>
    </p:extLst>
  </p:cSld>
  <p:clrMapOvr>
    <a:masterClrMapping/>
  </p:clrMapOvr>
  <mc:AlternateContent xmlns:mc="http://schemas.openxmlformats.org/markup-compatibility/2006" xmlns:p14="http://schemas.microsoft.com/office/powerpoint/2010/main">
    <mc:Choice Requires="p14">
      <p:transition spd="slow" advTm="4370">
        <p14:prism/>
      </p:transition>
    </mc:Choice>
    <mc:Fallback xmlns="">
      <p:transition spd="slow" advTm="4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300"/>
                                        <p:tgtEl>
                                          <p:spTgt spid="14"/>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p:tgtEl>
                                          <p:spTgt spid="16"/>
                                        </p:tgtEl>
                                        <p:attrNameLst>
                                          <p:attrName>ppt_y</p:attrName>
                                        </p:attrNameLst>
                                      </p:cBhvr>
                                      <p:tavLst>
                                        <p:tav tm="0">
                                          <p:val>
                                            <p:strVal val="#ppt_y-#ppt_h*1.125000"/>
                                          </p:val>
                                        </p:tav>
                                        <p:tav tm="100000">
                                          <p:val>
                                            <p:strVal val="#ppt_y"/>
                                          </p:val>
                                        </p:tav>
                                      </p:tavLst>
                                    </p:anim>
                                    <p:animEffect transition="in" filter="wipe(down)">
                                      <p:cBhvr>
                                        <p:cTn id="18" dur="300"/>
                                        <p:tgtEl>
                                          <p:spTgt spid="16"/>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Freeform 7"/>
          <p:cNvSpPr>
            <a:spLocks/>
          </p:cNvSpPr>
          <p:nvPr/>
        </p:nvSpPr>
        <p:spPr bwMode="auto">
          <a:xfrm>
            <a:off x="0" y="0"/>
            <a:ext cx="9144000" cy="3192720"/>
          </a:xfrm>
          <a:custGeom>
            <a:avLst/>
            <a:gdLst>
              <a:gd name="T0" fmla="*/ 16000 w 16000"/>
              <a:gd name="T1" fmla="*/ 3735 h 5579"/>
              <a:gd name="T2" fmla="*/ 8927 w 16000"/>
              <a:gd name="T3" fmla="*/ 5455 h 5579"/>
              <a:gd name="T4" fmla="*/ 7073 w 16000"/>
              <a:gd name="T5" fmla="*/ 5455 h 5579"/>
              <a:gd name="T6" fmla="*/ 0 w 16000"/>
              <a:gd name="T7" fmla="*/ 3735 h 5579"/>
              <a:gd name="T8" fmla="*/ 0 w 16000"/>
              <a:gd name="T9" fmla="*/ 0 h 5579"/>
              <a:gd name="T10" fmla="*/ 16000 w 16000"/>
              <a:gd name="T11" fmla="*/ 0 h 5579"/>
              <a:gd name="T12" fmla="*/ 16000 w 16000"/>
              <a:gd name="T13" fmla="*/ 3735 h 5579"/>
            </a:gdLst>
            <a:ahLst/>
            <a:cxnLst>
              <a:cxn ang="0">
                <a:pos x="T0" y="T1"/>
              </a:cxn>
              <a:cxn ang="0">
                <a:pos x="T2" y="T3"/>
              </a:cxn>
              <a:cxn ang="0">
                <a:pos x="T4" y="T5"/>
              </a:cxn>
              <a:cxn ang="0">
                <a:pos x="T6" y="T7"/>
              </a:cxn>
              <a:cxn ang="0">
                <a:pos x="T8" y="T9"/>
              </a:cxn>
              <a:cxn ang="0">
                <a:pos x="T10" y="T11"/>
              </a:cxn>
              <a:cxn ang="0">
                <a:pos x="T12" y="T13"/>
              </a:cxn>
            </a:cxnLst>
            <a:rect l="0" t="0" r="r" b="b"/>
            <a:pathLst>
              <a:path w="16000" h="5579">
                <a:moveTo>
                  <a:pt x="16000" y="3735"/>
                </a:moveTo>
                <a:lnTo>
                  <a:pt x="8927" y="5455"/>
                </a:lnTo>
                <a:cubicBezTo>
                  <a:pt x="8417" y="5579"/>
                  <a:pt x="7583" y="5579"/>
                  <a:pt x="7073" y="5455"/>
                </a:cubicBezTo>
                <a:lnTo>
                  <a:pt x="0" y="3735"/>
                </a:lnTo>
                <a:lnTo>
                  <a:pt x="0" y="0"/>
                </a:lnTo>
                <a:lnTo>
                  <a:pt x="16000" y="0"/>
                </a:lnTo>
                <a:lnTo>
                  <a:pt x="16000" y="37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33" name="组合 32"/>
          <p:cNvGrpSpPr/>
          <p:nvPr/>
        </p:nvGrpSpPr>
        <p:grpSpPr>
          <a:xfrm>
            <a:off x="3633896" y="2251528"/>
            <a:ext cx="1877796" cy="1882384"/>
            <a:chOff x="2763149" y="1364776"/>
            <a:chExt cx="818090" cy="820089"/>
          </a:xfrm>
        </p:grpSpPr>
        <p:sp>
          <p:nvSpPr>
            <p:cNvPr id="35" name="Oval 11"/>
            <p:cNvSpPr>
              <a:spLocks noChangeArrowheads="1"/>
            </p:cNvSpPr>
            <p:nvPr/>
          </p:nvSpPr>
          <p:spPr bwMode="auto">
            <a:xfrm>
              <a:off x="2763149" y="1364776"/>
              <a:ext cx="818090" cy="82008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6" name="Oval 12"/>
            <p:cNvSpPr>
              <a:spLocks noChangeArrowheads="1"/>
            </p:cNvSpPr>
            <p:nvPr/>
          </p:nvSpPr>
          <p:spPr bwMode="auto">
            <a:xfrm>
              <a:off x="2823156" y="1426783"/>
              <a:ext cx="696076" cy="69607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sp>
        <p:nvSpPr>
          <p:cNvPr id="69" name="TextBox 68"/>
          <p:cNvSpPr txBox="1"/>
          <p:nvPr/>
        </p:nvSpPr>
        <p:spPr>
          <a:xfrm>
            <a:off x="1764482" y="4365104"/>
            <a:ext cx="5616624" cy="1754326"/>
          </a:xfrm>
          <a:prstGeom prst="rect">
            <a:avLst/>
          </a:prstGeom>
          <a:noFill/>
        </p:spPr>
        <p:txBody>
          <a:bodyPr wrap="square" rtlCol="0">
            <a:spAutoFit/>
          </a:bodyPr>
          <a:lstStyle>
            <a:defPPr>
              <a:defRPr lang="zh-CN"/>
            </a:defPPr>
            <a:lvl1pPr algn="ctr">
              <a:defRPr sz="5400" b="1">
                <a:solidFill>
                  <a:schemeClr val="tx2"/>
                </a:solidFill>
                <a:effectLst>
                  <a:outerShdw blurRad="38100" dist="38100" dir="2700000" algn="tl">
                    <a:srgbClr val="000000">
                      <a:alpha val="43137"/>
                    </a:srgbClr>
                  </a:outerShdw>
                </a:effectLst>
                <a:latin typeface="+mn-ea"/>
                <a:ea typeface="+mn-ea"/>
              </a:defRPr>
            </a:lvl1pPr>
          </a:lstStyle>
          <a:p>
            <a:r>
              <a:rPr lang="zh-CN" altLang="en-US" dirty="0" smtClean="0">
                <a:effectLst/>
                <a:latin typeface="+mn-lt"/>
                <a:cs typeface="+mn-ea"/>
                <a:sym typeface="+mn-lt"/>
              </a:rPr>
              <a:t>保障和改善民生的着力点</a:t>
            </a:r>
          </a:p>
        </p:txBody>
      </p:sp>
      <p:sp>
        <p:nvSpPr>
          <p:cNvPr id="11" name="TextBox 10"/>
          <p:cNvSpPr txBox="1"/>
          <p:nvPr/>
        </p:nvSpPr>
        <p:spPr>
          <a:xfrm>
            <a:off x="4215893" y="2531000"/>
            <a:ext cx="755335" cy="1323439"/>
          </a:xfrm>
          <a:prstGeom prst="rect">
            <a:avLst/>
          </a:prstGeom>
          <a:noFill/>
        </p:spPr>
        <p:txBody>
          <a:bodyPr wrap="none" rtlCol="0">
            <a:spAutoFit/>
          </a:bodyPr>
          <a:lstStyle/>
          <a:p>
            <a:pPr algn="ctr"/>
            <a:r>
              <a:rPr lang="en-US" altLang="zh-CN" sz="8000" b="1" dirty="0" smtClean="0">
                <a:solidFill>
                  <a:srgbClr val="FFFF00"/>
                </a:solidFill>
                <a:latin typeface="+mn-lt"/>
                <a:ea typeface="+mn-ea"/>
                <a:cs typeface="+mn-ea"/>
                <a:sym typeface="+mn-lt"/>
              </a:rPr>
              <a:t>3</a:t>
            </a:r>
            <a:endParaRPr lang="zh-CN" altLang="en-US" sz="8000" b="1" dirty="0">
              <a:solidFill>
                <a:srgbClr val="FFFF00"/>
              </a:solidFill>
              <a:latin typeface="+mn-lt"/>
              <a:ea typeface="+mn-ea"/>
              <a:cs typeface="+mn-ea"/>
              <a:sym typeface="+mn-lt"/>
            </a:endParaRPr>
          </a:p>
        </p:txBody>
      </p:sp>
    </p:spTree>
    <p:extLst>
      <p:ext uri="{BB962C8B-B14F-4D97-AF65-F5344CB8AC3E}">
        <p14:creationId xmlns:p14="http://schemas.microsoft.com/office/powerpoint/2010/main" val="3647090315"/>
      </p:ext>
    </p:extLst>
  </p:cSld>
  <p:clrMapOvr>
    <a:masterClrMapping/>
  </p:clrMapOvr>
  <p:transition spd="slow" advTm="2825">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0" name="矩形 9"/>
          <p:cNvSpPr/>
          <p:nvPr/>
        </p:nvSpPr>
        <p:spPr>
          <a:xfrm>
            <a:off x="2655760" y="1484784"/>
            <a:ext cx="3877985" cy="830997"/>
          </a:xfrm>
          <a:prstGeom prst="rect">
            <a:avLst/>
          </a:prstGeom>
          <a:noFill/>
        </p:spPr>
        <p:txBody>
          <a:bodyPr wrap="none" rtlCol="0">
            <a:spAutoFit/>
          </a:bodyPr>
          <a:lstStyle/>
          <a:p>
            <a:r>
              <a:rPr lang="zh-CN" altLang="en-US" sz="4800" b="1" dirty="0" smtClean="0">
                <a:solidFill>
                  <a:schemeClr val="tx2"/>
                </a:solidFill>
                <a:latin typeface="+mn-lt"/>
                <a:ea typeface="+mn-ea"/>
                <a:cs typeface="+mn-ea"/>
                <a:sym typeface="+mn-lt"/>
              </a:rPr>
              <a:t>存在的问题？</a:t>
            </a:r>
            <a:endParaRPr lang="zh-CN" altLang="en-US" sz="4800" b="1" dirty="0">
              <a:solidFill>
                <a:schemeClr val="tx2"/>
              </a:solidFill>
              <a:latin typeface="+mn-lt"/>
              <a:ea typeface="+mn-ea"/>
              <a:cs typeface="+mn-ea"/>
              <a:sym typeface="+mn-lt"/>
            </a:endParaRPr>
          </a:p>
        </p:txBody>
      </p:sp>
      <p:grpSp>
        <p:nvGrpSpPr>
          <p:cNvPr id="2" name="组合 10"/>
          <p:cNvGrpSpPr/>
          <p:nvPr/>
        </p:nvGrpSpPr>
        <p:grpSpPr>
          <a:xfrm>
            <a:off x="693002" y="3217590"/>
            <a:ext cx="1576388" cy="1579562"/>
            <a:chOff x="3622743" y="673094"/>
            <a:chExt cx="1576388" cy="1579562"/>
          </a:xfrm>
        </p:grpSpPr>
        <p:sp>
          <p:nvSpPr>
            <p:cNvPr id="13" name="Oval 5"/>
            <p:cNvSpPr>
              <a:spLocks noChangeArrowheads="1"/>
            </p:cNvSpPr>
            <p:nvPr/>
          </p:nvSpPr>
          <p:spPr bwMode="auto">
            <a:xfrm>
              <a:off x="3622743" y="673094"/>
              <a:ext cx="1576388" cy="157956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4" name="Freeform 6"/>
            <p:cNvSpPr>
              <a:spLocks noEditPoints="1"/>
            </p:cNvSpPr>
            <p:nvPr/>
          </p:nvSpPr>
          <p:spPr bwMode="auto">
            <a:xfrm>
              <a:off x="3814831" y="896931"/>
              <a:ext cx="1095375" cy="1066800"/>
            </a:xfrm>
            <a:custGeom>
              <a:avLst/>
              <a:gdLst>
                <a:gd name="T0" fmla="*/ 775 w 2078"/>
                <a:gd name="T1" fmla="*/ 2019 h 2019"/>
                <a:gd name="T2" fmla="*/ 736 w 2078"/>
                <a:gd name="T3" fmla="*/ 1694 h 2019"/>
                <a:gd name="T4" fmla="*/ 812 w 2078"/>
                <a:gd name="T5" fmla="*/ 130 h 2019"/>
                <a:gd name="T6" fmla="*/ 1869 w 2078"/>
                <a:gd name="T7" fmla="*/ 367 h 2019"/>
                <a:gd name="T8" fmla="*/ 1977 w 2078"/>
                <a:gd name="T9" fmla="*/ 631 h 2019"/>
                <a:gd name="T10" fmla="*/ 1931 w 2078"/>
                <a:gd name="T11" fmla="*/ 656 h 2019"/>
                <a:gd name="T12" fmla="*/ 1996 w 2078"/>
                <a:gd name="T13" fmla="*/ 965 h 2019"/>
                <a:gd name="T14" fmla="*/ 1950 w 2078"/>
                <a:gd name="T15" fmla="*/ 1035 h 2019"/>
                <a:gd name="T16" fmla="*/ 2054 w 2078"/>
                <a:gd name="T17" fmla="*/ 1386 h 2019"/>
                <a:gd name="T18" fmla="*/ 1961 w 2078"/>
                <a:gd name="T19" fmla="*/ 1425 h 2019"/>
                <a:gd name="T20" fmla="*/ 1983 w 2078"/>
                <a:gd name="T21" fmla="*/ 1743 h 2019"/>
                <a:gd name="T22" fmla="*/ 1867 w 2078"/>
                <a:gd name="T23" fmla="*/ 1821 h 2019"/>
                <a:gd name="T24" fmla="*/ 1552 w 2078"/>
                <a:gd name="T25" fmla="*/ 1841 h 2019"/>
                <a:gd name="T26" fmla="*/ 1562 w 2078"/>
                <a:gd name="T27" fmla="*/ 2019 h 2019"/>
                <a:gd name="T28" fmla="*/ 775 w 2078"/>
                <a:gd name="T29" fmla="*/ 2019 h 2019"/>
                <a:gd name="T30" fmla="*/ 1204 w 2078"/>
                <a:gd name="T31" fmla="*/ 1183 h 2019"/>
                <a:gd name="T32" fmla="*/ 1091 w 2078"/>
                <a:gd name="T33" fmla="*/ 1183 h 2019"/>
                <a:gd name="T34" fmla="*/ 1091 w 2078"/>
                <a:gd name="T35" fmla="*/ 1075 h 2019"/>
                <a:gd name="T36" fmla="*/ 1180 w 2078"/>
                <a:gd name="T37" fmla="*/ 886 h 2019"/>
                <a:gd name="T38" fmla="*/ 1286 w 2078"/>
                <a:gd name="T39" fmla="*/ 664 h 2019"/>
                <a:gd name="T40" fmla="*/ 1091 w 2078"/>
                <a:gd name="T41" fmla="*/ 422 h 2019"/>
                <a:gd name="T42" fmla="*/ 879 w 2078"/>
                <a:gd name="T43" fmla="*/ 509 h 2019"/>
                <a:gd name="T44" fmla="*/ 911 w 2078"/>
                <a:gd name="T45" fmla="*/ 509 h 2019"/>
                <a:gd name="T46" fmla="*/ 1066 w 2078"/>
                <a:gd name="T47" fmla="*/ 624 h 2019"/>
                <a:gd name="T48" fmla="*/ 911 w 2078"/>
                <a:gd name="T49" fmla="*/ 745 h 2019"/>
                <a:gd name="T50" fmla="*/ 749 w 2078"/>
                <a:gd name="T51" fmla="*/ 604 h 2019"/>
                <a:gd name="T52" fmla="*/ 1155 w 2078"/>
                <a:gd name="T53" fmla="*/ 341 h 2019"/>
                <a:gd name="T54" fmla="*/ 1603 w 2078"/>
                <a:gd name="T55" fmla="*/ 604 h 2019"/>
                <a:gd name="T56" fmla="*/ 1399 w 2078"/>
                <a:gd name="T57" fmla="*/ 866 h 2019"/>
                <a:gd name="T58" fmla="*/ 1204 w 2078"/>
                <a:gd name="T59" fmla="*/ 1108 h 2019"/>
                <a:gd name="T60" fmla="*/ 1204 w 2078"/>
                <a:gd name="T61" fmla="*/ 1183 h 2019"/>
                <a:gd name="T62" fmla="*/ 960 w 2078"/>
                <a:gd name="T63" fmla="*/ 1398 h 2019"/>
                <a:gd name="T64" fmla="*/ 1139 w 2078"/>
                <a:gd name="T65" fmla="*/ 1256 h 2019"/>
                <a:gd name="T66" fmla="*/ 1310 w 2078"/>
                <a:gd name="T67" fmla="*/ 1398 h 2019"/>
                <a:gd name="T68" fmla="*/ 1139 w 2078"/>
                <a:gd name="T69" fmla="*/ 1526 h 2019"/>
                <a:gd name="T70" fmla="*/ 960 w 2078"/>
                <a:gd name="T71" fmla="*/ 1398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8" h="2019">
                  <a:moveTo>
                    <a:pt x="775" y="2019"/>
                  </a:moveTo>
                  <a:cubicBezTo>
                    <a:pt x="777" y="1908"/>
                    <a:pt x="765" y="1797"/>
                    <a:pt x="736" y="1694"/>
                  </a:cubicBezTo>
                  <a:cubicBezTo>
                    <a:pt x="0" y="1279"/>
                    <a:pt x="193" y="323"/>
                    <a:pt x="812" y="130"/>
                  </a:cubicBezTo>
                  <a:cubicBezTo>
                    <a:pt x="1137" y="0"/>
                    <a:pt x="1580" y="78"/>
                    <a:pt x="1869" y="367"/>
                  </a:cubicBezTo>
                  <a:cubicBezTo>
                    <a:pt x="2078" y="576"/>
                    <a:pt x="1977" y="631"/>
                    <a:pt x="1977" y="631"/>
                  </a:cubicBezTo>
                  <a:lnTo>
                    <a:pt x="1931" y="656"/>
                  </a:lnTo>
                  <a:cubicBezTo>
                    <a:pt x="1957" y="756"/>
                    <a:pt x="2002" y="940"/>
                    <a:pt x="1996" y="965"/>
                  </a:cubicBezTo>
                  <a:cubicBezTo>
                    <a:pt x="1988" y="1000"/>
                    <a:pt x="1950" y="1035"/>
                    <a:pt x="1950" y="1035"/>
                  </a:cubicBezTo>
                  <a:lnTo>
                    <a:pt x="2054" y="1386"/>
                  </a:lnTo>
                  <a:lnTo>
                    <a:pt x="1961" y="1425"/>
                  </a:lnTo>
                  <a:cubicBezTo>
                    <a:pt x="1982" y="1538"/>
                    <a:pt x="1994" y="1632"/>
                    <a:pt x="1983" y="1743"/>
                  </a:cubicBezTo>
                  <a:cubicBezTo>
                    <a:pt x="1981" y="1763"/>
                    <a:pt x="1918" y="1818"/>
                    <a:pt x="1867" y="1821"/>
                  </a:cubicBezTo>
                  <a:lnTo>
                    <a:pt x="1552" y="1841"/>
                  </a:lnTo>
                  <a:lnTo>
                    <a:pt x="1562" y="2019"/>
                  </a:lnTo>
                  <a:lnTo>
                    <a:pt x="775" y="2019"/>
                  </a:lnTo>
                  <a:close/>
                  <a:moveTo>
                    <a:pt x="1204" y="1183"/>
                  </a:moveTo>
                  <a:lnTo>
                    <a:pt x="1091" y="1183"/>
                  </a:lnTo>
                  <a:lnTo>
                    <a:pt x="1091" y="1075"/>
                  </a:lnTo>
                  <a:cubicBezTo>
                    <a:pt x="1091" y="1012"/>
                    <a:pt x="1120" y="949"/>
                    <a:pt x="1180" y="886"/>
                  </a:cubicBezTo>
                  <a:cubicBezTo>
                    <a:pt x="1251" y="814"/>
                    <a:pt x="1286" y="741"/>
                    <a:pt x="1286" y="664"/>
                  </a:cubicBezTo>
                  <a:cubicBezTo>
                    <a:pt x="1286" y="507"/>
                    <a:pt x="1221" y="426"/>
                    <a:pt x="1091" y="422"/>
                  </a:cubicBezTo>
                  <a:cubicBezTo>
                    <a:pt x="987" y="431"/>
                    <a:pt x="917" y="460"/>
                    <a:pt x="879" y="509"/>
                  </a:cubicBezTo>
                  <a:cubicBezTo>
                    <a:pt x="884" y="509"/>
                    <a:pt x="895" y="509"/>
                    <a:pt x="911" y="509"/>
                  </a:cubicBezTo>
                  <a:cubicBezTo>
                    <a:pt x="1015" y="509"/>
                    <a:pt x="1066" y="548"/>
                    <a:pt x="1066" y="624"/>
                  </a:cubicBezTo>
                  <a:cubicBezTo>
                    <a:pt x="1055" y="696"/>
                    <a:pt x="1004" y="736"/>
                    <a:pt x="911" y="745"/>
                  </a:cubicBezTo>
                  <a:cubicBezTo>
                    <a:pt x="814" y="736"/>
                    <a:pt x="760" y="689"/>
                    <a:pt x="749" y="604"/>
                  </a:cubicBezTo>
                  <a:cubicBezTo>
                    <a:pt x="770" y="447"/>
                    <a:pt x="906" y="359"/>
                    <a:pt x="1155" y="341"/>
                  </a:cubicBezTo>
                  <a:cubicBezTo>
                    <a:pt x="1438" y="350"/>
                    <a:pt x="1587" y="438"/>
                    <a:pt x="1603" y="604"/>
                  </a:cubicBezTo>
                  <a:cubicBezTo>
                    <a:pt x="1603" y="694"/>
                    <a:pt x="1535" y="781"/>
                    <a:pt x="1399" y="866"/>
                  </a:cubicBezTo>
                  <a:cubicBezTo>
                    <a:pt x="1269" y="947"/>
                    <a:pt x="1204" y="1028"/>
                    <a:pt x="1204" y="1108"/>
                  </a:cubicBezTo>
                  <a:lnTo>
                    <a:pt x="1204" y="1183"/>
                  </a:lnTo>
                  <a:close/>
                  <a:moveTo>
                    <a:pt x="960" y="1398"/>
                  </a:moveTo>
                  <a:cubicBezTo>
                    <a:pt x="971" y="1313"/>
                    <a:pt x="1031" y="1266"/>
                    <a:pt x="1139" y="1256"/>
                  </a:cubicBezTo>
                  <a:cubicBezTo>
                    <a:pt x="1242" y="1266"/>
                    <a:pt x="1299" y="1313"/>
                    <a:pt x="1310" y="1398"/>
                  </a:cubicBezTo>
                  <a:cubicBezTo>
                    <a:pt x="1305" y="1479"/>
                    <a:pt x="1248" y="1521"/>
                    <a:pt x="1139" y="1526"/>
                  </a:cubicBezTo>
                  <a:cubicBezTo>
                    <a:pt x="1025" y="1521"/>
                    <a:pt x="966" y="1479"/>
                    <a:pt x="960" y="13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sp>
        <p:nvSpPr>
          <p:cNvPr id="16" name="椭圆 15"/>
          <p:cNvSpPr/>
          <p:nvPr/>
        </p:nvSpPr>
        <p:spPr bwMode="auto">
          <a:xfrm>
            <a:off x="2655760" y="2584986"/>
            <a:ext cx="504056" cy="504056"/>
          </a:xfrm>
          <a:prstGeom prst="ellipse">
            <a:avLst/>
          </a:prstGeom>
          <a:solidFill>
            <a:schemeClr val="tx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200" b="1" i="0" u="none" strike="noStrike" cap="none" normalizeH="0" baseline="0" dirty="0" smtClean="0">
                <a:ln>
                  <a:noFill/>
                </a:ln>
                <a:solidFill>
                  <a:schemeClr val="accent2"/>
                </a:solidFill>
                <a:effectLst/>
                <a:latin typeface="+mn-lt"/>
                <a:ea typeface="+mn-ea"/>
                <a:cs typeface="+mn-ea"/>
                <a:sym typeface="+mn-lt"/>
              </a:rPr>
              <a:t>1</a:t>
            </a:r>
            <a:endParaRPr kumimoji="0" lang="zh-CN" altLang="en-US" sz="2200" b="1" i="0" u="none" strike="noStrike" cap="none" normalizeH="0" baseline="0" dirty="0" smtClean="0">
              <a:ln>
                <a:noFill/>
              </a:ln>
              <a:solidFill>
                <a:schemeClr val="accent2"/>
              </a:solidFill>
              <a:effectLst/>
              <a:latin typeface="+mn-lt"/>
              <a:ea typeface="+mn-ea"/>
              <a:cs typeface="+mn-ea"/>
              <a:sym typeface="+mn-lt"/>
            </a:endParaRPr>
          </a:p>
        </p:txBody>
      </p:sp>
      <p:sp>
        <p:nvSpPr>
          <p:cNvPr id="17" name="椭圆 16"/>
          <p:cNvSpPr/>
          <p:nvPr/>
        </p:nvSpPr>
        <p:spPr bwMode="auto">
          <a:xfrm>
            <a:off x="2655760" y="3284984"/>
            <a:ext cx="504056" cy="504056"/>
          </a:xfrm>
          <a:prstGeom prst="ellipse">
            <a:avLst/>
          </a:prstGeom>
          <a:solidFill>
            <a:schemeClr val="tx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200" b="1" i="0" u="none" strike="noStrike" cap="none" normalizeH="0" baseline="0" dirty="0" smtClean="0">
                <a:ln>
                  <a:noFill/>
                </a:ln>
                <a:solidFill>
                  <a:schemeClr val="accent2"/>
                </a:solidFill>
                <a:effectLst/>
                <a:latin typeface="+mn-lt"/>
                <a:ea typeface="+mn-ea"/>
                <a:cs typeface="+mn-ea"/>
                <a:sym typeface="+mn-lt"/>
              </a:rPr>
              <a:t>2</a:t>
            </a:r>
            <a:endParaRPr kumimoji="0" lang="zh-CN" altLang="en-US" sz="2200" b="1" i="0" u="none" strike="noStrike" cap="none" normalizeH="0" baseline="0" dirty="0" smtClean="0">
              <a:ln>
                <a:noFill/>
              </a:ln>
              <a:solidFill>
                <a:schemeClr val="accent2"/>
              </a:solidFill>
              <a:effectLst/>
              <a:latin typeface="+mn-lt"/>
              <a:ea typeface="+mn-ea"/>
              <a:cs typeface="+mn-ea"/>
              <a:sym typeface="+mn-lt"/>
            </a:endParaRPr>
          </a:p>
        </p:txBody>
      </p:sp>
      <p:sp>
        <p:nvSpPr>
          <p:cNvPr id="18" name="椭圆 17"/>
          <p:cNvSpPr/>
          <p:nvPr/>
        </p:nvSpPr>
        <p:spPr bwMode="auto">
          <a:xfrm>
            <a:off x="2655760" y="4005064"/>
            <a:ext cx="504056" cy="504056"/>
          </a:xfrm>
          <a:prstGeom prst="ellipse">
            <a:avLst/>
          </a:prstGeom>
          <a:solidFill>
            <a:schemeClr val="tx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200" b="1" i="0" u="none" strike="noStrike" cap="none" normalizeH="0" baseline="0" dirty="0" smtClean="0">
                <a:ln>
                  <a:noFill/>
                </a:ln>
                <a:solidFill>
                  <a:schemeClr val="accent2"/>
                </a:solidFill>
                <a:effectLst/>
                <a:latin typeface="+mn-lt"/>
                <a:ea typeface="+mn-ea"/>
                <a:cs typeface="+mn-ea"/>
                <a:sym typeface="+mn-lt"/>
              </a:rPr>
              <a:t>3</a:t>
            </a:r>
            <a:endParaRPr kumimoji="0" lang="zh-CN" altLang="en-US" sz="2200" b="1" i="0" u="none" strike="noStrike" cap="none" normalizeH="0" baseline="0" dirty="0" smtClean="0">
              <a:ln>
                <a:noFill/>
              </a:ln>
              <a:solidFill>
                <a:schemeClr val="accent2"/>
              </a:solidFill>
              <a:effectLst/>
              <a:latin typeface="+mn-lt"/>
              <a:ea typeface="+mn-ea"/>
              <a:cs typeface="+mn-ea"/>
              <a:sym typeface="+mn-lt"/>
            </a:endParaRPr>
          </a:p>
        </p:txBody>
      </p:sp>
      <p:sp>
        <p:nvSpPr>
          <p:cNvPr id="19" name="TextBox 18"/>
          <p:cNvSpPr txBox="1"/>
          <p:nvPr/>
        </p:nvSpPr>
        <p:spPr>
          <a:xfrm>
            <a:off x="3250988" y="2643811"/>
            <a:ext cx="673734" cy="369332"/>
          </a:xfrm>
          <a:prstGeom prst="rect">
            <a:avLst/>
          </a:prstGeom>
          <a:no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just"/>
            <a:r>
              <a:rPr lang="zh-CN" altLang="en-US" dirty="0" smtClean="0">
                <a:latin typeface="+mn-lt"/>
                <a:ea typeface="+mn-ea"/>
                <a:cs typeface="+mn-ea"/>
                <a:sym typeface="+mn-lt"/>
              </a:rPr>
              <a:t>教育</a:t>
            </a:r>
            <a:endParaRPr lang="zh-CN" altLang="en-US" dirty="0">
              <a:latin typeface="+mn-lt"/>
              <a:ea typeface="+mn-ea"/>
              <a:cs typeface="+mn-ea"/>
              <a:sym typeface="+mn-lt"/>
            </a:endParaRPr>
          </a:p>
        </p:txBody>
      </p:sp>
      <p:sp>
        <p:nvSpPr>
          <p:cNvPr id="20" name="TextBox 19"/>
          <p:cNvSpPr txBox="1"/>
          <p:nvPr/>
        </p:nvSpPr>
        <p:spPr>
          <a:xfrm>
            <a:off x="3250988" y="3352346"/>
            <a:ext cx="889758" cy="369332"/>
          </a:xfrm>
          <a:prstGeom prst="rect">
            <a:avLst/>
          </a:prstGeom>
          <a:no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just"/>
            <a:r>
              <a:rPr lang="zh-CN" altLang="en-US" dirty="0" smtClean="0">
                <a:latin typeface="+mn-lt"/>
                <a:ea typeface="+mn-ea"/>
                <a:cs typeface="+mn-ea"/>
                <a:sym typeface="+mn-lt"/>
              </a:rPr>
              <a:t>就业</a:t>
            </a:r>
            <a:endParaRPr lang="zh-CN" altLang="en-US" dirty="0">
              <a:latin typeface="+mn-lt"/>
              <a:ea typeface="+mn-ea"/>
              <a:cs typeface="+mn-ea"/>
              <a:sym typeface="+mn-lt"/>
            </a:endParaRPr>
          </a:p>
        </p:txBody>
      </p:sp>
      <p:sp>
        <p:nvSpPr>
          <p:cNvPr id="21" name="TextBox 20"/>
          <p:cNvSpPr txBox="1"/>
          <p:nvPr/>
        </p:nvSpPr>
        <p:spPr>
          <a:xfrm>
            <a:off x="3250988" y="4089846"/>
            <a:ext cx="1609838" cy="369332"/>
          </a:xfrm>
          <a:prstGeom prst="rect">
            <a:avLst/>
          </a:prstGeom>
          <a:no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just"/>
            <a:r>
              <a:rPr lang="zh-CN" altLang="en-US" dirty="0" smtClean="0">
                <a:latin typeface="+mn-lt"/>
                <a:ea typeface="+mn-ea"/>
                <a:cs typeface="+mn-ea"/>
                <a:sym typeface="+mn-lt"/>
              </a:rPr>
              <a:t>社会保障体系</a:t>
            </a:r>
            <a:endParaRPr lang="zh-CN" altLang="en-US" dirty="0">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3" name="椭圆 22"/>
          <p:cNvSpPr/>
          <p:nvPr/>
        </p:nvSpPr>
        <p:spPr bwMode="auto">
          <a:xfrm>
            <a:off x="2628578" y="4653136"/>
            <a:ext cx="504056" cy="504056"/>
          </a:xfrm>
          <a:prstGeom prst="ellipse">
            <a:avLst/>
          </a:prstGeom>
          <a:solidFill>
            <a:schemeClr val="tx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en-US" altLang="zh-CN" sz="2200" b="1" dirty="0" smtClean="0">
                <a:solidFill>
                  <a:schemeClr val="accent2"/>
                </a:solidFill>
                <a:latin typeface="+mn-lt"/>
                <a:ea typeface="+mn-ea"/>
                <a:cs typeface="+mn-ea"/>
                <a:sym typeface="+mn-lt"/>
              </a:rPr>
              <a:t>4</a:t>
            </a:r>
            <a:endParaRPr kumimoji="0" lang="zh-CN" altLang="en-US" sz="2200" b="1" i="0" u="none" strike="noStrike" cap="none" normalizeH="0" baseline="0" dirty="0" smtClean="0">
              <a:ln>
                <a:noFill/>
              </a:ln>
              <a:solidFill>
                <a:schemeClr val="accent2"/>
              </a:solidFill>
              <a:effectLst/>
              <a:latin typeface="+mn-lt"/>
              <a:ea typeface="+mn-ea"/>
              <a:cs typeface="+mn-ea"/>
              <a:sym typeface="+mn-lt"/>
            </a:endParaRPr>
          </a:p>
        </p:txBody>
      </p:sp>
      <p:sp>
        <p:nvSpPr>
          <p:cNvPr id="24" name="TextBox 23"/>
          <p:cNvSpPr txBox="1"/>
          <p:nvPr/>
        </p:nvSpPr>
        <p:spPr>
          <a:xfrm>
            <a:off x="3223806" y="4737918"/>
            <a:ext cx="1609838" cy="369332"/>
          </a:xfrm>
          <a:prstGeom prst="rect">
            <a:avLst/>
          </a:prstGeom>
          <a:no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just"/>
            <a:r>
              <a:rPr lang="zh-CN" altLang="en-US" dirty="0" smtClean="0">
                <a:latin typeface="+mn-lt"/>
                <a:ea typeface="+mn-ea"/>
                <a:cs typeface="+mn-ea"/>
                <a:sym typeface="+mn-lt"/>
              </a:rPr>
              <a:t>卫生医疗</a:t>
            </a:r>
            <a:endParaRPr lang="zh-CN" altLang="en-US" dirty="0">
              <a:latin typeface="+mn-lt"/>
              <a:ea typeface="+mn-ea"/>
              <a:cs typeface="+mn-ea"/>
              <a:sym typeface="+mn-lt"/>
            </a:endParaRPr>
          </a:p>
        </p:txBody>
      </p:sp>
      <p:sp>
        <p:nvSpPr>
          <p:cNvPr id="25" name="椭圆 24"/>
          <p:cNvSpPr/>
          <p:nvPr/>
        </p:nvSpPr>
        <p:spPr bwMode="auto">
          <a:xfrm>
            <a:off x="2628578" y="5301208"/>
            <a:ext cx="504056" cy="504056"/>
          </a:xfrm>
          <a:prstGeom prst="ellipse">
            <a:avLst/>
          </a:prstGeom>
          <a:solidFill>
            <a:schemeClr val="tx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en-US" altLang="zh-CN" sz="2200" b="1" dirty="0" smtClean="0">
                <a:solidFill>
                  <a:schemeClr val="accent2"/>
                </a:solidFill>
                <a:latin typeface="+mn-lt"/>
                <a:ea typeface="+mn-ea"/>
                <a:cs typeface="+mn-ea"/>
                <a:sym typeface="+mn-lt"/>
              </a:rPr>
              <a:t>5</a:t>
            </a:r>
            <a:endParaRPr kumimoji="0" lang="zh-CN" altLang="en-US" sz="2200" b="1" i="0" u="none" strike="noStrike" cap="none" normalizeH="0" baseline="0" dirty="0" smtClean="0">
              <a:ln>
                <a:noFill/>
              </a:ln>
              <a:solidFill>
                <a:schemeClr val="accent2"/>
              </a:solidFill>
              <a:effectLst/>
              <a:latin typeface="+mn-lt"/>
              <a:ea typeface="+mn-ea"/>
              <a:cs typeface="+mn-ea"/>
              <a:sym typeface="+mn-lt"/>
            </a:endParaRPr>
          </a:p>
        </p:txBody>
      </p:sp>
      <p:sp>
        <p:nvSpPr>
          <p:cNvPr id="26" name="TextBox 25"/>
          <p:cNvSpPr txBox="1"/>
          <p:nvPr/>
        </p:nvSpPr>
        <p:spPr>
          <a:xfrm>
            <a:off x="3223806" y="5385990"/>
            <a:ext cx="1609838" cy="369332"/>
          </a:xfrm>
          <a:prstGeom prst="rect">
            <a:avLst/>
          </a:prstGeom>
          <a:no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just"/>
            <a:r>
              <a:rPr lang="zh-CN" altLang="en-US" dirty="0" smtClean="0">
                <a:latin typeface="+mn-lt"/>
                <a:ea typeface="+mn-ea"/>
                <a:cs typeface="+mn-ea"/>
                <a:sym typeface="+mn-lt"/>
              </a:rPr>
              <a:t>脱贫攻坚</a:t>
            </a:r>
            <a:endParaRPr lang="zh-CN" altLang="en-US" dirty="0">
              <a:latin typeface="+mn-lt"/>
              <a:ea typeface="+mn-ea"/>
              <a:cs typeface="+mn-ea"/>
              <a:sym typeface="+mn-lt"/>
            </a:endParaRPr>
          </a:p>
        </p:txBody>
      </p:sp>
      <p:sp>
        <p:nvSpPr>
          <p:cNvPr id="27" name="TextBox 26"/>
          <p:cNvSpPr txBox="1"/>
          <p:nvPr/>
        </p:nvSpPr>
        <p:spPr>
          <a:xfrm>
            <a:off x="5220866" y="3217590"/>
            <a:ext cx="3509535" cy="1754326"/>
          </a:xfrm>
          <a:prstGeom prst="rect">
            <a:avLst/>
          </a:prstGeom>
          <a:noFill/>
        </p:spPr>
        <p:txBody>
          <a:bodyPr wrap="square" rtlCol="0">
            <a:spAutoFit/>
          </a:bodyPr>
          <a:lstStyle>
            <a:defPPr>
              <a:defRPr lang="zh-CN"/>
            </a:defPPr>
            <a:lvl1pPr algn="ctr">
              <a:defRPr sz="5000" b="1">
                <a:solidFill>
                  <a:schemeClr val="accent2"/>
                </a:solidFill>
                <a:effectLst>
                  <a:outerShdw blurRad="38100" dist="38100" dir="2700000" algn="tl">
                    <a:srgbClr val="000000">
                      <a:alpha val="43137"/>
                    </a:srgbClr>
                  </a:outerShdw>
                </a:effectLst>
                <a:latin typeface="+mn-ea"/>
                <a:ea typeface="+mn-ea"/>
              </a:defRPr>
            </a:lvl1pPr>
          </a:lstStyle>
          <a:p>
            <a:r>
              <a:rPr lang="zh-CN" altLang="en-US" sz="5400" dirty="0" smtClean="0">
                <a:solidFill>
                  <a:schemeClr val="tx2"/>
                </a:solidFill>
                <a:effectLst/>
                <a:latin typeface="+mn-lt"/>
                <a:cs typeface="+mn-ea"/>
                <a:sym typeface="+mn-lt"/>
              </a:rPr>
              <a:t>不平衡！</a:t>
            </a:r>
            <a:endParaRPr lang="en-US" altLang="zh-CN" sz="5400" dirty="0" smtClean="0">
              <a:solidFill>
                <a:schemeClr val="tx2"/>
              </a:solidFill>
              <a:effectLst/>
              <a:latin typeface="+mn-lt"/>
              <a:cs typeface="+mn-ea"/>
              <a:sym typeface="+mn-lt"/>
            </a:endParaRPr>
          </a:p>
          <a:p>
            <a:r>
              <a:rPr lang="zh-CN" altLang="en-US" sz="5400" dirty="0" smtClean="0">
                <a:solidFill>
                  <a:schemeClr val="tx2"/>
                </a:solidFill>
                <a:effectLst/>
                <a:latin typeface="+mn-lt"/>
                <a:cs typeface="+mn-ea"/>
                <a:sym typeface="+mn-lt"/>
              </a:rPr>
              <a:t>不充分！</a:t>
            </a:r>
          </a:p>
        </p:txBody>
      </p:sp>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fill="hold"/>
                                        <p:tgtEl>
                                          <p:spTgt spid="2"/>
                                        </p:tgtEl>
                                        <p:attrNameLst>
                                          <p:attrName>ppt_x</p:attrName>
                                        </p:attrNameLst>
                                      </p:cBhvr>
                                      <p:tavLst>
                                        <p:tav tm="0">
                                          <p:val>
                                            <p:strVal val="#ppt_x"/>
                                          </p:val>
                                        </p:tav>
                                        <p:tav tm="100000">
                                          <p:val>
                                            <p:strVal val="#ppt_x"/>
                                          </p:val>
                                        </p:tav>
                                      </p:tavLst>
                                    </p:anim>
                                    <p:anim calcmode="lin" valueType="num">
                                      <p:cBhvr additive="base">
                                        <p:cTn id="18" dur="3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1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0">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10">
                                            <p:txEl>
                                              <p:pRg st="0" end="0"/>
                                            </p:txEl>
                                          </p:spTgt>
                                        </p:tgtEl>
                                        <p:attrNameLst>
                                          <p:attrName>ppt_w</p:attrName>
                                        </p:attrNameLst>
                                      </p:cBhvr>
                                    </p:anim>
                                    <p:anim by="(#ppt_w*0.50)" calcmode="lin" valueType="num">
                                      <p:cBhvr>
                                        <p:cTn id="23" dur="500" decel="50000" autoRev="1" fill="hold">
                                          <p:stCondLst>
                                            <p:cond delay="0"/>
                                          </p:stCondLst>
                                        </p:cTn>
                                        <p:tgtEl>
                                          <p:spTgt spid="10">
                                            <p:txEl>
                                              <p:pRg st="0" end="0"/>
                                            </p:txEl>
                                          </p:spTgt>
                                        </p:tgtEl>
                                        <p:attrNameLst>
                                          <p:attrName>ppt_x</p:attrName>
                                        </p:attrNameLst>
                                      </p:cBhvr>
                                    </p:anim>
                                    <p:anim from="(-#ppt_h/2)" to="(#ppt_y)" calcmode="lin" valueType="num">
                                      <p:cBhvr>
                                        <p:cTn id="24" dur="1000" fill="hold">
                                          <p:stCondLst>
                                            <p:cond delay="0"/>
                                          </p:stCondLst>
                                        </p:cTn>
                                        <p:tgtEl>
                                          <p:spTgt spid="10">
                                            <p:txEl>
                                              <p:pRg st="0" end="0"/>
                                            </p:txEl>
                                          </p:spTgt>
                                        </p:tgtEl>
                                        <p:attrNameLst>
                                          <p:attrName>ppt_y</p:attrName>
                                        </p:attrNameLst>
                                      </p:cBhvr>
                                    </p:anim>
                                    <p:animRot by="21600000">
                                      <p:cBhvr>
                                        <p:cTn id="25" dur="1000" fill="hold">
                                          <p:stCondLst>
                                            <p:cond delay="0"/>
                                          </p:stCondLst>
                                        </p:cTn>
                                        <p:tgtEl>
                                          <p:spTgt spid="10">
                                            <p:txEl>
                                              <p:pRg st="0" end="0"/>
                                            </p:txEl>
                                          </p:spTgt>
                                        </p:tgtEl>
                                        <p:attrNameLst>
                                          <p:attrName>r</p:attrName>
                                        </p:attrNameLst>
                                      </p:cBhvr>
                                    </p:animRot>
                                  </p:childTnLst>
                                </p:cTn>
                              </p:par>
                            </p:childTnLst>
                          </p:cTn>
                        </p:par>
                        <p:par>
                          <p:cTn id="26" fill="hold">
                            <p:stCondLst>
                              <p:cond delay="26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ox(in)">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6" grpId="0" animBg="1"/>
      <p:bldP spid="17" grpId="0" animBg="1"/>
      <p:bldP spid="18" grpId="0" animBg="1"/>
      <p:bldP spid="19" grpId="0"/>
      <p:bldP spid="20" grpId="0"/>
      <p:bldP spid="21" grpId="0"/>
      <p:bldP spid="15" grpId="0"/>
      <p:bldP spid="22" grpId="0" animBg="1"/>
      <p:bldP spid="23" grpId="0" animBg="1"/>
      <p:bldP spid="24" grpId="0"/>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矩形 27"/>
          <p:cNvSpPr/>
          <p:nvPr/>
        </p:nvSpPr>
        <p:spPr bwMode="auto">
          <a:xfrm>
            <a:off x="0" y="5461346"/>
            <a:ext cx="9144000" cy="10918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9" name="椭圆 28"/>
          <p:cNvSpPr/>
          <p:nvPr/>
        </p:nvSpPr>
        <p:spPr bwMode="auto">
          <a:xfrm>
            <a:off x="4427120" y="5373467"/>
            <a:ext cx="289760" cy="289760"/>
          </a:xfrm>
          <a:prstGeom prst="ellipse">
            <a:avLst/>
          </a:prstGeom>
          <a:solidFill>
            <a:schemeClr val="tx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0" name="等腰三角形 29"/>
          <p:cNvSpPr/>
          <p:nvPr/>
        </p:nvSpPr>
        <p:spPr bwMode="auto">
          <a:xfrm>
            <a:off x="4509007" y="513538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1" name="圆角矩形 30"/>
          <p:cNvSpPr/>
          <p:nvPr/>
        </p:nvSpPr>
        <p:spPr bwMode="auto">
          <a:xfrm>
            <a:off x="908662" y="1484784"/>
            <a:ext cx="7282145" cy="3578594"/>
          </a:xfrm>
          <a:prstGeom prst="roundRect">
            <a:avLst>
              <a:gd name="adj" fmla="val 5199"/>
            </a:avLst>
          </a:prstGeom>
          <a:solidFill>
            <a:srgbClr val="F2F2F2"/>
          </a:solidFill>
          <a:ln w="9525" cmpd="sng">
            <a:solidFill>
              <a:schemeClr val="tx2"/>
            </a:solidFill>
            <a:miter lim="800000"/>
            <a:headEnd/>
            <a:tailEnd/>
          </a:ln>
          <a:extLst/>
        </p:spPr>
        <p:txBody>
          <a:bodyPr/>
          <a:lstStyle/>
          <a:p>
            <a:endParaRPr lang="zh-CN" altLang="en-US">
              <a:solidFill>
                <a:schemeClr val="bg1"/>
              </a:solidFill>
              <a:latin typeface="+mn-lt"/>
              <a:ea typeface="+mn-ea"/>
              <a:cs typeface="+mn-ea"/>
              <a:sym typeface="+mn-lt"/>
            </a:endParaRPr>
          </a:p>
        </p:txBody>
      </p:sp>
      <p:sp>
        <p:nvSpPr>
          <p:cNvPr id="32" name="矩形 31"/>
          <p:cNvSpPr/>
          <p:nvPr/>
        </p:nvSpPr>
        <p:spPr>
          <a:xfrm>
            <a:off x="1026384" y="2062019"/>
            <a:ext cx="4068080" cy="2585323"/>
          </a:xfrm>
          <a:prstGeom prst="rect">
            <a:avLst/>
          </a:prstGeom>
          <a:noFill/>
        </p:spPr>
        <p:txBody>
          <a:bodyPr wrap="square" rtlCol="0">
            <a:spAutoFit/>
          </a:bodyPr>
          <a:lstStyle/>
          <a:p>
            <a:r>
              <a:rPr lang="zh-CN" altLang="en-US" dirty="0" smtClean="0">
                <a:solidFill>
                  <a:schemeClr val="bg1">
                    <a:lumMod val="50000"/>
                  </a:schemeClr>
                </a:solidFill>
                <a:latin typeface="方正小标宋简体" pitchFamily="65" charset="-122"/>
                <a:ea typeface="方正小标宋简体" pitchFamily="65" charset="-122"/>
              </a:rPr>
              <a:t>大力</a:t>
            </a:r>
            <a:r>
              <a:rPr lang="zh-CN" altLang="zh-CN" dirty="0" smtClean="0">
                <a:solidFill>
                  <a:schemeClr val="bg1">
                    <a:lumMod val="50000"/>
                  </a:schemeClr>
                </a:solidFill>
                <a:latin typeface="方正小标宋简体" pitchFamily="65" charset="-122"/>
                <a:ea typeface="方正小标宋简体" pitchFamily="65" charset="-122"/>
              </a:rPr>
              <a:t>发展普惠性幼儿园</a:t>
            </a:r>
            <a:r>
              <a:rPr lang="zh-CN" altLang="en-US" dirty="0" smtClean="0">
                <a:solidFill>
                  <a:schemeClr val="bg1">
                    <a:lumMod val="50000"/>
                  </a:schemeClr>
                </a:solidFill>
                <a:latin typeface="方正小标宋简体" pitchFamily="65" charset="-122"/>
                <a:ea typeface="方正小标宋简体" pitchFamily="65" charset="-122"/>
              </a:rPr>
              <a:t>，</a:t>
            </a:r>
            <a:r>
              <a:rPr lang="zh-CN" altLang="zh-CN" dirty="0" smtClean="0">
                <a:solidFill>
                  <a:schemeClr val="bg1">
                    <a:lumMod val="50000"/>
                  </a:schemeClr>
                </a:solidFill>
                <a:latin typeface="方正小标宋简体" pitchFamily="65" charset="-122"/>
                <a:ea typeface="方正小标宋简体" pitchFamily="65" charset="-122"/>
              </a:rPr>
              <a:t>实现“幼有所育”的目标。深入实施中小学校三年提升计划，整合和推动优质教育资源向农村和薄弱地区延伸覆盖，促进城乡基础教育均衡发展。主动服务广州地区“双一流”高校及学科加快发展，不断提升市属高水平大学建设水平，力争优势学科进入教育部“双一流”名单。</a:t>
            </a:r>
            <a:endParaRPr lang="zh-CN" altLang="zh-CN" dirty="0">
              <a:solidFill>
                <a:schemeClr val="bg1">
                  <a:lumMod val="50000"/>
                </a:schemeClr>
              </a:solidFill>
              <a:latin typeface="方正小标宋简体" pitchFamily="65" charset="-122"/>
              <a:ea typeface="方正小标宋简体" pitchFamily="65" charset="-122"/>
            </a:endParaRPr>
          </a:p>
        </p:txBody>
      </p:sp>
      <p:sp>
        <p:nvSpPr>
          <p:cNvPr id="33" name="TextBox 32"/>
          <p:cNvSpPr txBox="1"/>
          <p:nvPr/>
        </p:nvSpPr>
        <p:spPr>
          <a:xfrm>
            <a:off x="990008" y="1649211"/>
            <a:ext cx="697627" cy="400110"/>
          </a:xfrm>
          <a:prstGeom prst="rect">
            <a:avLst/>
          </a:prstGeom>
          <a:noFill/>
        </p:spPr>
        <p:txBody>
          <a:bodyPr wrap="none" rtlCol="0">
            <a:spAutoFit/>
          </a:bodyPr>
          <a:lstStyle>
            <a:defPPr>
              <a:defRPr lang="zh-CN"/>
            </a:defPPr>
            <a:lvl1pPr>
              <a:defRPr sz="2400" b="1">
                <a:solidFill>
                  <a:schemeClr val="tx2"/>
                </a:solidFill>
                <a:latin typeface="+mj-ea"/>
                <a:ea typeface="+mj-ea"/>
              </a:defRPr>
            </a:lvl1pPr>
          </a:lstStyle>
          <a:p>
            <a:r>
              <a:rPr lang="zh-CN" altLang="en-US" sz="2000" dirty="0" smtClean="0">
                <a:latin typeface="+mn-lt"/>
                <a:ea typeface="+mn-ea"/>
                <a:cs typeface="+mn-ea"/>
                <a:sym typeface="+mn-lt"/>
              </a:rPr>
              <a:t>教育</a:t>
            </a:r>
            <a:endParaRPr lang="zh-CN" altLang="en-US" sz="2000" dirty="0">
              <a:latin typeface="+mn-lt"/>
              <a:ea typeface="+mn-ea"/>
              <a:cs typeface="+mn-ea"/>
              <a:sym typeface="+mn-lt"/>
            </a:endParaRPr>
          </a:p>
        </p:txBody>
      </p:sp>
      <p:pic>
        <p:nvPicPr>
          <p:cNvPr id="12" name="图片 11" descr="1.jpg"/>
          <p:cNvPicPr>
            <a:picLocks/>
          </p:cNvPicPr>
          <p:nvPr/>
        </p:nvPicPr>
        <p:blipFill>
          <a:blip r:embed="rId3" cstate="print"/>
          <a:stretch>
            <a:fillRect/>
          </a:stretch>
        </p:blipFill>
        <p:spPr>
          <a:xfrm>
            <a:off x="4932834" y="2204864"/>
            <a:ext cx="2880000" cy="2160000"/>
          </a:xfrm>
          <a:prstGeom prst="rect">
            <a:avLst/>
          </a:prstGeom>
        </p:spPr>
      </p:pic>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3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p:tgtEl>
                                          <p:spTgt spid="30"/>
                                        </p:tgtEl>
                                        <p:attrNameLst>
                                          <p:attrName>ppt_y</p:attrName>
                                        </p:attrNameLst>
                                      </p:cBhvr>
                                      <p:tavLst>
                                        <p:tav tm="0">
                                          <p:val>
                                            <p:strVal val="#ppt_y+#ppt_h*1.125000"/>
                                          </p:val>
                                        </p:tav>
                                        <p:tav tm="100000">
                                          <p:val>
                                            <p:strVal val="#ppt_y"/>
                                          </p:val>
                                        </p:tav>
                                      </p:tavLst>
                                    </p:anim>
                                    <p:animEffect transition="in" filter="wipe(up)">
                                      <p:cBhvr>
                                        <p:cTn id="28" dur="400"/>
                                        <p:tgtEl>
                                          <p:spTgt spid="30"/>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700"/>
                            </p:stCondLst>
                            <p:childTnLst>
                              <p:par>
                                <p:cTn id="34" presetID="22" presetClass="entr" presetSubtype="4"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700"/>
                            </p:stCondLst>
                            <p:childTnLst>
                              <p:par>
                                <p:cTn id="42" presetID="4"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8" grpId="0" animBg="1"/>
      <p:bldP spid="29" grpId="0" animBg="1"/>
      <p:bldP spid="30" grpId="0" animBg="1"/>
      <p:bldP spid="31" grpId="0" animBg="1"/>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矩形 27"/>
          <p:cNvSpPr/>
          <p:nvPr/>
        </p:nvSpPr>
        <p:spPr bwMode="auto">
          <a:xfrm>
            <a:off x="0" y="5461346"/>
            <a:ext cx="9144000" cy="10918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9" name="椭圆 28"/>
          <p:cNvSpPr/>
          <p:nvPr/>
        </p:nvSpPr>
        <p:spPr bwMode="auto">
          <a:xfrm>
            <a:off x="4427120" y="5373467"/>
            <a:ext cx="289760" cy="289760"/>
          </a:xfrm>
          <a:prstGeom prst="ellipse">
            <a:avLst/>
          </a:prstGeom>
          <a:solidFill>
            <a:schemeClr val="tx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0" name="等腰三角形 29"/>
          <p:cNvSpPr/>
          <p:nvPr/>
        </p:nvSpPr>
        <p:spPr bwMode="auto">
          <a:xfrm>
            <a:off x="4509007" y="513538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1" name="圆角矩形 30"/>
          <p:cNvSpPr/>
          <p:nvPr/>
        </p:nvSpPr>
        <p:spPr bwMode="auto">
          <a:xfrm>
            <a:off x="908662" y="1484784"/>
            <a:ext cx="7282145" cy="3578594"/>
          </a:xfrm>
          <a:prstGeom prst="roundRect">
            <a:avLst>
              <a:gd name="adj" fmla="val 5199"/>
            </a:avLst>
          </a:prstGeom>
          <a:solidFill>
            <a:srgbClr val="F2F2F2"/>
          </a:solidFill>
          <a:ln w="9525" cmpd="sng">
            <a:solidFill>
              <a:schemeClr val="tx2"/>
            </a:solidFill>
            <a:miter lim="800000"/>
            <a:headEnd/>
            <a:tailEnd/>
          </a:ln>
          <a:extLst/>
        </p:spPr>
        <p:txBody>
          <a:bodyPr/>
          <a:lstStyle/>
          <a:p>
            <a:endParaRPr lang="zh-CN" altLang="en-US">
              <a:solidFill>
                <a:schemeClr val="bg1"/>
              </a:solidFill>
              <a:latin typeface="+mn-lt"/>
              <a:ea typeface="+mn-ea"/>
              <a:cs typeface="+mn-ea"/>
              <a:sym typeface="+mn-lt"/>
            </a:endParaRPr>
          </a:p>
        </p:txBody>
      </p:sp>
      <p:sp>
        <p:nvSpPr>
          <p:cNvPr id="32" name="矩形 31"/>
          <p:cNvSpPr/>
          <p:nvPr/>
        </p:nvSpPr>
        <p:spPr>
          <a:xfrm>
            <a:off x="1026384" y="1916832"/>
            <a:ext cx="4068080" cy="3139321"/>
          </a:xfrm>
          <a:prstGeom prst="rect">
            <a:avLst/>
          </a:prstGeom>
          <a:noFill/>
        </p:spPr>
        <p:txBody>
          <a:bodyPr wrap="square" rtlCol="0">
            <a:spAutoFit/>
          </a:bodyPr>
          <a:lstStyle/>
          <a:p>
            <a:r>
              <a:rPr lang="zh-CN" altLang="en-US" dirty="0" smtClean="0">
                <a:solidFill>
                  <a:schemeClr val="bg1">
                    <a:lumMod val="50000"/>
                  </a:schemeClr>
                </a:solidFill>
                <a:latin typeface="方正小标宋简体" pitchFamily="65" charset="-122"/>
                <a:ea typeface="方正小标宋简体" pitchFamily="65" charset="-122"/>
              </a:rPr>
              <a:t>继续实施积极就业政策，不断完善就业创业政策体系，加强对灵活就业、新就业形态的政策支持。积极鼓励创业带动就业，持续开展“众创杯”大学生创业大赛等活动。实施全民技能培训计划，大规模开展职业技能培训，加大对职业教育的投入，下大力气提升劳动者就业创业能力。加大对高技能人才的引进力度，吸引更多优秀人才来穗创业就业，着力解决就业结构性矛盾，不断提升广州整体就业质量。</a:t>
            </a:r>
          </a:p>
        </p:txBody>
      </p:sp>
      <p:sp>
        <p:nvSpPr>
          <p:cNvPr id="33" name="TextBox 32"/>
          <p:cNvSpPr txBox="1"/>
          <p:nvPr/>
        </p:nvSpPr>
        <p:spPr>
          <a:xfrm>
            <a:off x="990008" y="1556792"/>
            <a:ext cx="697627" cy="400110"/>
          </a:xfrm>
          <a:prstGeom prst="rect">
            <a:avLst/>
          </a:prstGeom>
          <a:noFill/>
        </p:spPr>
        <p:txBody>
          <a:bodyPr wrap="none" rtlCol="0">
            <a:spAutoFit/>
          </a:bodyPr>
          <a:lstStyle>
            <a:defPPr>
              <a:defRPr lang="zh-CN"/>
            </a:defPPr>
            <a:lvl1pPr>
              <a:defRPr sz="2400" b="1">
                <a:solidFill>
                  <a:schemeClr val="tx2"/>
                </a:solidFill>
                <a:latin typeface="+mj-ea"/>
                <a:ea typeface="+mj-ea"/>
              </a:defRPr>
            </a:lvl1pPr>
          </a:lstStyle>
          <a:p>
            <a:r>
              <a:rPr lang="zh-CN" altLang="en-US" sz="2000" dirty="0" smtClean="0">
                <a:latin typeface="+mn-lt"/>
                <a:ea typeface="+mn-ea"/>
                <a:cs typeface="+mn-ea"/>
                <a:sym typeface="+mn-lt"/>
              </a:rPr>
              <a:t>就业</a:t>
            </a:r>
            <a:endParaRPr lang="zh-CN" altLang="en-US" sz="2000" dirty="0">
              <a:latin typeface="+mn-lt"/>
              <a:ea typeface="+mn-ea"/>
              <a:cs typeface="+mn-ea"/>
              <a:sym typeface="+mn-lt"/>
            </a:endParaRPr>
          </a:p>
        </p:txBody>
      </p:sp>
      <p:pic>
        <p:nvPicPr>
          <p:cNvPr id="36" name="图片 35" descr="2.jpg"/>
          <p:cNvPicPr>
            <a:picLocks/>
          </p:cNvPicPr>
          <p:nvPr/>
        </p:nvPicPr>
        <p:blipFill>
          <a:blip r:embed="rId3" cstate="print"/>
          <a:stretch>
            <a:fillRect/>
          </a:stretch>
        </p:blipFill>
        <p:spPr>
          <a:xfrm>
            <a:off x="5094464" y="2204864"/>
            <a:ext cx="2880000" cy="2160000"/>
          </a:xfrm>
          <a:prstGeom prst="rect">
            <a:avLst/>
          </a:prstGeom>
        </p:spPr>
      </p:pic>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3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p:tgtEl>
                                          <p:spTgt spid="30"/>
                                        </p:tgtEl>
                                        <p:attrNameLst>
                                          <p:attrName>ppt_y</p:attrName>
                                        </p:attrNameLst>
                                      </p:cBhvr>
                                      <p:tavLst>
                                        <p:tav tm="0">
                                          <p:val>
                                            <p:strVal val="#ppt_y+#ppt_h*1.125000"/>
                                          </p:val>
                                        </p:tav>
                                        <p:tav tm="100000">
                                          <p:val>
                                            <p:strVal val="#ppt_y"/>
                                          </p:val>
                                        </p:tav>
                                      </p:tavLst>
                                    </p:anim>
                                    <p:animEffect transition="in" filter="wipe(up)">
                                      <p:cBhvr>
                                        <p:cTn id="28" dur="400"/>
                                        <p:tgtEl>
                                          <p:spTgt spid="30"/>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700"/>
                            </p:stCondLst>
                            <p:childTnLst>
                              <p:par>
                                <p:cTn id="34" presetID="22" presetClass="entr" presetSubtype="4"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700"/>
                            </p:stCondLst>
                            <p:childTnLst>
                              <p:par>
                                <p:cTn id="42" presetID="4"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ox(in)">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8" grpId="0" animBg="1"/>
      <p:bldP spid="29" grpId="0" animBg="1"/>
      <p:bldP spid="30" grpId="0" animBg="1"/>
      <p:bldP spid="31" grpId="0" animBg="1"/>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0" y="0"/>
            <a:ext cx="9144000" cy="571500"/>
          </a:xfrm>
          <a:custGeom>
            <a:avLst/>
            <a:gdLst>
              <a:gd name="T0" fmla="*/ 16000 w 16000"/>
              <a:gd name="T1" fmla="*/ 208 h 1007"/>
              <a:gd name="T2" fmla="*/ 8927 w 16000"/>
              <a:gd name="T3" fmla="*/ 954 h 1007"/>
              <a:gd name="T4" fmla="*/ 7073 w 16000"/>
              <a:gd name="T5" fmla="*/ 954 h 1007"/>
              <a:gd name="T6" fmla="*/ 0 w 16000"/>
              <a:gd name="T7" fmla="*/ 208 h 1007"/>
              <a:gd name="T8" fmla="*/ 0 w 16000"/>
              <a:gd name="T9" fmla="*/ 0 h 1007"/>
              <a:gd name="T10" fmla="*/ 16000 w 16000"/>
              <a:gd name="T11" fmla="*/ 0 h 1007"/>
              <a:gd name="T12" fmla="*/ 16000 w 16000"/>
              <a:gd name="T13" fmla="*/ 208 h 1007"/>
            </a:gdLst>
            <a:ahLst/>
            <a:cxnLst>
              <a:cxn ang="0">
                <a:pos x="T0" y="T1"/>
              </a:cxn>
              <a:cxn ang="0">
                <a:pos x="T2" y="T3"/>
              </a:cxn>
              <a:cxn ang="0">
                <a:pos x="T4" y="T5"/>
              </a:cxn>
              <a:cxn ang="0">
                <a:pos x="T6" y="T7"/>
              </a:cxn>
              <a:cxn ang="0">
                <a:pos x="T8" y="T9"/>
              </a:cxn>
              <a:cxn ang="0">
                <a:pos x="T10" y="T11"/>
              </a:cxn>
              <a:cxn ang="0">
                <a:pos x="T12" y="T13"/>
              </a:cxn>
            </a:cxnLst>
            <a:rect l="0" t="0" r="r" b="b"/>
            <a:pathLst>
              <a:path w="16000" h="1007">
                <a:moveTo>
                  <a:pt x="16000" y="208"/>
                </a:moveTo>
                <a:lnTo>
                  <a:pt x="8927" y="954"/>
                </a:lnTo>
                <a:cubicBezTo>
                  <a:pt x="8417" y="1007"/>
                  <a:pt x="7583" y="1007"/>
                  <a:pt x="7073" y="954"/>
                </a:cubicBezTo>
                <a:lnTo>
                  <a:pt x="0" y="208"/>
                </a:lnTo>
                <a:lnTo>
                  <a:pt x="0" y="0"/>
                </a:lnTo>
                <a:lnTo>
                  <a:pt x="16000" y="0"/>
                </a:lnTo>
                <a:lnTo>
                  <a:pt x="16000" y="2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1" name="Freeform 6"/>
          <p:cNvSpPr>
            <a:spLocks/>
          </p:cNvSpPr>
          <p:nvPr/>
        </p:nvSpPr>
        <p:spPr bwMode="auto">
          <a:xfrm>
            <a:off x="0" y="6199187"/>
            <a:ext cx="9144000" cy="658813"/>
          </a:xfrm>
          <a:custGeom>
            <a:avLst/>
            <a:gdLst>
              <a:gd name="T0" fmla="*/ 16000 w 16000"/>
              <a:gd name="T1" fmla="*/ 920 h 1160"/>
              <a:gd name="T2" fmla="*/ 8927 w 16000"/>
              <a:gd name="T3" fmla="*/ 62 h 1160"/>
              <a:gd name="T4" fmla="*/ 7073 w 16000"/>
              <a:gd name="T5" fmla="*/ 62 h 1160"/>
              <a:gd name="T6" fmla="*/ 0 w 16000"/>
              <a:gd name="T7" fmla="*/ 920 h 1160"/>
              <a:gd name="T8" fmla="*/ 0 w 16000"/>
              <a:gd name="T9" fmla="*/ 1160 h 1160"/>
              <a:gd name="T10" fmla="*/ 16000 w 16000"/>
              <a:gd name="T11" fmla="*/ 1160 h 1160"/>
              <a:gd name="T12" fmla="*/ 16000 w 16000"/>
              <a:gd name="T13" fmla="*/ 920 h 1160"/>
            </a:gdLst>
            <a:ahLst/>
            <a:cxnLst>
              <a:cxn ang="0">
                <a:pos x="T0" y="T1"/>
              </a:cxn>
              <a:cxn ang="0">
                <a:pos x="T2" y="T3"/>
              </a:cxn>
              <a:cxn ang="0">
                <a:pos x="T4" y="T5"/>
              </a:cxn>
              <a:cxn ang="0">
                <a:pos x="T6" y="T7"/>
              </a:cxn>
              <a:cxn ang="0">
                <a:pos x="T8" y="T9"/>
              </a:cxn>
              <a:cxn ang="0">
                <a:pos x="T10" y="T11"/>
              </a:cxn>
              <a:cxn ang="0">
                <a:pos x="T12" y="T13"/>
              </a:cxn>
            </a:cxnLst>
            <a:rect l="0" t="0" r="r" b="b"/>
            <a:pathLst>
              <a:path w="16000" h="1160">
                <a:moveTo>
                  <a:pt x="16000" y="920"/>
                </a:moveTo>
                <a:lnTo>
                  <a:pt x="8927" y="62"/>
                </a:lnTo>
                <a:cubicBezTo>
                  <a:pt x="8417" y="0"/>
                  <a:pt x="7583" y="0"/>
                  <a:pt x="7073" y="62"/>
                </a:cubicBezTo>
                <a:lnTo>
                  <a:pt x="0" y="920"/>
                </a:lnTo>
                <a:lnTo>
                  <a:pt x="0" y="1160"/>
                </a:lnTo>
                <a:lnTo>
                  <a:pt x="16000" y="1160"/>
                </a:lnTo>
                <a:lnTo>
                  <a:pt x="16000" y="9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2" name="Freeform 7"/>
          <p:cNvSpPr>
            <a:spLocks/>
          </p:cNvSpPr>
          <p:nvPr/>
        </p:nvSpPr>
        <p:spPr bwMode="auto">
          <a:xfrm>
            <a:off x="0" y="0"/>
            <a:ext cx="9144000" cy="501650"/>
          </a:xfrm>
          <a:custGeom>
            <a:avLst/>
            <a:gdLst>
              <a:gd name="T0" fmla="*/ 16000 w 16000"/>
              <a:gd name="T1" fmla="*/ 183 h 884"/>
              <a:gd name="T2" fmla="*/ 8927 w 16000"/>
              <a:gd name="T3" fmla="*/ 836 h 884"/>
              <a:gd name="T4" fmla="*/ 7073 w 16000"/>
              <a:gd name="T5" fmla="*/ 836 h 884"/>
              <a:gd name="T6" fmla="*/ 0 w 16000"/>
              <a:gd name="T7" fmla="*/ 183 h 884"/>
              <a:gd name="T8" fmla="*/ 0 w 16000"/>
              <a:gd name="T9" fmla="*/ 0 h 884"/>
              <a:gd name="T10" fmla="*/ 16000 w 16000"/>
              <a:gd name="T11" fmla="*/ 0 h 884"/>
              <a:gd name="T12" fmla="*/ 16000 w 16000"/>
              <a:gd name="T13" fmla="*/ 183 h 884"/>
            </a:gdLst>
            <a:ahLst/>
            <a:cxnLst>
              <a:cxn ang="0">
                <a:pos x="T0" y="T1"/>
              </a:cxn>
              <a:cxn ang="0">
                <a:pos x="T2" y="T3"/>
              </a:cxn>
              <a:cxn ang="0">
                <a:pos x="T4" y="T5"/>
              </a:cxn>
              <a:cxn ang="0">
                <a:pos x="T6" y="T7"/>
              </a:cxn>
              <a:cxn ang="0">
                <a:pos x="T8" y="T9"/>
              </a:cxn>
              <a:cxn ang="0">
                <a:pos x="T10" y="T11"/>
              </a:cxn>
              <a:cxn ang="0">
                <a:pos x="T12" y="T13"/>
              </a:cxn>
            </a:cxnLst>
            <a:rect l="0" t="0" r="r" b="b"/>
            <a:pathLst>
              <a:path w="16000" h="884">
                <a:moveTo>
                  <a:pt x="16000" y="183"/>
                </a:moveTo>
                <a:lnTo>
                  <a:pt x="8927" y="836"/>
                </a:lnTo>
                <a:cubicBezTo>
                  <a:pt x="8417" y="884"/>
                  <a:pt x="7583" y="884"/>
                  <a:pt x="7073" y="836"/>
                </a:cubicBezTo>
                <a:lnTo>
                  <a:pt x="0" y="183"/>
                </a:lnTo>
                <a:lnTo>
                  <a:pt x="0" y="0"/>
                </a:lnTo>
                <a:lnTo>
                  <a:pt x="16000" y="0"/>
                </a:lnTo>
                <a:lnTo>
                  <a:pt x="16000" y="18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4" name="Freeform 8"/>
          <p:cNvSpPr>
            <a:spLocks/>
          </p:cNvSpPr>
          <p:nvPr/>
        </p:nvSpPr>
        <p:spPr bwMode="auto">
          <a:xfrm>
            <a:off x="0" y="6272212"/>
            <a:ext cx="9144000" cy="585788"/>
          </a:xfrm>
          <a:custGeom>
            <a:avLst/>
            <a:gdLst>
              <a:gd name="T0" fmla="*/ 16000 w 16000"/>
              <a:gd name="T1" fmla="*/ 817 h 1030"/>
              <a:gd name="T2" fmla="*/ 8927 w 16000"/>
              <a:gd name="T3" fmla="*/ 55 h 1030"/>
              <a:gd name="T4" fmla="*/ 7073 w 16000"/>
              <a:gd name="T5" fmla="*/ 55 h 1030"/>
              <a:gd name="T6" fmla="*/ 0 w 16000"/>
              <a:gd name="T7" fmla="*/ 817 h 1030"/>
              <a:gd name="T8" fmla="*/ 0 w 16000"/>
              <a:gd name="T9" fmla="*/ 1030 h 1030"/>
              <a:gd name="T10" fmla="*/ 16000 w 16000"/>
              <a:gd name="T11" fmla="*/ 1030 h 1030"/>
              <a:gd name="T12" fmla="*/ 16000 w 16000"/>
              <a:gd name="T13" fmla="*/ 817 h 1030"/>
            </a:gdLst>
            <a:ahLst/>
            <a:cxnLst>
              <a:cxn ang="0">
                <a:pos x="T0" y="T1"/>
              </a:cxn>
              <a:cxn ang="0">
                <a:pos x="T2" y="T3"/>
              </a:cxn>
              <a:cxn ang="0">
                <a:pos x="T4" y="T5"/>
              </a:cxn>
              <a:cxn ang="0">
                <a:pos x="T6" y="T7"/>
              </a:cxn>
              <a:cxn ang="0">
                <a:pos x="T8" y="T9"/>
              </a:cxn>
              <a:cxn ang="0">
                <a:pos x="T10" y="T11"/>
              </a:cxn>
              <a:cxn ang="0">
                <a:pos x="T12" y="T13"/>
              </a:cxn>
            </a:cxnLst>
            <a:rect l="0" t="0" r="r" b="b"/>
            <a:pathLst>
              <a:path w="16000" h="1030">
                <a:moveTo>
                  <a:pt x="16000" y="817"/>
                </a:moveTo>
                <a:lnTo>
                  <a:pt x="8927" y="55"/>
                </a:lnTo>
                <a:cubicBezTo>
                  <a:pt x="8417" y="0"/>
                  <a:pt x="7583" y="0"/>
                  <a:pt x="7073" y="55"/>
                </a:cubicBezTo>
                <a:lnTo>
                  <a:pt x="0" y="817"/>
                </a:lnTo>
                <a:lnTo>
                  <a:pt x="0" y="1030"/>
                </a:lnTo>
                <a:lnTo>
                  <a:pt x="16000" y="1030"/>
                </a:lnTo>
                <a:lnTo>
                  <a:pt x="16000" y="81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7" name="TextBox 46"/>
          <p:cNvSpPr txBox="1"/>
          <p:nvPr/>
        </p:nvSpPr>
        <p:spPr>
          <a:xfrm>
            <a:off x="4140746" y="3237750"/>
            <a:ext cx="4248471" cy="553998"/>
          </a:xfrm>
          <a:prstGeom prst="rect">
            <a:avLst/>
          </a:prstGeom>
          <a:noFill/>
        </p:spPr>
        <p:txBody>
          <a:bodyPr wrap="square" rtlCol="0">
            <a:spAutoFit/>
          </a:bodyPr>
          <a:lstStyle>
            <a:defPPr>
              <a:defRPr lang="zh-CN"/>
            </a:defPPr>
            <a:lvl1pPr>
              <a:defRPr sz="3200" b="1">
                <a:solidFill>
                  <a:schemeClr val="bg1"/>
                </a:solidFill>
                <a:latin typeface="+mn-ea"/>
                <a:ea typeface="+mn-ea"/>
              </a:defRPr>
            </a:lvl1pPr>
          </a:lstStyle>
          <a:p>
            <a:r>
              <a:rPr lang="zh-CN" altLang="en-US" sz="3000" b="0" dirty="0" smtClean="0">
                <a:latin typeface="+mn-lt"/>
                <a:cs typeface="+mn-ea"/>
                <a:sym typeface="+mn-lt"/>
              </a:rPr>
              <a:t>十九大报告的新提法</a:t>
            </a:r>
            <a:endParaRPr lang="zh-CN" altLang="en-US" sz="3000" b="0" dirty="0">
              <a:latin typeface="+mn-lt"/>
              <a:cs typeface="+mn-ea"/>
              <a:sym typeface="+mn-lt"/>
            </a:endParaRPr>
          </a:p>
        </p:txBody>
      </p:sp>
      <p:sp>
        <p:nvSpPr>
          <p:cNvPr id="48" name="TextBox 47"/>
          <p:cNvSpPr txBox="1"/>
          <p:nvPr/>
        </p:nvSpPr>
        <p:spPr>
          <a:xfrm>
            <a:off x="4140746" y="4098811"/>
            <a:ext cx="4747894" cy="553998"/>
          </a:xfrm>
          <a:prstGeom prst="rect">
            <a:avLst/>
          </a:prstGeom>
          <a:noFill/>
        </p:spPr>
        <p:txBody>
          <a:bodyPr wrap="square" rtlCol="0">
            <a:spAutoFit/>
          </a:bodyPr>
          <a:lstStyle>
            <a:defPPr>
              <a:defRPr lang="zh-CN"/>
            </a:defPPr>
            <a:lvl1pPr>
              <a:defRPr sz="3200" b="1">
                <a:solidFill>
                  <a:schemeClr val="bg1"/>
                </a:solidFill>
                <a:latin typeface="+mn-ea"/>
                <a:ea typeface="+mn-ea"/>
              </a:defRPr>
            </a:lvl1pPr>
          </a:lstStyle>
          <a:p>
            <a:r>
              <a:rPr lang="zh-CN" altLang="en-US" sz="3000" b="0" dirty="0" smtClean="0">
                <a:latin typeface="+mn-lt"/>
                <a:cs typeface="+mn-ea"/>
                <a:sym typeface="+mn-lt"/>
              </a:rPr>
              <a:t>保障和改善民生的着力点</a:t>
            </a:r>
            <a:endParaRPr lang="zh-CN" altLang="en-US" sz="3000" b="0" dirty="0">
              <a:latin typeface="+mn-lt"/>
              <a:cs typeface="+mn-ea"/>
              <a:sym typeface="+mn-lt"/>
            </a:endParaRPr>
          </a:p>
        </p:txBody>
      </p:sp>
      <p:sp>
        <p:nvSpPr>
          <p:cNvPr id="44" name="Oval 6"/>
          <p:cNvSpPr>
            <a:spLocks noChangeArrowheads="1"/>
          </p:cNvSpPr>
          <p:nvPr/>
        </p:nvSpPr>
        <p:spPr bwMode="auto">
          <a:xfrm>
            <a:off x="3552949" y="2320120"/>
            <a:ext cx="556066" cy="58202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latin typeface="+mn-lt"/>
              <a:ea typeface="+mn-ea"/>
              <a:cs typeface="+mn-ea"/>
              <a:sym typeface="+mn-lt"/>
            </a:endParaRPr>
          </a:p>
        </p:txBody>
      </p:sp>
      <p:sp>
        <p:nvSpPr>
          <p:cNvPr id="45" name="TextBox 44"/>
          <p:cNvSpPr txBox="1"/>
          <p:nvPr/>
        </p:nvSpPr>
        <p:spPr>
          <a:xfrm>
            <a:off x="3656342" y="2389497"/>
            <a:ext cx="356188" cy="461665"/>
          </a:xfrm>
          <a:prstGeom prst="rect">
            <a:avLst/>
          </a:prstGeom>
          <a:noFill/>
        </p:spPr>
        <p:txBody>
          <a:bodyPr wrap="none" rtlCol="0">
            <a:spAutoFit/>
          </a:bodyPr>
          <a:lstStyle/>
          <a:p>
            <a:pPr algn="ctr"/>
            <a:r>
              <a:rPr lang="en-US" altLang="zh-CN" sz="2400" b="1" dirty="0" smtClean="0">
                <a:solidFill>
                  <a:srgbClr val="F8F8F8"/>
                </a:solidFill>
                <a:latin typeface="+mn-lt"/>
                <a:ea typeface="+mn-ea"/>
                <a:cs typeface="+mn-ea"/>
                <a:sym typeface="+mn-lt"/>
              </a:rPr>
              <a:t>1</a:t>
            </a:r>
            <a:endParaRPr lang="zh-CN" altLang="en-US" sz="2400" b="1" dirty="0">
              <a:solidFill>
                <a:srgbClr val="F8F8F8"/>
              </a:solidFill>
              <a:latin typeface="+mn-lt"/>
              <a:ea typeface="+mn-ea"/>
              <a:cs typeface="+mn-ea"/>
              <a:sym typeface="+mn-lt"/>
            </a:endParaRPr>
          </a:p>
        </p:txBody>
      </p:sp>
      <p:sp>
        <p:nvSpPr>
          <p:cNvPr id="49" name="Oval 6"/>
          <p:cNvSpPr>
            <a:spLocks noChangeArrowheads="1"/>
          </p:cNvSpPr>
          <p:nvPr/>
        </p:nvSpPr>
        <p:spPr bwMode="auto">
          <a:xfrm>
            <a:off x="3552949" y="3193577"/>
            <a:ext cx="556066" cy="58202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latin typeface="+mn-lt"/>
              <a:ea typeface="+mn-ea"/>
              <a:cs typeface="+mn-ea"/>
              <a:sym typeface="+mn-lt"/>
            </a:endParaRPr>
          </a:p>
        </p:txBody>
      </p:sp>
      <p:sp>
        <p:nvSpPr>
          <p:cNvPr id="50" name="TextBox 49"/>
          <p:cNvSpPr txBox="1"/>
          <p:nvPr/>
        </p:nvSpPr>
        <p:spPr>
          <a:xfrm>
            <a:off x="3656343" y="3262954"/>
            <a:ext cx="356187" cy="461665"/>
          </a:xfrm>
          <a:prstGeom prst="rect">
            <a:avLst/>
          </a:prstGeom>
          <a:noFill/>
        </p:spPr>
        <p:txBody>
          <a:bodyPr wrap="none" rtlCol="0">
            <a:spAutoFit/>
          </a:bodyPr>
          <a:lstStyle/>
          <a:p>
            <a:pPr algn="ctr"/>
            <a:r>
              <a:rPr lang="en-US" altLang="zh-CN" sz="2400" b="1" dirty="0" smtClean="0">
                <a:solidFill>
                  <a:srgbClr val="F8F8F8"/>
                </a:solidFill>
                <a:latin typeface="+mn-lt"/>
                <a:ea typeface="+mn-ea"/>
                <a:cs typeface="+mn-ea"/>
                <a:sym typeface="+mn-lt"/>
              </a:rPr>
              <a:t>2</a:t>
            </a:r>
            <a:endParaRPr lang="zh-CN" altLang="en-US" sz="2400" b="1" dirty="0">
              <a:solidFill>
                <a:srgbClr val="F8F8F8"/>
              </a:solidFill>
              <a:latin typeface="+mn-lt"/>
              <a:ea typeface="+mn-ea"/>
              <a:cs typeface="+mn-ea"/>
              <a:sym typeface="+mn-lt"/>
            </a:endParaRPr>
          </a:p>
        </p:txBody>
      </p:sp>
      <p:sp>
        <p:nvSpPr>
          <p:cNvPr id="51" name="Oval 6"/>
          <p:cNvSpPr>
            <a:spLocks noChangeArrowheads="1"/>
          </p:cNvSpPr>
          <p:nvPr/>
        </p:nvSpPr>
        <p:spPr bwMode="auto">
          <a:xfrm>
            <a:off x="3552949" y="4067034"/>
            <a:ext cx="556066" cy="58202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latin typeface="+mn-lt"/>
              <a:ea typeface="+mn-ea"/>
              <a:cs typeface="+mn-ea"/>
              <a:sym typeface="+mn-lt"/>
            </a:endParaRPr>
          </a:p>
        </p:txBody>
      </p:sp>
      <p:sp>
        <p:nvSpPr>
          <p:cNvPr id="52" name="TextBox 51"/>
          <p:cNvSpPr txBox="1"/>
          <p:nvPr/>
        </p:nvSpPr>
        <p:spPr>
          <a:xfrm>
            <a:off x="3656343" y="4136411"/>
            <a:ext cx="356187" cy="461665"/>
          </a:xfrm>
          <a:prstGeom prst="rect">
            <a:avLst/>
          </a:prstGeom>
          <a:noFill/>
        </p:spPr>
        <p:txBody>
          <a:bodyPr wrap="none" rtlCol="0">
            <a:spAutoFit/>
          </a:bodyPr>
          <a:lstStyle/>
          <a:p>
            <a:pPr algn="ctr"/>
            <a:r>
              <a:rPr lang="en-US" altLang="zh-CN" sz="2400" b="1" dirty="0" smtClean="0">
                <a:solidFill>
                  <a:srgbClr val="F8F8F8"/>
                </a:solidFill>
                <a:latin typeface="+mn-lt"/>
                <a:ea typeface="+mn-ea"/>
                <a:cs typeface="+mn-ea"/>
                <a:sym typeface="+mn-lt"/>
              </a:rPr>
              <a:t>3</a:t>
            </a:r>
            <a:endParaRPr lang="zh-CN" altLang="en-US" sz="2400" b="1" dirty="0">
              <a:solidFill>
                <a:srgbClr val="F8F8F8"/>
              </a:solidFill>
              <a:latin typeface="+mn-lt"/>
              <a:ea typeface="+mn-ea"/>
              <a:cs typeface="+mn-ea"/>
              <a:sym typeface="+mn-lt"/>
            </a:endParaRPr>
          </a:p>
        </p:txBody>
      </p:sp>
      <p:grpSp>
        <p:nvGrpSpPr>
          <p:cNvPr id="2" name="组合 1"/>
          <p:cNvGrpSpPr/>
          <p:nvPr/>
        </p:nvGrpSpPr>
        <p:grpSpPr>
          <a:xfrm>
            <a:off x="515788" y="2243470"/>
            <a:ext cx="2739206" cy="2732652"/>
            <a:chOff x="567625" y="1876138"/>
            <a:chExt cx="3317875" cy="3309938"/>
          </a:xfrm>
        </p:grpSpPr>
        <p:sp>
          <p:nvSpPr>
            <p:cNvPr id="39" name="Oval 19"/>
            <p:cNvSpPr>
              <a:spLocks noChangeArrowheads="1"/>
            </p:cNvSpPr>
            <p:nvPr/>
          </p:nvSpPr>
          <p:spPr bwMode="auto">
            <a:xfrm>
              <a:off x="828378" y="2121010"/>
              <a:ext cx="2790825" cy="2782888"/>
            </a:xfrm>
            <a:prstGeom prst="ellipse">
              <a:avLst/>
            </a:prstGeom>
            <a:blipFill>
              <a:blip r:embed="rId4" cstate="print"/>
              <a:stretch>
                <a:fillRect/>
              </a:stretch>
            </a:blipFill>
            <a:ln>
              <a:solidFill>
                <a:schemeClr val="bg2">
                  <a:lumMod val="40000"/>
                  <a:lumOff val="60000"/>
                </a:schemeClr>
              </a:solid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40" name="组合 39"/>
            <p:cNvGrpSpPr/>
            <p:nvPr/>
          </p:nvGrpSpPr>
          <p:grpSpPr>
            <a:xfrm rot="20826965">
              <a:off x="567625" y="1876138"/>
              <a:ext cx="3317875" cy="3309938"/>
              <a:chOff x="625806" y="2032000"/>
              <a:chExt cx="3317875" cy="3309938"/>
            </a:xfrm>
          </p:grpSpPr>
          <p:sp>
            <p:nvSpPr>
              <p:cNvPr id="41" name="Freeform 21"/>
              <p:cNvSpPr>
                <a:spLocks/>
              </p:cNvSpPr>
              <p:nvPr/>
            </p:nvSpPr>
            <p:spPr bwMode="auto">
              <a:xfrm>
                <a:off x="865519" y="2032000"/>
                <a:ext cx="1376363" cy="885825"/>
              </a:xfrm>
              <a:custGeom>
                <a:avLst/>
                <a:gdLst>
                  <a:gd name="T0" fmla="*/ 227 w 2059"/>
                  <a:gd name="T1" fmla="*/ 1328 h 1328"/>
                  <a:gd name="T2" fmla="*/ 2059 w 2059"/>
                  <a:gd name="T3" fmla="*/ 262 h 1328"/>
                  <a:gd name="T4" fmla="*/ 2059 w 2059"/>
                  <a:gd name="T5" fmla="*/ 0 h 1328"/>
                  <a:gd name="T6" fmla="*/ 0 w 2059"/>
                  <a:gd name="T7" fmla="*/ 1197 h 1328"/>
                  <a:gd name="T8" fmla="*/ 227 w 2059"/>
                  <a:gd name="T9" fmla="*/ 1328 h 1328"/>
                </a:gdLst>
                <a:ahLst/>
                <a:cxnLst>
                  <a:cxn ang="0">
                    <a:pos x="T0" y="T1"/>
                  </a:cxn>
                  <a:cxn ang="0">
                    <a:pos x="T2" y="T3"/>
                  </a:cxn>
                  <a:cxn ang="0">
                    <a:pos x="T4" y="T5"/>
                  </a:cxn>
                  <a:cxn ang="0">
                    <a:pos x="T6" y="T7"/>
                  </a:cxn>
                  <a:cxn ang="0">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42" name="Freeform 22"/>
              <p:cNvSpPr>
                <a:spLocks/>
              </p:cNvSpPr>
              <p:nvPr/>
            </p:nvSpPr>
            <p:spPr bwMode="auto">
              <a:xfrm>
                <a:off x="625806" y="2032000"/>
                <a:ext cx="3317875" cy="3309938"/>
              </a:xfrm>
              <a:custGeom>
                <a:avLst/>
                <a:gdLst>
                  <a:gd name="T0" fmla="*/ 2527 w 4963"/>
                  <a:gd name="T1" fmla="*/ 262 h 4963"/>
                  <a:gd name="T2" fmla="*/ 4702 w 4963"/>
                  <a:gd name="T3" fmla="*/ 2481 h 4963"/>
                  <a:gd name="T4" fmla="*/ 2482 w 4963"/>
                  <a:gd name="T5" fmla="*/ 4701 h 4963"/>
                  <a:gd name="T6" fmla="*/ 262 w 4963"/>
                  <a:gd name="T7" fmla="*/ 2481 h 4963"/>
                  <a:gd name="T8" fmla="*/ 530 w 4963"/>
                  <a:gd name="T9" fmla="*/ 1424 h 4963"/>
                  <a:gd name="T10" fmla="*/ 303 w 4963"/>
                  <a:gd name="T11" fmla="*/ 1293 h 4963"/>
                  <a:gd name="T12" fmla="*/ 0 w 4963"/>
                  <a:gd name="T13" fmla="*/ 2481 h 4963"/>
                  <a:gd name="T14" fmla="*/ 2482 w 4963"/>
                  <a:gd name="T15" fmla="*/ 4963 h 4963"/>
                  <a:gd name="T16" fmla="*/ 4963 w 4963"/>
                  <a:gd name="T17" fmla="*/ 2481 h 4963"/>
                  <a:gd name="T18" fmla="*/ 2527 w 4963"/>
                  <a:gd name="T19" fmla="*/ 0 h 4963"/>
                  <a:gd name="T20" fmla="*/ 2527 w 4963"/>
                  <a:gd name="T21" fmla="*/ 262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grpSp>
      <p:sp>
        <p:nvSpPr>
          <p:cNvPr id="55" name="椭圆 54"/>
          <p:cNvSpPr/>
          <p:nvPr/>
        </p:nvSpPr>
        <p:spPr bwMode="auto">
          <a:xfrm>
            <a:off x="2089916" y="4262585"/>
            <a:ext cx="878620" cy="878620"/>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56" name="TextBox 55"/>
          <p:cNvSpPr txBox="1"/>
          <p:nvPr/>
        </p:nvSpPr>
        <p:spPr>
          <a:xfrm>
            <a:off x="2129116" y="4397452"/>
            <a:ext cx="800219" cy="461665"/>
          </a:xfrm>
          <a:prstGeom prst="rect">
            <a:avLst/>
          </a:prstGeom>
          <a:noFill/>
        </p:spPr>
        <p:txBody>
          <a:bodyPr wrap="none" rtlCol="0">
            <a:spAutoFit/>
          </a:bodyPr>
          <a:lstStyle/>
          <a:p>
            <a:pPr algn="ctr"/>
            <a:r>
              <a:rPr lang="zh-CN" altLang="en-US" sz="2400" dirty="0" smtClean="0">
                <a:solidFill>
                  <a:schemeClr val="accent2"/>
                </a:solidFill>
                <a:latin typeface="+mn-lt"/>
                <a:ea typeface="+mn-ea"/>
                <a:cs typeface="+mn-ea"/>
                <a:sym typeface="+mn-lt"/>
              </a:rPr>
              <a:t>目录</a:t>
            </a:r>
            <a:endParaRPr lang="zh-CN" altLang="en-US" sz="2400" dirty="0">
              <a:solidFill>
                <a:schemeClr val="accent2"/>
              </a:solidFill>
              <a:latin typeface="+mn-lt"/>
              <a:ea typeface="+mn-ea"/>
              <a:cs typeface="+mn-ea"/>
              <a:sym typeface="+mn-lt"/>
            </a:endParaRPr>
          </a:p>
        </p:txBody>
      </p:sp>
      <p:sp>
        <p:nvSpPr>
          <p:cNvPr id="57" name="TextBox 56"/>
          <p:cNvSpPr txBox="1"/>
          <p:nvPr/>
        </p:nvSpPr>
        <p:spPr>
          <a:xfrm>
            <a:off x="2129917" y="4758536"/>
            <a:ext cx="798617" cy="276999"/>
          </a:xfrm>
          <a:prstGeom prst="rect">
            <a:avLst/>
          </a:prstGeom>
          <a:noFill/>
        </p:spPr>
        <p:txBody>
          <a:bodyPr wrap="none" rtlCol="0">
            <a:spAutoFit/>
          </a:bodyPr>
          <a:lstStyle/>
          <a:p>
            <a:pPr algn="ctr"/>
            <a:r>
              <a:rPr lang="en-US" altLang="zh-CN" sz="1200" dirty="0" smtClean="0">
                <a:solidFill>
                  <a:schemeClr val="accent2"/>
                </a:solidFill>
                <a:latin typeface="+mn-lt"/>
                <a:ea typeface="+mn-ea"/>
                <a:cs typeface="+mn-ea"/>
                <a:sym typeface="+mn-lt"/>
              </a:rPr>
              <a:t>Contents</a:t>
            </a:r>
            <a:endParaRPr lang="zh-CN" altLang="en-US" sz="1200" dirty="0">
              <a:solidFill>
                <a:schemeClr val="accent2"/>
              </a:solidFill>
              <a:latin typeface="+mn-lt"/>
              <a:ea typeface="+mn-ea"/>
              <a:cs typeface="+mn-ea"/>
              <a:sym typeface="+mn-lt"/>
            </a:endParaRPr>
          </a:p>
        </p:txBody>
      </p:sp>
      <p:sp>
        <p:nvSpPr>
          <p:cNvPr id="29" name="TextBox 28"/>
          <p:cNvSpPr txBox="1"/>
          <p:nvPr/>
        </p:nvSpPr>
        <p:spPr>
          <a:xfrm>
            <a:off x="4140746" y="2370946"/>
            <a:ext cx="3031002" cy="553998"/>
          </a:xfrm>
          <a:prstGeom prst="rect">
            <a:avLst/>
          </a:prstGeom>
          <a:noFill/>
        </p:spPr>
        <p:txBody>
          <a:bodyPr wrap="square" rtlCol="0">
            <a:spAutoFit/>
          </a:bodyPr>
          <a:lstStyle>
            <a:defPPr>
              <a:defRPr lang="zh-CN"/>
            </a:defPPr>
            <a:lvl1pPr>
              <a:defRPr sz="3200" b="1">
                <a:solidFill>
                  <a:schemeClr val="bg1"/>
                </a:solidFill>
                <a:latin typeface="+mn-ea"/>
                <a:ea typeface="+mn-ea"/>
              </a:defRPr>
            </a:lvl1pPr>
          </a:lstStyle>
          <a:p>
            <a:r>
              <a:rPr lang="zh-CN" altLang="en-US" sz="3000" b="0" dirty="0" smtClean="0">
                <a:latin typeface="+mn-lt"/>
                <a:cs typeface="+mn-ea"/>
                <a:sym typeface="+mn-lt"/>
              </a:rPr>
              <a:t>新时代的民生观</a:t>
            </a:r>
            <a:endParaRPr lang="zh-CN" altLang="en-US" sz="3000" b="0" dirty="0">
              <a:latin typeface="+mn-lt"/>
              <a:cs typeface="+mn-ea"/>
              <a:sym typeface="+mn-lt"/>
            </a:endParaRPr>
          </a:p>
        </p:txBody>
      </p:sp>
    </p:spTree>
    <p:extLst>
      <p:ext uri="{BB962C8B-B14F-4D97-AF65-F5344CB8AC3E}">
        <p14:creationId xmlns:p14="http://schemas.microsoft.com/office/powerpoint/2010/main" val="516418016"/>
      </p:ext>
    </p:extLst>
  </p:cSld>
  <p:clrMapOvr>
    <a:masterClrMapping/>
  </p:clrMapOvr>
  <p:transition spd="slow" advTm="774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heel(1)">
                                      <p:cBhvr>
                                        <p:cTn id="27" dur="500"/>
                                        <p:tgtEl>
                                          <p:spTgt spid="5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heel(1)">
                                      <p:cBhvr>
                                        <p:cTn id="30" dur="500"/>
                                        <p:tgtEl>
                                          <p:spTgt spid="56"/>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heel(1)">
                                      <p:cBhvr>
                                        <p:cTn id="33" dur="500"/>
                                        <p:tgtEl>
                                          <p:spTgt spid="57"/>
                                        </p:tgtEl>
                                      </p:cBhvr>
                                    </p:animEffect>
                                  </p:childTnLst>
                                </p:cTn>
                              </p:par>
                              <p:par>
                                <p:cTn id="34" presetID="1" presetClass="entr" presetSubtype="0" fill="hold" grpId="0" nodeType="withEffect">
                                  <p:stCondLst>
                                    <p:cond delay="100"/>
                                  </p:stCondLst>
                                  <p:childTnLst>
                                    <p:set>
                                      <p:cBhvr>
                                        <p:cTn id="35" dur="1" fill="hold">
                                          <p:stCondLst>
                                            <p:cond delay="0"/>
                                          </p:stCondLst>
                                        </p:cTn>
                                        <p:tgtEl>
                                          <p:spTgt spid="44"/>
                                        </p:tgtEl>
                                        <p:attrNameLst>
                                          <p:attrName>style.visibility</p:attrName>
                                        </p:attrNameLst>
                                      </p:cBhvr>
                                      <p:to>
                                        <p:strVal val="visible"/>
                                      </p:to>
                                    </p:set>
                                  </p:childTnLst>
                                </p:cTn>
                              </p:par>
                              <p:par>
                                <p:cTn id="36" presetID="56" presetClass="path" presetSubtype="0" accel="50000" decel="50000" fill="hold" grpId="1" nodeType="withEffect">
                                  <p:stCondLst>
                                    <p:cond delay="100"/>
                                  </p:stCondLst>
                                  <p:childTnLst>
                                    <p:animMotion origin="layout" path="M -3.61111E-6 4.44444E-6 L -0.21319 0.15092 " pathEditMode="relative" rAng="0" ptsTypes="AA">
                                      <p:cBhvr>
                                        <p:cTn id="37" dur="500" spd="-100000" fill="hold"/>
                                        <p:tgtEl>
                                          <p:spTgt spid="44"/>
                                        </p:tgtEl>
                                        <p:attrNameLst>
                                          <p:attrName>ppt_x</p:attrName>
                                          <p:attrName>ppt_y</p:attrName>
                                        </p:attrNameLst>
                                      </p:cBhvr>
                                      <p:rCtr x="-10660" y="7546"/>
                                    </p:animMotion>
                                  </p:childTnLst>
                                </p:cTn>
                              </p:par>
                              <p:par>
                                <p:cTn id="38" presetID="1" presetClass="entr" presetSubtype="0" fill="hold" grpId="0" nodeType="withEffect">
                                  <p:stCondLst>
                                    <p:cond delay="200"/>
                                  </p:stCondLst>
                                  <p:childTnLst>
                                    <p:set>
                                      <p:cBhvr>
                                        <p:cTn id="39" dur="1" fill="hold">
                                          <p:stCondLst>
                                            <p:cond delay="0"/>
                                          </p:stCondLst>
                                        </p:cTn>
                                        <p:tgtEl>
                                          <p:spTgt spid="49"/>
                                        </p:tgtEl>
                                        <p:attrNameLst>
                                          <p:attrName>style.visibility</p:attrName>
                                        </p:attrNameLst>
                                      </p:cBhvr>
                                      <p:to>
                                        <p:strVal val="visible"/>
                                      </p:to>
                                    </p:set>
                                  </p:childTnLst>
                                </p:cTn>
                              </p:par>
                              <p:par>
                                <p:cTn id="40" presetID="56" presetClass="path" presetSubtype="0" accel="50000" decel="50000" fill="hold" grpId="1" nodeType="withEffect">
                                  <p:stCondLst>
                                    <p:cond delay="200"/>
                                  </p:stCondLst>
                                  <p:childTnLst>
                                    <p:animMotion origin="layout" path="M -3.61111E-6 -1.85185E-6 L -0.21319 0.02338 " pathEditMode="relative" rAng="0" ptsTypes="AA">
                                      <p:cBhvr>
                                        <p:cTn id="41" dur="500" spd="-100000" fill="hold"/>
                                        <p:tgtEl>
                                          <p:spTgt spid="49"/>
                                        </p:tgtEl>
                                        <p:attrNameLst>
                                          <p:attrName>ppt_x</p:attrName>
                                          <p:attrName>ppt_y</p:attrName>
                                        </p:attrNameLst>
                                      </p:cBhvr>
                                      <p:rCtr x="-10660" y="1157"/>
                                    </p:animMotion>
                                  </p:childTnLst>
                                </p:cTn>
                              </p:par>
                              <p:par>
                                <p:cTn id="42" presetID="1" presetClass="entr" presetSubtype="0" fill="hold" grpId="0" nodeType="withEffect">
                                  <p:stCondLst>
                                    <p:cond delay="300"/>
                                  </p:stCondLst>
                                  <p:childTnLst>
                                    <p:set>
                                      <p:cBhvr>
                                        <p:cTn id="43" dur="1" fill="hold">
                                          <p:stCondLst>
                                            <p:cond delay="0"/>
                                          </p:stCondLst>
                                        </p:cTn>
                                        <p:tgtEl>
                                          <p:spTgt spid="51"/>
                                        </p:tgtEl>
                                        <p:attrNameLst>
                                          <p:attrName>style.visibility</p:attrName>
                                        </p:attrNameLst>
                                      </p:cBhvr>
                                      <p:to>
                                        <p:strVal val="visible"/>
                                      </p:to>
                                    </p:set>
                                  </p:childTnLst>
                                </p:cTn>
                              </p:par>
                              <p:par>
                                <p:cTn id="44" presetID="56" presetClass="path" presetSubtype="0" accel="50000" decel="50000" fill="hold" grpId="1" nodeType="withEffect">
                                  <p:stCondLst>
                                    <p:cond delay="300"/>
                                  </p:stCondLst>
                                  <p:childTnLst>
                                    <p:animMotion origin="layout" path="M -8.33333E-7 4.44444E-6 L -0.21354 -0.10533 " pathEditMode="relative" rAng="0" ptsTypes="AA">
                                      <p:cBhvr>
                                        <p:cTn id="45" dur="500" spd="-100000" fill="hold"/>
                                        <p:tgtEl>
                                          <p:spTgt spid="51"/>
                                        </p:tgtEl>
                                        <p:attrNameLst>
                                          <p:attrName>ppt_x</p:attrName>
                                          <p:attrName>ppt_y</p:attrName>
                                        </p:attrNameLst>
                                      </p:cBhvr>
                                      <p:rCtr x="-10677" y="-5278"/>
                                    </p:animMotion>
                                  </p:childTnLst>
                                </p:cTn>
                              </p:par>
                            </p:childTnLst>
                          </p:cTn>
                        </p:par>
                        <p:par>
                          <p:cTn id="46" fill="hold">
                            <p:stCondLst>
                              <p:cond delay="2300"/>
                            </p:stCondLst>
                            <p:childTnLst>
                              <p:par>
                                <p:cTn id="47" presetID="31"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300" fill="hold"/>
                                        <p:tgtEl>
                                          <p:spTgt spid="45"/>
                                        </p:tgtEl>
                                        <p:attrNameLst>
                                          <p:attrName>ppt_w</p:attrName>
                                        </p:attrNameLst>
                                      </p:cBhvr>
                                      <p:tavLst>
                                        <p:tav tm="0">
                                          <p:val>
                                            <p:fltVal val="0"/>
                                          </p:val>
                                        </p:tav>
                                        <p:tav tm="100000">
                                          <p:val>
                                            <p:strVal val="#ppt_w"/>
                                          </p:val>
                                        </p:tav>
                                      </p:tavLst>
                                    </p:anim>
                                    <p:anim calcmode="lin" valueType="num">
                                      <p:cBhvr>
                                        <p:cTn id="50" dur="300" fill="hold"/>
                                        <p:tgtEl>
                                          <p:spTgt spid="45"/>
                                        </p:tgtEl>
                                        <p:attrNameLst>
                                          <p:attrName>ppt_h</p:attrName>
                                        </p:attrNameLst>
                                      </p:cBhvr>
                                      <p:tavLst>
                                        <p:tav tm="0">
                                          <p:val>
                                            <p:fltVal val="0"/>
                                          </p:val>
                                        </p:tav>
                                        <p:tav tm="100000">
                                          <p:val>
                                            <p:strVal val="#ppt_h"/>
                                          </p:val>
                                        </p:tav>
                                      </p:tavLst>
                                    </p:anim>
                                    <p:anim calcmode="lin" valueType="num">
                                      <p:cBhvr>
                                        <p:cTn id="51" dur="300" fill="hold"/>
                                        <p:tgtEl>
                                          <p:spTgt spid="45"/>
                                        </p:tgtEl>
                                        <p:attrNameLst>
                                          <p:attrName>style.rotation</p:attrName>
                                        </p:attrNameLst>
                                      </p:cBhvr>
                                      <p:tavLst>
                                        <p:tav tm="0">
                                          <p:val>
                                            <p:fltVal val="90"/>
                                          </p:val>
                                        </p:tav>
                                        <p:tav tm="100000">
                                          <p:val>
                                            <p:fltVal val="0"/>
                                          </p:val>
                                        </p:tav>
                                      </p:tavLst>
                                    </p:anim>
                                    <p:animEffect transition="in" filter="fade">
                                      <p:cBhvr>
                                        <p:cTn id="52" dur="300"/>
                                        <p:tgtEl>
                                          <p:spTgt spid="45"/>
                                        </p:tgtEl>
                                      </p:cBhvr>
                                    </p:animEffect>
                                  </p:childTnLst>
                                </p:cTn>
                              </p:par>
                            </p:childTnLst>
                          </p:cTn>
                        </p:par>
                        <p:par>
                          <p:cTn id="53" fill="hold">
                            <p:stCondLst>
                              <p:cond delay="2600"/>
                            </p:stCondLst>
                            <p:childTnLst>
                              <p:par>
                                <p:cTn id="54" presetID="31" presetClass="entr" presetSubtype="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300" fill="hold"/>
                                        <p:tgtEl>
                                          <p:spTgt spid="50"/>
                                        </p:tgtEl>
                                        <p:attrNameLst>
                                          <p:attrName>ppt_w</p:attrName>
                                        </p:attrNameLst>
                                      </p:cBhvr>
                                      <p:tavLst>
                                        <p:tav tm="0">
                                          <p:val>
                                            <p:fltVal val="0"/>
                                          </p:val>
                                        </p:tav>
                                        <p:tav tm="100000">
                                          <p:val>
                                            <p:strVal val="#ppt_w"/>
                                          </p:val>
                                        </p:tav>
                                      </p:tavLst>
                                    </p:anim>
                                    <p:anim calcmode="lin" valueType="num">
                                      <p:cBhvr>
                                        <p:cTn id="57" dur="300" fill="hold"/>
                                        <p:tgtEl>
                                          <p:spTgt spid="50"/>
                                        </p:tgtEl>
                                        <p:attrNameLst>
                                          <p:attrName>ppt_h</p:attrName>
                                        </p:attrNameLst>
                                      </p:cBhvr>
                                      <p:tavLst>
                                        <p:tav tm="0">
                                          <p:val>
                                            <p:fltVal val="0"/>
                                          </p:val>
                                        </p:tav>
                                        <p:tav tm="100000">
                                          <p:val>
                                            <p:strVal val="#ppt_h"/>
                                          </p:val>
                                        </p:tav>
                                      </p:tavLst>
                                    </p:anim>
                                    <p:anim calcmode="lin" valueType="num">
                                      <p:cBhvr>
                                        <p:cTn id="58" dur="300" fill="hold"/>
                                        <p:tgtEl>
                                          <p:spTgt spid="50"/>
                                        </p:tgtEl>
                                        <p:attrNameLst>
                                          <p:attrName>style.rotation</p:attrName>
                                        </p:attrNameLst>
                                      </p:cBhvr>
                                      <p:tavLst>
                                        <p:tav tm="0">
                                          <p:val>
                                            <p:fltVal val="90"/>
                                          </p:val>
                                        </p:tav>
                                        <p:tav tm="100000">
                                          <p:val>
                                            <p:fltVal val="0"/>
                                          </p:val>
                                        </p:tav>
                                      </p:tavLst>
                                    </p:anim>
                                    <p:animEffect transition="in" filter="fade">
                                      <p:cBhvr>
                                        <p:cTn id="59" dur="300"/>
                                        <p:tgtEl>
                                          <p:spTgt spid="50"/>
                                        </p:tgtEl>
                                      </p:cBhvr>
                                    </p:animEffect>
                                  </p:childTnLst>
                                </p:cTn>
                              </p:par>
                            </p:childTnLst>
                          </p:cTn>
                        </p:par>
                        <p:par>
                          <p:cTn id="60" fill="hold">
                            <p:stCondLst>
                              <p:cond delay="2900"/>
                            </p:stCondLst>
                            <p:childTnLst>
                              <p:par>
                                <p:cTn id="61" presetID="31"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300" fill="hold"/>
                                        <p:tgtEl>
                                          <p:spTgt spid="52"/>
                                        </p:tgtEl>
                                        <p:attrNameLst>
                                          <p:attrName>ppt_w</p:attrName>
                                        </p:attrNameLst>
                                      </p:cBhvr>
                                      <p:tavLst>
                                        <p:tav tm="0">
                                          <p:val>
                                            <p:fltVal val="0"/>
                                          </p:val>
                                        </p:tav>
                                        <p:tav tm="100000">
                                          <p:val>
                                            <p:strVal val="#ppt_w"/>
                                          </p:val>
                                        </p:tav>
                                      </p:tavLst>
                                    </p:anim>
                                    <p:anim calcmode="lin" valueType="num">
                                      <p:cBhvr>
                                        <p:cTn id="64" dur="300" fill="hold"/>
                                        <p:tgtEl>
                                          <p:spTgt spid="52"/>
                                        </p:tgtEl>
                                        <p:attrNameLst>
                                          <p:attrName>ppt_h</p:attrName>
                                        </p:attrNameLst>
                                      </p:cBhvr>
                                      <p:tavLst>
                                        <p:tav tm="0">
                                          <p:val>
                                            <p:fltVal val="0"/>
                                          </p:val>
                                        </p:tav>
                                        <p:tav tm="100000">
                                          <p:val>
                                            <p:strVal val="#ppt_h"/>
                                          </p:val>
                                        </p:tav>
                                      </p:tavLst>
                                    </p:anim>
                                    <p:anim calcmode="lin" valueType="num">
                                      <p:cBhvr>
                                        <p:cTn id="65" dur="300" fill="hold"/>
                                        <p:tgtEl>
                                          <p:spTgt spid="52"/>
                                        </p:tgtEl>
                                        <p:attrNameLst>
                                          <p:attrName>style.rotation</p:attrName>
                                        </p:attrNameLst>
                                      </p:cBhvr>
                                      <p:tavLst>
                                        <p:tav tm="0">
                                          <p:val>
                                            <p:fltVal val="90"/>
                                          </p:val>
                                        </p:tav>
                                        <p:tav tm="100000">
                                          <p:val>
                                            <p:fltVal val="0"/>
                                          </p:val>
                                        </p:tav>
                                      </p:tavLst>
                                    </p:anim>
                                    <p:animEffect transition="in" filter="fade">
                                      <p:cBhvr>
                                        <p:cTn id="66" dur="300"/>
                                        <p:tgtEl>
                                          <p:spTgt spid="52"/>
                                        </p:tgtEl>
                                      </p:cBhvr>
                                    </p:animEffect>
                                  </p:childTnLst>
                                </p:cTn>
                              </p:par>
                            </p:childTnLst>
                          </p:cTn>
                        </p:par>
                        <p:par>
                          <p:cTn id="67" fill="hold">
                            <p:stCondLst>
                              <p:cond delay="32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par>
                          <p:cTn id="71" fill="hold">
                            <p:stCondLst>
                              <p:cond delay="37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childTnLst>
                          </p:cTn>
                        </p:par>
                        <p:par>
                          <p:cTn id="75" fill="hold">
                            <p:stCondLst>
                              <p:cond delay="4200"/>
                            </p:stCondLst>
                            <p:childTnLst>
                              <p:par>
                                <p:cTn id="76" presetID="22" presetClass="entr" presetSubtype="8"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2" grpId="0" animBg="1"/>
      <p:bldP spid="34" grpId="0" animBg="1"/>
      <p:bldP spid="47" grpId="0"/>
      <p:bldP spid="48" grpId="0"/>
      <p:bldP spid="44" grpId="0" animBg="1"/>
      <p:bldP spid="44" grpId="1" animBg="1"/>
      <p:bldP spid="45" grpId="0"/>
      <p:bldP spid="49" grpId="0" animBg="1"/>
      <p:bldP spid="49" grpId="1" animBg="1"/>
      <p:bldP spid="50" grpId="0"/>
      <p:bldP spid="51" grpId="0" animBg="1"/>
      <p:bldP spid="51" grpId="1" animBg="1"/>
      <p:bldP spid="52" grpId="0"/>
      <p:bldP spid="55" grpId="0" animBg="1"/>
      <p:bldP spid="56" grpId="0"/>
      <p:bldP spid="5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矩形 27"/>
          <p:cNvSpPr/>
          <p:nvPr/>
        </p:nvSpPr>
        <p:spPr bwMode="auto">
          <a:xfrm>
            <a:off x="0" y="5461346"/>
            <a:ext cx="9144000" cy="10918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9" name="椭圆 28"/>
          <p:cNvSpPr/>
          <p:nvPr/>
        </p:nvSpPr>
        <p:spPr bwMode="auto">
          <a:xfrm>
            <a:off x="4427120" y="5373467"/>
            <a:ext cx="289760" cy="289760"/>
          </a:xfrm>
          <a:prstGeom prst="ellipse">
            <a:avLst/>
          </a:prstGeom>
          <a:solidFill>
            <a:schemeClr val="tx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0" name="等腰三角形 29"/>
          <p:cNvSpPr/>
          <p:nvPr/>
        </p:nvSpPr>
        <p:spPr bwMode="auto">
          <a:xfrm>
            <a:off x="4509007" y="513538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1" name="圆角矩形 30"/>
          <p:cNvSpPr/>
          <p:nvPr/>
        </p:nvSpPr>
        <p:spPr bwMode="auto">
          <a:xfrm>
            <a:off x="908662" y="1484784"/>
            <a:ext cx="7282145" cy="3716556"/>
          </a:xfrm>
          <a:prstGeom prst="roundRect">
            <a:avLst>
              <a:gd name="adj" fmla="val 5199"/>
            </a:avLst>
          </a:prstGeom>
          <a:solidFill>
            <a:srgbClr val="F2F2F2"/>
          </a:solidFill>
          <a:ln w="9525" cmpd="sng">
            <a:solidFill>
              <a:schemeClr val="tx2"/>
            </a:solidFill>
            <a:miter lim="800000"/>
            <a:headEnd/>
            <a:tailEnd/>
          </a:ln>
          <a:extLst/>
        </p:spPr>
        <p:txBody>
          <a:bodyPr/>
          <a:lstStyle/>
          <a:p>
            <a:endParaRPr lang="zh-CN" altLang="en-US">
              <a:solidFill>
                <a:schemeClr val="bg1"/>
              </a:solidFill>
              <a:latin typeface="+mn-lt"/>
              <a:ea typeface="+mn-ea"/>
              <a:cs typeface="+mn-ea"/>
              <a:sym typeface="+mn-lt"/>
            </a:endParaRPr>
          </a:p>
        </p:txBody>
      </p:sp>
      <p:sp>
        <p:nvSpPr>
          <p:cNvPr id="32" name="矩形 31"/>
          <p:cNvSpPr/>
          <p:nvPr/>
        </p:nvSpPr>
        <p:spPr>
          <a:xfrm>
            <a:off x="1026384" y="2062019"/>
            <a:ext cx="4068080" cy="3139321"/>
          </a:xfrm>
          <a:prstGeom prst="rect">
            <a:avLst/>
          </a:prstGeom>
          <a:noFill/>
        </p:spPr>
        <p:txBody>
          <a:bodyPr wrap="square" rtlCol="0">
            <a:spAutoFit/>
          </a:bodyPr>
          <a:lstStyle/>
          <a:p>
            <a:r>
              <a:rPr lang="zh-CN" altLang="en-US" dirty="0" smtClean="0">
                <a:solidFill>
                  <a:schemeClr val="bg1">
                    <a:lumMod val="50000"/>
                  </a:schemeClr>
                </a:solidFill>
                <a:latin typeface="方正小标宋简体" pitchFamily="65" charset="-122"/>
                <a:ea typeface="方正小标宋简体" pitchFamily="65" charset="-122"/>
              </a:rPr>
              <a:t>按照十九大报告的要求，强化社保领域顶层设计，进一步健全“覆盖全民、城乡统筹、权责清晰、保障适度、可持续的多层次社会保障体系”。调整低保等社会救助标准，稳步提高各类社保待遇水平。加快建立多主体供给、多渠道保障、租购并举的住房制度，让全体人民“住有所居”。探索建立养老保险风险储备金制度，加快构建具有广州特色的医养结合养老服务体系，努力实现“老有所养”。</a:t>
            </a:r>
            <a:endParaRPr lang="zh-CN" altLang="zh-CN" dirty="0">
              <a:solidFill>
                <a:schemeClr val="bg1">
                  <a:lumMod val="50000"/>
                </a:schemeClr>
              </a:solidFill>
              <a:latin typeface="方正小标宋简体" pitchFamily="65" charset="-122"/>
              <a:ea typeface="方正小标宋简体" pitchFamily="65" charset="-122"/>
            </a:endParaRPr>
          </a:p>
        </p:txBody>
      </p:sp>
      <p:sp>
        <p:nvSpPr>
          <p:cNvPr id="33" name="TextBox 32"/>
          <p:cNvSpPr txBox="1"/>
          <p:nvPr/>
        </p:nvSpPr>
        <p:spPr>
          <a:xfrm>
            <a:off x="990008" y="1649211"/>
            <a:ext cx="1210588" cy="400110"/>
          </a:xfrm>
          <a:prstGeom prst="rect">
            <a:avLst/>
          </a:prstGeom>
          <a:noFill/>
        </p:spPr>
        <p:txBody>
          <a:bodyPr wrap="none" rtlCol="0">
            <a:spAutoFit/>
          </a:bodyPr>
          <a:lstStyle>
            <a:defPPr>
              <a:defRPr lang="zh-CN"/>
            </a:defPPr>
            <a:lvl1pPr>
              <a:defRPr sz="2400" b="1">
                <a:solidFill>
                  <a:schemeClr val="tx2"/>
                </a:solidFill>
                <a:latin typeface="+mj-ea"/>
                <a:ea typeface="+mj-ea"/>
              </a:defRPr>
            </a:lvl1pPr>
          </a:lstStyle>
          <a:p>
            <a:r>
              <a:rPr lang="zh-CN" altLang="en-US" sz="2000" dirty="0" smtClean="0">
                <a:latin typeface="+mn-lt"/>
                <a:ea typeface="+mn-ea"/>
                <a:cs typeface="+mn-ea"/>
                <a:sym typeface="+mn-lt"/>
              </a:rPr>
              <a:t>社会保障</a:t>
            </a:r>
            <a:endParaRPr lang="zh-CN" altLang="en-US" sz="2000" dirty="0">
              <a:latin typeface="+mn-lt"/>
              <a:ea typeface="+mn-ea"/>
              <a:cs typeface="+mn-ea"/>
              <a:sym typeface="+mn-lt"/>
            </a:endParaRPr>
          </a:p>
        </p:txBody>
      </p:sp>
      <p:pic>
        <p:nvPicPr>
          <p:cNvPr id="11" name="图片 10" descr="timg.jpg"/>
          <p:cNvPicPr>
            <a:picLocks/>
          </p:cNvPicPr>
          <p:nvPr/>
        </p:nvPicPr>
        <p:blipFill>
          <a:blip r:embed="rId3" cstate="print"/>
          <a:stretch>
            <a:fillRect/>
          </a:stretch>
        </p:blipFill>
        <p:spPr>
          <a:xfrm>
            <a:off x="4932834" y="2348880"/>
            <a:ext cx="2880000" cy="2160000"/>
          </a:xfrm>
          <a:prstGeom prst="rect">
            <a:avLst/>
          </a:prstGeom>
        </p:spPr>
      </p:pic>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3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p:tgtEl>
                                          <p:spTgt spid="30"/>
                                        </p:tgtEl>
                                        <p:attrNameLst>
                                          <p:attrName>ppt_y</p:attrName>
                                        </p:attrNameLst>
                                      </p:cBhvr>
                                      <p:tavLst>
                                        <p:tav tm="0">
                                          <p:val>
                                            <p:strVal val="#ppt_y+#ppt_h*1.125000"/>
                                          </p:val>
                                        </p:tav>
                                        <p:tav tm="100000">
                                          <p:val>
                                            <p:strVal val="#ppt_y"/>
                                          </p:val>
                                        </p:tav>
                                      </p:tavLst>
                                    </p:anim>
                                    <p:animEffect transition="in" filter="wipe(up)">
                                      <p:cBhvr>
                                        <p:cTn id="28" dur="400"/>
                                        <p:tgtEl>
                                          <p:spTgt spid="30"/>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700"/>
                            </p:stCondLst>
                            <p:childTnLst>
                              <p:par>
                                <p:cTn id="34" presetID="22" presetClass="entr" presetSubtype="4"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700"/>
                            </p:stCondLst>
                            <p:childTnLst>
                              <p:par>
                                <p:cTn id="42" presetID="4"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8" grpId="0" animBg="1"/>
      <p:bldP spid="29" grpId="0" animBg="1"/>
      <p:bldP spid="30" grpId="0" animBg="1"/>
      <p:bldP spid="31" grpId="0" animBg="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矩形 27"/>
          <p:cNvSpPr/>
          <p:nvPr/>
        </p:nvSpPr>
        <p:spPr bwMode="auto">
          <a:xfrm>
            <a:off x="0" y="5461346"/>
            <a:ext cx="9144000" cy="10918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9" name="椭圆 28"/>
          <p:cNvSpPr/>
          <p:nvPr/>
        </p:nvSpPr>
        <p:spPr bwMode="auto">
          <a:xfrm>
            <a:off x="4427120" y="5373467"/>
            <a:ext cx="289760" cy="289760"/>
          </a:xfrm>
          <a:prstGeom prst="ellipse">
            <a:avLst/>
          </a:prstGeom>
          <a:solidFill>
            <a:schemeClr val="tx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0" name="等腰三角形 29"/>
          <p:cNvSpPr/>
          <p:nvPr/>
        </p:nvSpPr>
        <p:spPr bwMode="auto">
          <a:xfrm>
            <a:off x="4509007" y="513538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1" name="圆角矩形 30"/>
          <p:cNvSpPr/>
          <p:nvPr/>
        </p:nvSpPr>
        <p:spPr bwMode="auto">
          <a:xfrm>
            <a:off x="908662" y="1506590"/>
            <a:ext cx="7282145" cy="3578594"/>
          </a:xfrm>
          <a:prstGeom prst="roundRect">
            <a:avLst>
              <a:gd name="adj" fmla="val 5199"/>
            </a:avLst>
          </a:prstGeom>
          <a:solidFill>
            <a:srgbClr val="F2F2F2"/>
          </a:solidFill>
          <a:ln w="9525" cmpd="sng">
            <a:solidFill>
              <a:schemeClr val="tx2"/>
            </a:solidFill>
            <a:miter lim="800000"/>
            <a:headEnd/>
            <a:tailEnd/>
          </a:ln>
          <a:extLst/>
        </p:spPr>
        <p:txBody>
          <a:bodyPr/>
          <a:lstStyle/>
          <a:p>
            <a:endParaRPr lang="zh-CN" altLang="en-US">
              <a:solidFill>
                <a:schemeClr val="bg1"/>
              </a:solidFill>
              <a:latin typeface="+mn-lt"/>
              <a:ea typeface="+mn-ea"/>
              <a:cs typeface="+mn-ea"/>
              <a:sym typeface="+mn-lt"/>
            </a:endParaRPr>
          </a:p>
        </p:txBody>
      </p:sp>
      <p:sp>
        <p:nvSpPr>
          <p:cNvPr id="32" name="矩形 31"/>
          <p:cNvSpPr/>
          <p:nvPr/>
        </p:nvSpPr>
        <p:spPr>
          <a:xfrm>
            <a:off x="1026384" y="1988840"/>
            <a:ext cx="4068080" cy="3139321"/>
          </a:xfrm>
          <a:prstGeom prst="rect">
            <a:avLst/>
          </a:prstGeom>
          <a:noFill/>
        </p:spPr>
        <p:txBody>
          <a:bodyPr wrap="square" rtlCol="0">
            <a:spAutoFit/>
          </a:bodyPr>
          <a:lstStyle/>
          <a:p>
            <a:r>
              <a:rPr lang="zh-CN" altLang="en-US" dirty="0" smtClean="0">
                <a:solidFill>
                  <a:schemeClr val="bg1">
                    <a:lumMod val="50000"/>
                  </a:schemeClr>
                </a:solidFill>
                <a:latin typeface="方正小标宋简体" pitchFamily="65" charset="-122"/>
                <a:ea typeface="方正小标宋简体" pitchFamily="65" charset="-122"/>
              </a:rPr>
              <a:t>以深化公立医院改革为重要抓手，进一步对接人民群众的医疗卫生需求，重点加强基层医疗卫生服务体系和全科医生队伍建设，推进医疗联合体建设，深化医保支付方式改革，推广预约诊疗、远程医疗、日间手术等便民惠民措施，逐步扩大家庭医生签约服务范围，织牢织密基本医疗保障网。加大疾病预防力度，加强妇幼健康服务，促进卫生计生事业更加平衡、更加充分发展。</a:t>
            </a:r>
            <a:endParaRPr lang="zh-CN" altLang="zh-CN" dirty="0">
              <a:solidFill>
                <a:schemeClr val="bg1">
                  <a:lumMod val="50000"/>
                </a:schemeClr>
              </a:solidFill>
              <a:latin typeface="方正小标宋简体" pitchFamily="65" charset="-122"/>
              <a:ea typeface="方正小标宋简体" pitchFamily="65" charset="-122"/>
            </a:endParaRPr>
          </a:p>
        </p:txBody>
      </p:sp>
      <p:sp>
        <p:nvSpPr>
          <p:cNvPr id="33" name="TextBox 32"/>
          <p:cNvSpPr txBox="1"/>
          <p:nvPr/>
        </p:nvSpPr>
        <p:spPr>
          <a:xfrm>
            <a:off x="990008" y="1628800"/>
            <a:ext cx="1210588" cy="400110"/>
          </a:xfrm>
          <a:prstGeom prst="rect">
            <a:avLst/>
          </a:prstGeom>
          <a:noFill/>
        </p:spPr>
        <p:txBody>
          <a:bodyPr wrap="none" rtlCol="0">
            <a:spAutoFit/>
          </a:bodyPr>
          <a:lstStyle>
            <a:defPPr>
              <a:defRPr lang="zh-CN"/>
            </a:defPPr>
            <a:lvl1pPr>
              <a:defRPr sz="2400" b="1">
                <a:solidFill>
                  <a:schemeClr val="tx2"/>
                </a:solidFill>
                <a:latin typeface="+mj-ea"/>
                <a:ea typeface="+mj-ea"/>
              </a:defRPr>
            </a:lvl1pPr>
          </a:lstStyle>
          <a:p>
            <a:r>
              <a:rPr lang="zh-CN" altLang="zh-CN" sz="2000" dirty="0" smtClean="0"/>
              <a:t>医疗卫生</a:t>
            </a:r>
            <a:endParaRPr lang="zh-CN" altLang="en-US" sz="2000" dirty="0">
              <a:latin typeface="+mn-lt"/>
              <a:ea typeface="+mn-ea"/>
              <a:cs typeface="+mn-ea"/>
              <a:sym typeface="+mn-lt"/>
            </a:endParaRPr>
          </a:p>
        </p:txBody>
      </p:sp>
      <p:pic>
        <p:nvPicPr>
          <p:cNvPr id="11" name="图片 10" descr="timg (1).jpg"/>
          <p:cNvPicPr>
            <a:picLocks/>
          </p:cNvPicPr>
          <p:nvPr/>
        </p:nvPicPr>
        <p:blipFill>
          <a:blip r:embed="rId3" cstate="print"/>
          <a:stretch>
            <a:fillRect/>
          </a:stretch>
        </p:blipFill>
        <p:spPr>
          <a:xfrm>
            <a:off x="4932834" y="2276872"/>
            <a:ext cx="2880000" cy="2160000"/>
          </a:xfrm>
          <a:prstGeom prst="rect">
            <a:avLst/>
          </a:prstGeom>
        </p:spPr>
      </p:pic>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3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p:tgtEl>
                                          <p:spTgt spid="30"/>
                                        </p:tgtEl>
                                        <p:attrNameLst>
                                          <p:attrName>ppt_y</p:attrName>
                                        </p:attrNameLst>
                                      </p:cBhvr>
                                      <p:tavLst>
                                        <p:tav tm="0">
                                          <p:val>
                                            <p:strVal val="#ppt_y+#ppt_h*1.125000"/>
                                          </p:val>
                                        </p:tav>
                                        <p:tav tm="100000">
                                          <p:val>
                                            <p:strVal val="#ppt_y"/>
                                          </p:val>
                                        </p:tav>
                                      </p:tavLst>
                                    </p:anim>
                                    <p:animEffect transition="in" filter="wipe(up)">
                                      <p:cBhvr>
                                        <p:cTn id="28" dur="400"/>
                                        <p:tgtEl>
                                          <p:spTgt spid="30"/>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700"/>
                            </p:stCondLst>
                            <p:childTnLst>
                              <p:par>
                                <p:cTn id="34" presetID="22" presetClass="entr" presetSubtype="4"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700"/>
                            </p:stCondLst>
                            <p:childTnLst>
                              <p:par>
                                <p:cTn id="42" presetID="4"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8" grpId="0" animBg="1"/>
      <p:bldP spid="29" grpId="0" animBg="1"/>
      <p:bldP spid="30" grpId="0" animBg="1"/>
      <p:bldP spid="31" grpId="0" animBg="1"/>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1800" b="0">
                <a:solidFill>
                  <a:srgbClr val="FFFF00"/>
                </a:solidFill>
                <a:latin typeface="+mn-ea"/>
                <a:ea typeface="+mn-ea"/>
              </a:defRPr>
            </a:lvl1pPr>
          </a:lstStyle>
          <a:p>
            <a:r>
              <a:rPr lang="zh-CN" altLang="en-US" dirty="0" smtClean="0">
                <a:latin typeface="+mn-lt"/>
                <a:cs typeface="+mn-ea"/>
                <a:sym typeface="+mn-lt"/>
              </a:rPr>
              <a:t>三、</a:t>
            </a:r>
            <a:r>
              <a:rPr lang="zh-CN" altLang="en-US" dirty="0" smtClean="0">
                <a:cs typeface="+mn-ea"/>
                <a:sym typeface="+mn-lt"/>
              </a:rPr>
              <a:t>保障和改善民生的着力点</a:t>
            </a:r>
          </a:p>
        </p:txBody>
      </p:sp>
      <p:sp>
        <p:nvSpPr>
          <p:cNvPr id="2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矩形 27"/>
          <p:cNvSpPr/>
          <p:nvPr/>
        </p:nvSpPr>
        <p:spPr bwMode="auto">
          <a:xfrm>
            <a:off x="0" y="5461346"/>
            <a:ext cx="9144000" cy="10918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9" name="椭圆 28"/>
          <p:cNvSpPr/>
          <p:nvPr/>
        </p:nvSpPr>
        <p:spPr bwMode="auto">
          <a:xfrm>
            <a:off x="4427120" y="5373467"/>
            <a:ext cx="289760" cy="289760"/>
          </a:xfrm>
          <a:prstGeom prst="ellipse">
            <a:avLst/>
          </a:prstGeom>
          <a:solidFill>
            <a:schemeClr val="tx2"/>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0" name="等腰三角形 29"/>
          <p:cNvSpPr/>
          <p:nvPr/>
        </p:nvSpPr>
        <p:spPr bwMode="auto">
          <a:xfrm>
            <a:off x="4509007" y="513538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1" name="圆角矩形 30"/>
          <p:cNvSpPr/>
          <p:nvPr/>
        </p:nvSpPr>
        <p:spPr bwMode="auto">
          <a:xfrm>
            <a:off x="908662" y="1484784"/>
            <a:ext cx="7282145" cy="3578594"/>
          </a:xfrm>
          <a:prstGeom prst="roundRect">
            <a:avLst>
              <a:gd name="adj" fmla="val 5199"/>
            </a:avLst>
          </a:prstGeom>
          <a:solidFill>
            <a:srgbClr val="F2F2F2"/>
          </a:solidFill>
          <a:ln w="9525" cmpd="sng">
            <a:solidFill>
              <a:schemeClr val="tx2"/>
            </a:solidFill>
            <a:miter lim="800000"/>
            <a:headEnd/>
            <a:tailEnd/>
          </a:ln>
          <a:extLst/>
        </p:spPr>
        <p:txBody>
          <a:bodyPr/>
          <a:lstStyle/>
          <a:p>
            <a:endParaRPr lang="zh-CN" altLang="en-US">
              <a:solidFill>
                <a:schemeClr val="bg1"/>
              </a:solidFill>
              <a:latin typeface="+mn-lt"/>
              <a:ea typeface="+mn-ea"/>
              <a:cs typeface="+mn-ea"/>
              <a:sym typeface="+mn-lt"/>
            </a:endParaRPr>
          </a:p>
        </p:txBody>
      </p:sp>
      <p:sp>
        <p:nvSpPr>
          <p:cNvPr id="32" name="矩形 31"/>
          <p:cNvSpPr/>
          <p:nvPr/>
        </p:nvSpPr>
        <p:spPr>
          <a:xfrm>
            <a:off x="1026384" y="2062019"/>
            <a:ext cx="4068080" cy="2862322"/>
          </a:xfrm>
          <a:prstGeom prst="rect">
            <a:avLst/>
          </a:prstGeom>
          <a:noFill/>
        </p:spPr>
        <p:txBody>
          <a:bodyPr wrap="square" rtlCol="0">
            <a:spAutoFit/>
          </a:bodyPr>
          <a:lstStyle/>
          <a:p>
            <a:r>
              <a:rPr lang="zh-CN" altLang="en-US" dirty="0" smtClean="0">
                <a:solidFill>
                  <a:schemeClr val="bg1">
                    <a:lumMod val="50000"/>
                  </a:schemeClr>
                </a:solidFill>
                <a:latin typeface="方正小标宋简体" pitchFamily="65" charset="-122"/>
                <a:ea typeface="方正小标宋简体" pitchFamily="65" charset="-122"/>
              </a:rPr>
              <a:t>在巩固和扩大我市北部山区扶贫开发成果的同时，按照十九大关于“坚决打赢扶贫攻坚战”的最新要求，坚持精准扶贫、精准脱贫，注重扶贫同扶志、扶智相结合，认真做好对口支援疏附、毕节、黔南州、波密、甘孜、巫山、梅州、清远等扶贫工作，建立长效脱贫机制，切实让贫困人口和贫困地区与全国同步迈入全面小康社会，做到“脱真贫、真脱贫”、不返贫。</a:t>
            </a:r>
            <a:endParaRPr lang="zh-CN" altLang="zh-CN" dirty="0">
              <a:solidFill>
                <a:schemeClr val="bg1">
                  <a:lumMod val="50000"/>
                </a:schemeClr>
              </a:solidFill>
              <a:latin typeface="方正小标宋简体" pitchFamily="65" charset="-122"/>
              <a:ea typeface="方正小标宋简体" pitchFamily="65" charset="-122"/>
            </a:endParaRPr>
          </a:p>
        </p:txBody>
      </p:sp>
      <p:sp>
        <p:nvSpPr>
          <p:cNvPr id="33" name="TextBox 32"/>
          <p:cNvSpPr txBox="1"/>
          <p:nvPr/>
        </p:nvSpPr>
        <p:spPr>
          <a:xfrm>
            <a:off x="990008" y="1649211"/>
            <a:ext cx="1210588" cy="400110"/>
          </a:xfrm>
          <a:prstGeom prst="rect">
            <a:avLst/>
          </a:prstGeom>
          <a:noFill/>
        </p:spPr>
        <p:txBody>
          <a:bodyPr wrap="none" rtlCol="0">
            <a:spAutoFit/>
          </a:bodyPr>
          <a:lstStyle>
            <a:defPPr>
              <a:defRPr lang="zh-CN"/>
            </a:defPPr>
            <a:lvl1pPr>
              <a:defRPr sz="2400" b="1">
                <a:solidFill>
                  <a:schemeClr val="tx2"/>
                </a:solidFill>
                <a:latin typeface="+mj-ea"/>
                <a:ea typeface="+mj-ea"/>
              </a:defRPr>
            </a:lvl1pPr>
          </a:lstStyle>
          <a:p>
            <a:r>
              <a:rPr lang="zh-CN" altLang="zh-CN" sz="2000" dirty="0" smtClean="0"/>
              <a:t>扶贫攻坚</a:t>
            </a:r>
            <a:endParaRPr lang="zh-CN" altLang="en-US" sz="2000" dirty="0">
              <a:latin typeface="+mn-lt"/>
              <a:ea typeface="+mn-ea"/>
              <a:cs typeface="+mn-ea"/>
              <a:sym typeface="+mn-lt"/>
            </a:endParaRPr>
          </a:p>
        </p:txBody>
      </p:sp>
      <p:pic>
        <p:nvPicPr>
          <p:cNvPr id="11" name="图片 10" descr="timg (2).jpg"/>
          <p:cNvPicPr>
            <a:picLocks/>
          </p:cNvPicPr>
          <p:nvPr/>
        </p:nvPicPr>
        <p:blipFill>
          <a:blip r:embed="rId3" cstate="print"/>
          <a:stretch>
            <a:fillRect/>
          </a:stretch>
        </p:blipFill>
        <p:spPr>
          <a:xfrm>
            <a:off x="5094464" y="1844824"/>
            <a:ext cx="2376264" cy="2880000"/>
          </a:xfrm>
          <a:prstGeom prst="rect">
            <a:avLst/>
          </a:prstGeom>
        </p:spPr>
      </p:pic>
    </p:spTree>
    <p:extLst>
      <p:ext uri="{BB962C8B-B14F-4D97-AF65-F5344CB8AC3E}">
        <p14:creationId xmlns:p14="http://schemas.microsoft.com/office/powerpoint/2010/main" val="769516735"/>
      </p:ext>
    </p:extLst>
  </p:cSld>
  <p:clrMapOvr>
    <a:masterClrMapping/>
  </p:clrMapOvr>
  <mc:AlternateContent xmlns:mc="http://schemas.openxmlformats.org/markup-compatibility/2006" xmlns:p14="http://schemas.microsoft.com/office/powerpoint/2010/main">
    <mc:Choice Requires="p14">
      <p:transition spd="slow" p14:dur="1200" advTm="6070">
        <p:blinds dir="vert"/>
      </p:transition>
    </mc:Choice>
    <mc:Fallback xmlns="">
      <p:transition spd="slow" advTm="607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3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p:tgtEl>
                                          <p:spTgt spid="30"/>
                                        </p:tgtEl>
                                        <p:attrNameLst>
                                          <p:attrName>ppt_y</p:attrName>
                                        </p:attrNameLst>
                                      </p:cBhvr>
                                      <p:tavLst>
                                        <p:tav tm="0">
                                          <p:val>
                                            <p:strVal val="#ppt_y+#ppt_h*1.125000"/>
                                          </p:val>
                                        </p:tav>
                                        <p:tav tm="100000">
                                          <p:val>
                                            <p:strVal val="#ppt_y"/>
                                          </p:val>
                                        </p:tav>
                                      </p:tavLst>
                                    </p:anim>
                                    <p:animEffect transition="in" filter="wipe(up)">
                                      <p:cBhvr>
                                        <p:cTn id="28" dur="400"/>
                                        <p:tgtEl>
                                          <p:spTgt spid="30"/>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2700"/>
                            </p:stCondLst>
                            <p:childTnLst>
                              <p:par>
                                <p:cTn id="34" presetID="22" presetClass="entr" presetSubtype="4"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700"/>
                            </p:stCondLst>
                            <p:childTnLst>
                              <p:par>
                                <p:cTn id="42" presetID="4"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8" grpId="0" animBg="1"/>
      <p:bldP spid="29" grpId="0" animBg="1"/>
      <p:bldP spid="30" grpId="0" animBg="1"/>
      <p:bldP spid="31" grpId="0" animBg="1"/>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30" y="2673701"/>
            <a:ext cx="8368928" cy="228935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3567" y="620688"/>
            <a:ext cx="1518454" cy="1527066"/>
          </a:xfrm>
          <a:prstGeom prst="rect">
            <a:avLst/>
          </a:prstGeom>
        </p:spPr>
      </p:pic>
      <p:sp>
        <p:nvSpPr>
          <p:cNvPr id="11" name="Rectangle 3"/>
          <p:cNvSpPr txBox="1">
            <a:spLocks noChangeArrowheads="1"/>
          </p:cNvSpPr>
          <p:nvPr/>
        </p:nvSpPr>
        <p:spPr bwMode="auto">
          <a:xfrm>
            <a:off x="1404442" y="3284984"/>
            <a:ext cx="705678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6000" dirty="0" smtClean="0">
                <a:solidFill>
                  <a:srgbClr val="F8F8F8"/>
                </a:solidFill>
                <a:latin typeface="+mn-lt"/>
                <a:ea typeface="+mn-ea"/>
                <a:cs typeface="+mn-ea"/>
                <a:sym typeface="+mn-lt"/>
              </a:rPr>
              <a:t>谢谢！</a:t>
            </a:r>
            <a:endParaRPr lang="zh-CN" altLang="en-US" sz="6000" dirty="0">
              <a:solidFill>
                <a:srgbClr val="F8F8F8"/>
              </a:solidFill>
              <a:latin typeface="+mn-lt"/>
              <a:ea typeface="+mn-ea"/>
              <a:cs typeface="+mn-ea"/>
              <a:sym typeface="+mn-lt"/>
            </a:endParaRPr>
          </a:p>
        </p:txBody>
      </p:sp>
    </p:spTree>
    <p:extLst>
      <p:ext uri="{BB962C8B-B14F-4D97-AF65-F5344CB8AC3E}">
        <p14:creationId xmlns:p14="http://schemas.microsoft.com/office/powerpoint/2010/main" val="759956718"/>
      </p:ext>
    </p:extLst>
  </p:cSld>
  <p:clrMapOvr>
    <a:masterClrMapping/>
  </p:clrMapOvr>
  <mc:AlternateContent xmlns:mc="http://schemas.openxmlformats.org/markup-compatibility/2006" xmlns:p14="http://schemas.microsoft.com/office/powerpoint/2010/main">
    <mc:Choice Requires="p14">
      <p:transition spd="slow" p14:dur="1600" advTm="5324">
        <p:blinds dir="vert"/>
      </p:transition>
    </mc:Choice>
    <mc:Fallback xmlns="">
      <p:transition spd="slow" advTm="532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Freeform 7"/>
          <p:cNvSpPr>
            <a:spLocks/>
          </p:cNvSpPr>
          <p:nvPr/>
        </p:nvSpPr>
        <p:spPr bwMode="auto">
          <a:xfrm>
            <a:off x="0" y="0"/>
            <a:ext cx="9144000" cy="3192720"/>
          </a:xfrm>
          <a:custGeom>
            <a:avLst/>
            <a:gdLst>
              <a:gd name="T0" fmla="*/ 16000 w 16000"/>
              <a:gd name="T1" fmla="*/ 3735 h 5579"/>
              <a:gd name="T2" fmla="*/ 8927 w 16000"/>
              <a:gd name="T3" fmla="*/ 5455 h 5579"/>
              <a:gd name="T4" fmla="*/ 7073 w 16000"/>
              <a:gd name="T5" fmla="*/ 5455 h 5579"/>
              <a:gd name="T6" fmla="*/ 0 w 16000"/>
              <a:gd name="T7" fmla="*/ 3735 h 5579"/>
              <a:gd name="T8" fmla="*/ 0 w 16000"/>
              <a:gd name="T9" fmla="*/ 0 h 5579"/>
              <a:gd name="T10" fmla="*/ 16000 w 16000"/>
              <a:gd name="T11" fmla="*/ 0 h 5579"/>
              <a:gd name="T12" fmla="*/ 16000 w 16000"/>
              <a:gd name="T13" fmla="*/ 3735 h 5579"/>
            </a:gdLst>
            <a:ahLst/>
            <a:cxnLst>
              <a:cxn ang="0">
                <a:pos x="T0" y="T1"/>
              </a:cxn>
              <a:cxn ang="0">
                <a:pos x="T2" y="T3"/>
              </a:cxn>
              <a:cxn ang="0">
                <a:pos x="T4" y="T5"/>
              </a:cxn>
              <a:cxn ang="0">
                <a:pos x="T6" y="T7"/>
              </a:cxn>
              <a:cxn ang="0">
                <a:pos x="T8" y="T9"/>
              </a:cxn>
              <a:cxn ang="0">
                <a:pos x="T10" y="T11"/>
              </a:cxn>
              <a:cxn ang="0">
                <a:pos x="T12" y="T13"/>
              </a:cxn>
            </a:cxnLst>
            <a:rect l="0" t="0" r="r" b="b"/>
            <a:pathLst>
              <a:path w="16000" h="5579">
                <a:moveTo>
                  <a:pt x="16000" y="3735"/>
                </a:moveTo>
                <a:lnTo>
                  <a:pt x="8927" y="5455"/>
                </a:lnTo>
                <a:cubicBezTo>
                  <a:pt x="8417" y="5579"/>
                  <a:pt x="7583" y="5579"/>
                  <a:pt x="7073" y="5455"/>
                </a:cubicBezTo>
                <a:lnTo>
                  <a:pt x="0" y="3735"/>
                </a:lnTo>
                <a:lnTo>
                  <a:pt x="0" y="0"/>
                </a:lnTo>
                <a:lnTo>
                  <a:pt x="16000" y="0"/>
                </a:lnTo>
                <a:lnTo>
                  <a:pt x="16000" y="37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33" name="组合 32"/>
          <p:cNvGrpSpPr/>
          <p:nvPr/>
        </p:nvGrpSpPr>
        <p:grpSpPr>
          <a:xfrm>
            <a:off x="3633896" y="2251528"/>
            <a:ext cx="1877796" cy="1882384"/>
            <a:chOff x="2763149" y="1364776"/>
            <a:chExt cx="818090" cy="820089"/>
          </a:xfrm>
        </p:grpSpPr>
        <p:sp>
          <p:nvSpPr>
            <p:cNvPr id="35" name="Oval 11"/>
            <p:cNvSpPr>
              <a:spLocks noChangeArrowheads="1"/>
            </p:cNvSpPr>
            <p:nvPr/>
          </p:nvSpPr>
          <p:spPr bwMode="auto">
            <a:xfrm>
              <a:off x="2763149" y="1364776"/>
              <a:ext cx="818090" cy="82008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6" name="Oval 12"/>
            <p:cNvSpPr>
              <a:spLocks noChangeArrowheads="1"/>
            </p:cNvSpPr>
            <p:nvPr/>
          </p:nvSpPr>
          <p:spPr bwMode="auto">
            <a:xfrm>
              <a:off x="2823156" y="1426783"/>
              <a:ext cx="696076" cy="69607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sp>
        <p:nvSpPr>
          <p:cNvPr id="69" name="TextBox 68"/>
          <p:cNvSpPr txBox="1"/>
          <p:nvPr/>
        </p:nvSpPr>
        <p:spPr>
          <a:xfrm>
            <a:off x="1332434" y="4437112"/>
            <a:ext cx="6480720" cy="923330"/>
          </a:xfrm>
          <a:prstGeom prst="rect">
            <a:avLst/>
          </a:prstGeom>
          <a:noFill/>
        </p:spPr>
        <p:txBody>
          <a:bodyPr wrap="square" rtlCol="0">
            <a:spAutoFit/>
          </a:bodyPr>
          <a:lstStyle>
            <a:defPPr>
              <a:defRPr lang="zh-CN"/>
            </a:defPPr>
            <a:lvl1pPr algn="ctr">
              <a:defRPr sz="5000" b="1">
                <a:solidFill>
                  <a:schemeClr val="accent2"/>
                </a:solidFill>
                <a:effectLst>
                  <a:outerShdw blurRad="38100" dist="38100" dir="2700000" algn="tl">
                    <a:srgbClr val="000000">
                      <a:alpha val="43137"/>
                    </a:srgbClr>
                  </a:outerShdw>
                </a:effectLst>
                <a:latin typeface="+mn-ea"/>
                <a:ea typeface="+mn-ea"/>
              </a:defRPr>
            </a:lvl1pPr>
          </a:lstStyle>
          <a:p>
            <a:r>
              <a:rPr lang="zh-CN" altLang="en-US" sz="5400" dirty="0" smtClean="0">
                <a:solidFill>
                  <a:schemeClr val="tx2"/>
                </a:solidFill>
                <a:effectLst/>
                <a:latin typeface="+mn-lt"/>
                <a:cs typeface="+mn-ea"/>
                <a:sym typeface="+mn-lt"/>
              </a:rPr>
              <a:t>新时代的民生观</a:t>
            </a:r>
            <a:endParaRPr lang="zh-CN" altLang="en-US" sz="5400" dirty="0">
              <a:solidFill>
                <a:schemeClr val="tx2"/>
              </a:solidFill>
              <a:effectLst/>
              <a:latin typeface="+mn-lt"/>
              <a:cs typeface="+mn-ea"/>
              <a:sym typeface="+mn-lt"/>
            </a:endParaRPr>
          </a:p>
        </p:txBody>
      </p:sp>
      <p:sp>
        <p:nvSpPr>
          <p:cNvPr id="11" name="TextBox 10"/>
          <p:cNvSpPr txBox="1"/>
          <p:nvPr/>
        </p:nvSpPr>
        <p:spPr>
          <a:xfrm>
            <a:off x="4215893" y="2531000"/>
            <a:ext cx="755335" cy="1323439"/>
          </a:xfrm>
          <a:prstGeom prst="rect">
            <a:avLst/>
          </a:prstGeom>
          <a:noFill/>
        </p:spPr>
        <p:txBody>
          <a:bodyPr wrap="none" rtlCol="0">
            <a:spAutoFit/>
          </a:bodyPr>
          <a:lstStyle/>
          <a:p>
            <a:pPr algn="ctr"/>
            <a:r>
              <a:rPr lang="en-US" altLang="zh-CN" sz="8000" b="1" dirty="0" smtClean="0">
                <a:solidFill>
                  <a:srgbClr val="FFFF00"/>
                </a:solidFill>
                <a:latin typeface="+mn-lt"/>
                <a:ea typeface="+mn-ea"/>
                <a:cs typeface="+mn-ea"/>
                <a:sym typeface="+mn-lt"/>
              </a:rPr>
              <a:t>1</a:t>
            </a:r>
            <a:endParaRPr lang="zh-CN" altLang="en-US" sz="8000" b="1" dirty="0">
              <a:solidFill>
                <a:srgbClr val="FFFF00"/>
              </a:solidFill>
              <a:latin typeface="+mn-lt"/>
              <a:ea typeface="+mn-ea"/>
              <a:cs typeface="+mn-ea"/>
              <a:sym typeface="+mn-lt"/>
            </a:endParaRPr>
          </a:p>
        </p:txBody>
      </p:sp>
    </p:spTree>
    <p:extLst>
      <p:ext uri="{BB962C8B-B14F-4D97-AF65-F5344CB8AC3E}">
        <p14:creationId xmlns:p14="http://schemas.microsoft.com/office/powerpoint/2010/main" val="1618440727"/>
      </p:ext>
    </p:extLst>
  </p:cSld>
  <p:clrMapOvr>
    <a:masterClrMapping/>
  </p:clrMapOvr>
  <p:transition spd="slow" advTm="2969">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latin typeface="+mn-lt"/>
                <a:cs typeface="+mn-ea"/>
                <a:sym typeface="+mn-lt"/>
              </a:rPr>
              <a:t>一、新时代的民生观</a:t>
            </a:r>
            <a:endParaRPr lang="zh-CN" altLang="en-US" sz="1800" b="0" dirty="0">
              <a:solidFill>
                <a:srgbClr val="FFFF00"/>
              </a:solidFill>
              <a:latin typeface="+mn-lt"/>
              <a:cs typeface="+mn-ea"/>
              <a:sym typeface="+mn-lt"/>
            </a:endParaRP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92"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99" name="Freeform 64"/>
          <p:cNvSpPr>
            <a:spLocks noEditPoints="1"/>
          </p:cNvSpPr>
          <p:nvPr/>
        </p:nvSpPr>
        <p:spPr bwMode="auto">
          <a:xfrm>
            <a:off x="2772594" y="2016757"/>
            <a:ext cx="500063" cy="369887"/>
          </a:xfrm>
          <a:custGeom>
            <a:avLst/>
            <a:gdLst>
              <a:gd name="T0" fmla="*/ 0 w 856"/>
              <a:gd name="T1" fmla="*/ 473 h 631"/>
              <a:gd name="T2" fmla="*/ 428 w 856"/>
              <a:gd name="T3" fmla="*/ 473 h 631"/>
              <a:gd name="T4" fmla="*/ 428 w 856"/>
              <a:gd name="T5" fmla="*/ 631 h 631"/>
              <a:gd name="T6" fmla="*/ 856 w 856"/>
              <a:gd name="T7" fmla="*/ 315 h 631"/>
              <a:gd name="T8" fmla="*/ 428 w 856"/>
              <a:gd name="T9" fmla="*/ 0 h 631"/>
              <a:gd name="T10" fmla="*/ 428 w 856"/>
              <a:gd name="T11" fmla="*/ 157 h 631"/>
              <a:gd name="T12" fmla="*/ 0 w 856"/>
              <a:gd name="T13" fmla="*/ 157 h 631"/>
              <a:gd name="T14" fmla="*/ 0 w 856"/>
              <a:gd name="T15" fmla="*/ 473 h 631"/>
              <a:gd name="T16" fmla="*/ 0 w 856"/>
              <a:gd name="T17" fmla="*/ 31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631">
                <a:moveTo>
                  <a:pt x="0" y="473"/>
                </a:moveTo>
                <a:lnTo>
                  <a:pt x="428" y="473"/>
                </a:lnTo>
                <a:lnTo>
                  <a:pt x="428" y="631"/>
                </a:lnTo>
                <a:lnTo>
                  <a:pt x="856" y="315"/>
                </a:lnTo>
                <a:lnTo>
                  <a:pt x="428" y="0"/>
                </a:lnTo>
                <a:lnTo>
                  <a:pt x="428" y="157"/>
                </a:lnTo>
                <a:lnTo>
                  <a:pt x="0" y="157"/>
                </a:lnTo>
                <a:lnTo>
                  <a:pt x="0" y="473"/>
                </a:lnTo>
                <a:close/>
                <a:moveTo>
                  <a:pt x="0" y="315"/>
                </a:move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00" name="Freeform 65"/>
          <p:cNvSpPr>
            <a:spLocks noEditPoints="1"/>
          </p:cNvSpPr>
          <p:nvPr/>
        </p:nvSpPr>
        <p:spPr bwMode="auto">
          <a:xfrm>
            <a:off x="2776587" y="5284669"/>
            <a:ext cx="500063" cy="369887"/>
          </a:xfrm>
          <a:custGeom>
            <a:avLst/>
            <a:gdLst>
              <a:gd name="T0" fmla="*/ 0 w 856"/>
              <a:gd name="T1" fmla="*/ 473 h 631"/>
              <a:gd name="T2" fmla="*/ 428 w 856"/>
              <a:gd name="T3" fmla="*/ 473 h 631"/>
              <a:gd name="T4" fmla="*/ 428 w 856"/>
              <a:gd name="T5" fmla="*/ 631 h 631"/>
              <a:gd name="T6" fmla="*/ 856 w 856"/>
              <a:gd name="T7" fmla="*/ 316 h 631"/>
              <a:gd name="T8" fmla="*/ 428 w 856"/>
              <a:gd name="T9" fmla="*/ 0 h 631"/>
              <a:gd name="T10" fmla="*/ 428 w 856"/>
              <a:gd name="T11" fmla="*/ 158 h 631"/>
              <a:gd name="T12" fmla="*/ 0 w 856"/>
              <a:gd name="T13" fmla="*/ 158 h 631"/>
              <a:gd name="T14" fmla="*/ 0 w 856"/>
              <a:gd name="T15" fmla="*/ 473 h 631"/>
              <a:gd name="T16" fmla="*/ 0 w 856"/>
              <a:gd name="T17" fmla="*/ 31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631">
                <a:moveTo>
                  <a:pt x="0" y="473"/>
                </a:moveTo>
                <a:lnTo>
                  <a:pt x="428" y="473"/>
                </a:lnTo>
                <a:lnTo>
                  <a:pt x="428" y="631"/>
                </a:lnTo>
                <a:lnTo>
                  <a:pt x="856" y="316"/>
                </a:lnTo>
                <a:lnTo>
                  <a:pt x="428" y="0"/>
                </a:lnTo>
                <a:lnTo>
                  <a:pt x="428" y="158"/>
                </a:lnTo>
                <a:lnTo>
                  <a:pt x="0" y="158"/>
                </a:lnTo>
                <a:lnTo>
                  <a:pt x="0" y="473"/>
                </a:lnTo>
                <a:close/>
                <a:moveTo>
                  <a:pt x="0" y="316"/>
                </a:move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05" name="圆角矩形 104"/>
          <p:cNvSpPr/>
          <p:nvPr/>
        </p:nvSpPr>
        <p:spPr bwMode="auto">
          <a:xfrm>
            <a:off x="3492673" y="1628800"/>
            <a:ext cx="4896545" cy="872409"/>
          </a:xfrm>
          <a:prstGeom prst="roundRect">
            <a:avLst>
              <a:gd name="adj" fmla="val 5293"/>
            </a:avLst>
          </a:prstGeom>
          <a:solidFill>
            <a:srgbClr val="F2F2F2"/>
          </a:solidFill>
          <a:ln w="9525">
            <a:solidFill>
              <a:schemeClr val="tx2"/>
            </a:solidFill>
            <a:round/>
            <a:headEnd/>
            <a:tailEnd/>
          </a:ln>
          <a:extLst/>
        </p:spPr>
        <p:txBody>
          <a:bodyPr/>
          <a:lstStyle/>
          <a:p>
            <a:endParaRPr lang="zh-CN" altLang="en-US">
              <a:latin typeface="+mn-lt"/>
              <a:ea typeface="+mn-ea"/>
              <a:cs typeface="+mn-ea"/>
              <a:sym typeface="+mn-lt"/>
            </a:endParaRPr>
          </a:p>
        </p:txBody>
      </p:sp>
      <p:sp>
        <p:nvSpPr>
          <p:cNvPr id="106" name="圆角矩形 105"/>
          <p:cNvSpPr/>
          <p:nvPr/>
        </p:nvSpPr>
        <p:spPr bwMode="auto">
          <a:xfrm>
            <a:off x="3492674" y="5001562"/>
            <a:ext cx="4896545" cy="875710"/>
          </a:xfrm>
          <a:prstGeom prst="roundRect">
            <a:avLst>
              <a:gd name="adj" fmla="val 5293"/>
            </a:avLst>
          </a:prstGeom>
          <a:solidFill>
            <a:srgbClr val="F2F2F2"/>
          </a:solidFill>
          <a:ln w="9525">
            <a:solidFill>
              <a:schemeClr val="tx2"/>
            </a:solidFill>
            <a:round/>
            <a:headEnd/>
            <a:tailEnd/>
          </a:ln>
          <a:extLst/>
        </p:spPr>
        <p:txBody>
          <a:bodyPr/>
          <a:lstStyle/>
          <a:p>
            <a:endParaRPr lang="zh-CN" altLang="en-US">
              <a:latin typeface="+mn-lt"/>
              <a:ea typeface="+mn-ea"/>
              <a:cs typeface="+mn-ea"/>
              <a:sym typeface="+mn-lt"/>
            </a:endParaRPr>
          </a:p>
        </p:txBody>
      </p:sp>
      <p:sp>
        <p:nvSpPr>
          <p:cNvPr id="109" name="矩形 108"/>
          <p:cNvSpPr/>
          <p:nvPr/>
        </p:nvSpPr>
        <p:spPr>
          <a:xfrm>
            <a:off x="3654945" y="1683113"/>
            <a:ext cx="4572000" cy="830997"/>
          </a:xfrm>
          <a:prstGeom prst="rect">
            <a:avLst/>
          </a:prstGeom>
          <a:noFill/>
        </p:spPr>
        <p:txBody>
          <a:bodyPr wrap="square" rtlCol="0">
            <a:spAutoFit/>
          </a:bodyPr>
          <a:lstStyle/>
          <a:p>
            <a:pPr algn="just"/>
            <a:r>
              <a:rPr lang="zh-CN" altLang="en-US" sz="2400" b="1" dirty="0" smtClean="0">
                <a:solidFill>
                  <a:schemeClr val="bg1">
                    <a:lumMod val="50000"/>
                  </a:schemeClr>
                </a:solidFill>
                <a:latin typeface="楷体_GB2312" pitchFamily="49" charset="-122"/>
                <a:ea typeface="楷体_GB2312" pitchFamily="49" charset="-122"/>
                <a:cs typeface="+mn-ea"/>
                <a:sym typeface="+mn-lt"/>
              </a:rPr>
              <a:t>“让老百姓过上好日子是我们一切工作的出发点和落脚点。”</a:t>
            </a:r>
            <a:endParaRPr lang="en-US" altLang="zh-CN" sz="2400" b="1" dirty="0">
              <a:solidFill>
                <a:schemeClr val="bg1">
                  <a:lumMod val="50000"/>
                </a:schemeClr>
              </a:solidFill>
              <a:latin typeface="楷体_GB2312" pitchFamily="49" charset="-122"/>
              <a:ea typeface="楷体_GB2312" pitchFamily="49" charset="-122"/>
              <a:cs typeface="+mn-ea"/>
              <a:sym typeface="+mn-lt"/>
            </a:endParaRPr>
          </a:p>
        </p:txBody>
      </p:sp>
      <p:sp>
        <p:nvSpPr>
          <p:cNvPr id="110" name="矩形 109"/>
          <p:cNvSpPr/>
          <p:nvPr/>
        </p:nvSpPr>
        <p:spPr>
          <a:xfrm>
            <a:off x="3654946" y="5046275"/>
            <a:ext cx="4572000" cy="830997"/>
          </a:xfrm>
          <a:prstGeom prst="rect">
            <a:avLst/>
          </a:prstGeom>
          <a:noFill/>
        </p:spPr>
        <p:txBody>
          <a:bodyPr wrap="square" rtlCol="0">
            <a:spAutoFit/>
          </a:bodyPr>
          <a:lstStyle/>
          <a:p>
            <a:pPr algn="just"/>
            <a:r>
              <a:rPr lang="zh-CN" altLang="en-US" sz="2400" b="1" dirty="0" smtClean="0">
                <a:solidFill>
                  <a:schemeClr val="bg1">
                    <a:lumMod val="50000"/>
                  </a:schemeClr>
                </a:solidFill>
                <a:latin typeface="楷体_GB2312" pitchFamily="49" charset="-122"/>
                <a:ea typeface="楷体_GB2312" pitchFamily="49" charset="-122"/>
                <a:cs typeface="+mn-ea"/>
                <a:sym typeface="+mn-lt"/>
              </a:rPr>
              <a:t>“</a:t>
            </a:r>
            <a:r>
              <a:rPr lang="zh-CN" altLang="zh-CN" sz="2400" b="1" dirty="0" smtClean="0">
                <a:solidFill>
                  <a:schemeClr val="bg1">
                    <a:lumMod val="50000"/>
                  </a:schemeClr>
                </a:solidFill>
                <a:latin typeface="楷体_GB2312" pitchFamily="49" charset="-122"/>
                <a:ea typeface="楷体_GB2312" pitchFamily="49" charset="-122"/>
                <a:cs typeface="+mn-ea"/>
                <a:sym typeface="+mn-lt"/>
              </a:rPr>
              <a:t>保障和改善民生没有终点站、只有新起点</a:t>
            </a:r>
            <a:r>
              <a:rPr lang="zh-CN" altLang="en-US" sz="2400" b="1" dirty="0" smtClean="0">
                <a:solidFill>
                  <a:schemeClr val="bg1">
                    <a:lumMod val="50000"/>
                  </a:schemeClr>
                </a:solidFill>
                <a:latin typeface="楷体_GB2312" pitchFamily="49" charset="-122"/>
                <a:ea typeface="楷体_GB2312" pitchFamily="49" charset="-122"/>
                <a:cs typeface="+mn-ea"/>
                <a:sym typeface="+mn-lt"/>
              </a:rPr>
              <a:t>。”</a:t>
            </a:r>
            <a:endParaRPr lang="zh-CN" altLang="en-US" sz="2400" b="1" dirty="0">
              <a:solidFill>
                <a:schemeClr val="bg1">
                  <a:lumMod val="50000"/>
                </a:schemeClr>
              </a:solidFill>
              <a:latin typeface="楷体_GB2312" pitchFamily="49" charset="-122"/>
              <a:ea typeface="楷体_GB2312" pitchFamily="49" charset="-122"/>
              <a:cs typeface="+mn-ea"/>
              <a:sym typeface="+mn-lt"/>
            </a:endParaRPr>
          </a:p>
        </p:txBody>
      </p:sp>
      <p:sp>
        <p:nvSpPr>
          <p:cNvPr id="14"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pic>
        <p:nvPicPr>
          <p:cNvPr id="54274" name="Picture 2" descr="https://ss0.bdstatic.com/70cFvHSh_Q1YnxGkpoWK1HF6hhy/it/u=3576063193,2631722229&amp;fm=27&amp;gp=0.jpg"/>
          <p:cNvPicPr>
            <a:picLocks noChangeAspect="1" noChangeArrowheads="1"/>
          </p:cNvPicPr>
          <p:nvPr/>
        </p:nvPicPr>
        <p:blipFill>
          <a:blip r:embed="rId3" cstate="print"/>
          <a:srcRect/>
          <a:stretch>
            <a:fillRect/>
          </a:stretch>
        </p:blipFill>
        <p:spPr bwMode="auto">
          <a:xfrm>
            <a:off x="81660" y="1628800"/>
            <a:ext cx="2694927" cy="4443636"/>
          </a:xfrm>
          <a:prstGeom prst="rect">
            <a:avLst/>
          </a:prstGeom>
          <a:noFill/>
        </p:spPr>
      </p:pic>
      <p:pic>
        <p:nvPicPr>
          <p:cNvPr id="20" name="图片 19" descr="timg.jpg"/>
          <p:cNvPicPr>
            <a:picLocks noChangeAspect="1"/>
          </p:cNvPicPr>
          <p:nvPr/>
        </p:nvPicPr>
        <p:blipFill>
          <a:blip r:embed="rId4" cstate="print"/>
          <a:stretch>
            <a:fillRect/>
          </a:stretch>
        </p:blipFill>
        <p:spPr>
          <a:xfrm>
            <a:off x="4140746" y="2636912"/>
            <a:ext cx="3288369" cy="2137440"/>
          </a:xfrm>
          <a:prstGeom prst="rect">
            <a:avLst/>
          </a:prstGeom>
        </p:spPr>
      </p:pic>
    </p:spTree>
    <p:extLst>
      <p:ext uri="{BB962C8B-B14F-4D97-AF65-F5344CB8AC3E}">
        <p14:creationId xmlns:p14="http://schemas.microsoft.com/office/powerpoint/2010/main" val="3018773627"/>
      </p:ext>
    </p:extLst>
  </p:cSld>
  <p:clrMapOvr>
    <a:masterClrMapping/>
  </p:clrMapOvr>
  <p:transition spd="slow" advTm="436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300"/>
                                        <p:tgtEl>
                                          <p:spTgt spid="12"/>
                                        </p:tgtEl>
                                      </p:cBhvr>
                                    </p:animEffect>
                                  </p:childTnLst>
                                </p:cTn>
                              </p:par>
                            </p:childTnLst>
                          </p:cTn>
                        </p:par>
                        <p:par>
                          <p:cTn id="14" fill="hold">
                            <p:stCondLst>
                              <p:cond delay="800"/>
                            </p:stCondLst>
                            <p:childTnLst>
                              <p:par>
                                <p:cTn id="15" presetID="3" presetClass="entr" presetSubtype="10" fill="hold" nodeType="afterEffect">
                                  <p:stCondLst>
                                    <p:cond delay="0"/>
                                  </p:stCondLst>
                                  <p:childTnLst>
                                    <p:set>
                                      <p:cBhvr>
                                        <p:cTn id="16" dur="1" fill="hold">
                                          <p:stCondLst>
                                            <p:cond delay="0"/>
                                          </p:stCondLst>
                                        </p:cTn>
                                        <p:tgtEl>
                                          <p:spTgt spid="54274"/>
                                        </p:tgtEl>
                                        <p:attrNameLst>
                                          <p:attrName>style.visibility</p:attrName>
                                        </p:attrNameLst>
                                      </p:cBhvr>
                                      <p:to>
                                        <p:strVal val="visible"/>
                                      </p:to>
                                    </p:set>
                                    <p:animEffect transition="in" filter="blinds(horizontal)">
                                      <p:cBhvr>
                                        <p:cTn id="17" dur="500"/>
                                        <p:tgtEl>
                                          <p:spTgt spid="54274"/>
                                        </p:tgtEl>
                                      </p:cBhvr>
                                    </p:animEffect>
                                  </p:childTnLst>
                                </p:cTn>
                              </p:par>
                            </p:childTnLst>
                          </p:cTn>
                        </p:par>
                        <p:par>
                          <p:cTn id="18" fill="hold">
                            <p:stCondLst>
                              <p:cond delay="1300"/>
                            </p:stCondLst>
                            <p:childTnLst>
                              <p:par>
                                <p:cTn id="19" presetID="1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300"/>
                                        <p:tgtEl>
                                          <p:spTgt spid="14"/>
                                        </p:tgtEl>
                                        <p:attrNameLst>
                                          <p:attrName>ppt_y</p:attrName>
                                        </p:attrNameLst>
                                      </p:cBhvr>
                                      <p:tavLst>
                                        <p:tav tm="0">
                                          <p:val>
                                            <p:strVal val="#ppt_y-#ppt_h*1.125000"/>
                                          </p:val>
                                        </p:tav>
                                        <p:tav tm="100000">
                                          <p:val>
                                            <p:strVal val="#ppt_y"/>
                                          </p:val>
                                        </p:tav>
                                      </p:tavLst>
                                    </p:anim>
                                    <p:animEffect transition="in" filter="wipe(down)">
                                      <p:cBhvr>
                                        <p:cTn id="22" dur="300"/>
                                        <p:tgtEl>
                                          <p:spTgt spid="14"/>
                                        </p:tgtEl>
                                      </p:cBhvr>
                                    </p:animEffect>
                                  </p:childTnLst>
                                </p:cTn>
                              </p:par>
                            </p:childTnLst>
                          </p:cTn>
                        </p:par>
                        <p:par>
                          <p:cTn id="23" fill="hold">
                            <p:stCondLst>
                              <p:cond delay="1600"/>
                            </p:stCondLst>
                            <p:childTnLst>
                              <p:par>
                                <p:cTn id="24" presetID="12" presetClass="entr" presetSubtype="8" fill="hold" grpId="0" nodeType="after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p:tgtEl>
                                          <p:spTgt spid="99"/>
                                        </p:tgtEl>
                                        <p:attrNameLst>
                                          <p:attrName>ppt_x</p:attrName>
                                        </p:attrNameLst>
                                      </p:cBhvr>
                                      <p:tavLst>
                                        <p:tav tm="0">
                                          <p:val>
                                            <p:strVal val="#ppt_x-#ppt_w*1.125000"/>
                                          </p:val>
                                        </p:tav>
                                        <p:tav tm="100000">
                                          <p:val>
                                            <p:strVal val="#ppt_x"/>
                                          </p:val>
                                        </p:tav>
                                      </p:tavLst>
                                    </p:anim>
                                    <p:animEffect transition="in" filter="wipe(right)">
                                      <p:cBhvr>
                                        <p:cTn id="27" dur="500"/>
                                        <p:tgtEl>
                                          <p:spTgt spid="9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500"/>
                                        <p:tgtEl>
                                          <p:spTgt spid="100"/>
                                        </p:tgtEl>
                                        <p:attrNameLst>
                                          <p:attrName>ppt_x</p:attrName>
                                        </p:attrNameLst>
                                      </p:cBhvr>
                                      <p:tavLst>
                                        <p:tav tm="0">
                                          <p:val>
                                            <p:strVal val="#ppt_x-#ppt_w*1.125000"/>
                                          </p:val>
                                        </p:tav>
                                        <p:tav tm="100000">
                                          <p:val>
                                            <p:strVal val="#ppt_x"/>
                                          </p:val>
                                        </p:tav>
                                      </p:tavLst>
                                    </p:anim>
                                    <p:animEffect transition="in" filter="wipe(right)">
                                      <p:cBhvr>
                                        <p:cTn id="31" dur="500"/>
                                        <p:tgtEl>
                                          <p:spTgt spid="100"/>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500"/>
                                        <p:tgtEl>
                                          <p:spTgt spid="109"/>
                                        </p:tgtEl>
                                      </p:cBhvr>
                                    </p:animEffect>
                                  </p:childTnLst>
                                </p:cTn>
                              </p:par>
                              <p:par>
                                <p:cTn id="39" presetID="22" presetClass="entr" presetSubtype="8" fill="hold" grpId="0" nodeType="withEffect">
                                  <p:stCondLst>
                                    <p:cond delay="200"/>
                                  </p:stCondLst>
                                  <p:childTnLst>
                                    <p:set>
                                      <p:cBhvr>
                                        <p:cTn id="40" dur="1" fill="hold">
                                          <p:stCondLst>
                                            <p:cond delay="0"/>
                                          </p:stCondLst>
                                        </p:cTn>
                                        <p:tgtEl>
                                          <p:spTgt spid="106"/>
                                        </p:tgtEl>
                                        <p:attrNameLst>
                                          <p:attrName>style.visibility</p:attrName>
                                        </p:attrNameLst>
                                      </p:cBhvr>
                                      <p:to>
                                        <p:strVal val="visible"/>
                                      </p:to>
                                    </p:set>
                                    <p:animEffect transition="in" filter="wipe(left)">
                                      <p:cBhvr>
                                        <p:cTn id="41" dur="500"/>
                                        <p:tgtEl>
                                          <p:spTgt spid="106"/>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110"/>
                                        </p:tgtEl>
                                        <p:attrNameLst>
                                          <p:attrName>style.visibility</p:attrName>
                                        </p:attrNameLst>
                                      </p:cBhvr>
                                      <p:to>
                                        <p:strVal val="visible"/>
                                      </p:to>
                                    </p:set>
                                    <p:animEffect transition="in" filter="wipe(left)">
                                      <p:cBhvr>
                                        <p:cTn id="44" dur="500"/>
                                        <p:tgtEl>
                                          <p:spTgt spid="110"/>
                                        </p:tgtEl>
                                      </p:cBhvr>
                                    </p:animEffect>
                                  </p:childTnLst>
                                </p:cTn>
                              </p:par>
                            </p:childTnLst>
                          </p:cTn>
                        </p:par>
                        <p:par>
                          <p:cTn id="45" fill="hold">
                            <p:stCondLst>
                              <p:cond delay="2800"/>
                            </p:stCondLst>
                            <p:childTnLst>
                              <p:par>
                                <p:cTn id="46" presetID="8"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amond(in)">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2" grpId="1" animBg="1"/>
      <p:bldP spid="99" grpId="0" animBg="1"/>
      <p:bldP spid="100" grpId="0" animBg="1"/>
      <p:bldP spid="105" grpId="0" animBg="1"/>
      <p:bldP spid="106" grpId="0" animBg="1"/>
      <p:bldP spid="109" grpId="0"/>
      <p:bldP spid="110"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458" y="735087"/>
            <a:ext cx="7665539" cy="584775"/>
          </a:xfrm>
          <a:prstGeom prst="rect">
            <a:avLst/>
          </a:prstGeom>
          <a:noFill/>
        </p:spPr>
        <p:txBody>
          <a:bodyPr wrap="square" rtlCol="0">
            <a:spAutoFit/>
          </a:bodyPr>
          <a:lstStyle/>
          <a:p>
            <a:r>
              <a:rPr lang="zh-CN" altLang="en-US" sz="3200" b="1" dirty="0" smtClean="0">
                <a:solidFill>
                  <a:schemeClr val="tx2"/>
                </a:solidFill>
                <a:latin typeface="+mn-lt"/>
                <a:ea typeface="+mn-ea"/>
                <a:cs typeface="+mn-ea"/>
                <a:sym typeface="+mn-lt"/>
              </a:rPr>
              <a:t>习近平新时代中国特色社会主义民生观</a:t>
            </a:r>
            <a:endParaRPr lang="zh-CN" altLang="en-US" sz="3200" b="1" dirty="0">
              <a:solidFill>
                <a:schemeClr val="tx2"/>
              </a:solidFill>
              <a:latin typeface="+mn-lt"/>
              <a:ea typeface="+mn-ea"/>
              <a:cs typeface="+mn-ea"/>
              <a:sym typeface="+mn-lt"/>
            </a:endParaRP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 name="椭圆 1"/>
          <p:cNvSpPr/>
          <p:nvPr/>
        </p:nvSpPr>
        <p:spPr bwMode="auto">
          <a:xfrm>
            <a:off x="1155727" y="1772816"/>
            <a:ext cx="1687446" cy="168744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7" name="Freeform 5"/>
          <p:cNvSpPr>
            <a:spLocks noEditPoints="1"/>
          </p:cNvSpPr>
          <p:nvPr/>
        </p:nvSpPr>
        <p:spPr bwMode="auto">
          <a:xfrm>
            <a:off x="1379926" y="2003759"/>
            <a:ext cx="1259753" cy="1225561"/>
          </a:xfrm>
          <a:custGeom>
            <a:avLst/>
            <a:gdLst>
              <a:gd name="T0" fmla="*/ 34 w 857"/>
              <a:gd name="T1" fmla="*/ 609 h 854"/>
              <a:gd name="T2" fmla="*/ 562 w 857"/>
              <a:gd name="T3" fmla="*/ 854 h 854"/>
              <a:gd name="T4" fmla="*/ 562 w 857"/>
              <a:gd name="T5" fmla="*/ 796 h 854"/>
              <a:gd name="T6" fmla="*/ 34 w 857"/>
              <a:gd name="T7" fmla="*/ 553 h 854"/>
              <a:gd name="T8" fmla="*/ 34 w 857"/>
              <a:gd name="T9" fmla="*/ 609 h 854"/>
              <a:gd name="T10" fmla="*/ 575 w 857"/>
              <a:gd name="T11" fmla="*/ 842 h 854"/>
              <a:gd name="T12" fmla="*/ 856 w 857"/>
              <a:gd name="T13" fmla="*/ 563 h 854"/>
              <a:gd name="T14" fmla="*/ 856 w 857"/>
              <a:gd name="T15" fmla="*/ 536 h 854"/>
              <a:gd name="T16" fmla="*/ 575 w 857"/>
              <a:gd name="T17" fmla="*/ 815 h 854"/>
              <a:gd name="T18" fmla="*/ 575 w 857"/>
              <a:gd name="T19" fmla="*/ 842 h 854"/>
              <a:gd name="T20" fmla="*/ 0 w 857"/>
              <a:gd name="T21" fmla="*/ 421 h 854"/>
              <a:gd name="T22" fmla="*/ 0 w 857"/>
              <a:gd name="T23" fmla="*/ 478 h 854"/>
              <a:gd name="T24" fmla="*/ 524 w 857"/>
              <a:gd name="T25" fmla="*/ 721 h 854"/>
              <a:gd name="T26" fmla="*/ 524 w 857"/>
              <a:gd name="T27" fmla="*/ 662 h 854"/>
              <a:gd name="T28" fmla="*/ 0 w 857"/>
              <a:gd name="T29" fmla="*/ 421 h 854"/>
              <a:gd name="T30" fmla="*/ 535 w 857"/>
              <a:gd name="T31" fmla="*/ 652 h 854"/>
              <a:gd name="T32" fmla="*/ 820 w 857"/>
              <a:gd name="T33" fmla="*/ 375 h 854"/>
              <a:gd name="T34" fmla="*/ 778 w 857"/>
              <a:gd name="T35" fmla="*/ 358 h 854"/>
              <a:gd name="T36" fmla="*/ 857 w 857"/>
              <a:gd name="T37" fmla="*/ 278 h 854"/>
              <a:gd name="T38" fmla="*/ 857 w 857"/>
              <a:gd name="T39" fmla="*/ 252 h 854"/>
              <a:gd name="T40" fmla="*/ 575 w 857"/>
              <a:gd name="T41" fmla="*/ 533 h 854"/>
              <a:gd name="T42" fmla="*/ 575 w 857"/>
              <a:gd name="T43" fmla="*/ 553 h 854"/>
              <a:gd name="T44" fmla="*/ 563 w 857"/>
              <a:gd name="T45" fmla="*/ 565 h 854"/>
              <a:gd name="T46" fmla="*/ 563 w 857"/>
              <a:gd name="T47" fmla="*/ 512 h 854"/>
              <a:gd name="T48" fmla="*/ 35 w 857"/>
              <a:gd name="T49" fmla="*/ 269 h 854"/>
              <a:gd name="T50" fmla="*/ 35 w 857"/>
              <a:gd name="T51" fmla="*/ 325 h 854"/>
              <a:gd name="T52" fmla="*/ 71 w 857"/>
              <a:gd name="T53" fmla="*/ 344 h 854"/>
              <a:gd name="T54" fmla="*/ 0 w 857"/>
              <a:gd name="T55" fmla="*/ 408 h 854"/>
              <a:gd name="T56" fmla="*/ 535 w 857"/>
              <a:gd name="T57" fmla="*/ 652 h 854"/>
              <a:gd name="T58" fmla="*/ 296 w 857"/>
              <a:gd name="T59" fmla="*/ 263 h 854"/>
              <a:gd name="T60" fmla="*/ 179 w 857"/>
              <a:gd name="T61" fmla="*/ 212 h 854"/>
              <a:gd name="T62" fmla="*/ 305 w 857"/>
              <a:gd name="T63" fmla="*/ 105 h 854"/>
              <a:gd name="T64" fmla="*/ 415 w 857"/>
              <a:gd name="T65" fmla="*/ 149 h 854"/>
              <a:gd name="T66" fmla="*/ 296 w 857"/>
              <a:gd name="T67" fmla="*/ 263 h 854"/>
              <a:gd name="T68" fmla="*/ 855 w 857"/>
              <a:gd name="T69" fmla="*/ 223 h 854"/>
              <a:gd name="T70" fmla="*/ 320 w 857"/>
              <a:gd name="T71" fmla="*/ 0 h 854"/>
              <a:gd name="T72" fmla="*/ 35 w 857"/>
              <a:gd name="T73" fmla="*/ 255 h 854"/>
              <a:gd name="T74" fmla="*/ 571 w 857"/>
              <a:gd name="T75" fmla="*/ 500 h 854"/>
              <a:gd name="T76" fmla="*/ 855 w 857"/>
              <a:gd name="T77" fmla="*/ 223 h 854"/>
              <a:gd name="T78" fmla="*/ 537 w 857"/>
              <a:gd name="T79" fmla="*/ 709 h 854"/>
              <a:gd name="T80" fmla="*/ 822 w 857"/>
              <a:gd name="T81" fmla="*/ 425 h 854"/>
              <a:gd name="T82" fmla="*/ 822 w 857"/>
              <a:gd name="T83" fmla="*/ 398 h 854"/>
              <a:gd name="T84" fmla="*/ 537 w 857"/>
              <a:gd name="T85" fmla="*/ 682 h 854"/>
              <a:gd name="T86" fmla="*/ 537 w 857"/>
              <a:gd name="T87" fmla="*/ 709 h 854"/>
              <a:gd name="T88" fmla="*/ 776 w 857"/>
              <a:gd name="T89" fmla="*/ 470 h 854"/>
              <a:gd name="T90" fmla="*/ 537 w 857"/>
              <a:gd name="T91" fmla="*/ 709 h 854"/>
              <a:gd name="T92" fmla="*/ 537 w 857"/>
              <a:gd name="T93" fmla="*/ 708 h 854"/>
              <a:gd name="T94" fmla="*/ 524 w 857"/>
              <a:gd name="T95" fmla="*/ 721 h 854"/>
              <a:gd name="T96" fmla="*/ 68 w 857"/>
              <a:gd name="T97" fmla="*/ 509 h 854"/>
              <a:gd name="T98" fmla="*/ 34 w 857"/>
              <a:gd name="T99" fmla="*/ 539 h 854"/>
              <a:gd name="T100" fmla="*/ 570 w 857"/>
              <a:gd name="T101" fmla="*/ 784 h 854"/>
              <a:gd name="T102" fmla="*/ 854 w 857"/>
              <a:gd name="T103" fmla="*/ 507 h 854"/>
              <a:gd name="T104" fmla="*/ 776 w 857"/>
              <a:gd name="T105" fmla="*/ 47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854">
                <a:moveTo>
                  <a:pt x="34" y="609"/>
                </a:moveTo>
                <a:lnTo>
                  <a:pt x="562" y="854"/>
                </a:lnTo>
                <a:lnTo>
                  <a:pt x="562" y="796"/>
                </a:lnTo>
                <a:lnTo>
                  <a:pt x="34" y="553"/>
                </a:lnTo>
                <a:lnTo>
                  <a:pt x="34" y="609"/>
                </a:lnTo>
                <a:close/>
                <a:moveTo>
                  <a:pt x="575" y="842"/>
                </a:moveTo>
                <a:lnTo>
                  <a:pt x="856" y="563"/>
                </a:lnTo>
                <a:lnTo>
                  <a:pt x="856" y="536"/>
                </a:lnTo>
                <a:lnTo>
                  <a:pt x="575" y="815"/>
                </a:lnTo>
                <a:lnTo>
                  <a:pt x="575" y="842"/>
                </a:lnTo>
                <a:close/>
                <a:moveTo>
                  <a:pt x="0" y="421"/>
                </a:moveTo>
                <a:lnTo>
                  <a:pt x="0" y="478"/>
                </a:lnTo>
                <a:lnTo>
                  <a:pt x="524" y="721"/>
                </a:lnTo>
                <a:lnTo>
                  <a:pt x="524" y="662"/>
                </a:lnTo>
                <a:lnTo>
                  <a:pt x="0" y="421"/>
                </a:lnTo>
                <a:close/>
                <a:moveTo>
                  <a:pt x="535" y="652"/>
                </a:moveTo>
                <a:lnTo>
                  <a:pt x="820" y="375"/>
                </a:lnTo>
                <a:lnTo>
                  <a:pt x="778" y="358"/>
                </a:lnTo>
                <a:lnTo>
                  <a:pt x="857" y="278"/>
                </a:lnTo>
                <a:lnTo>
                  <a:pt x="857" y="252"/>
                </a:lnTo>
                <a:lnTo>
                  <a:pt x="575" y="533"/>
                </a:lnTo>
                <a:lnTo>
                  <a:pt x="575" y="553"/>
                </a:lnTo>
                <a:lnTo>
                  <a:pt x="563" y="565"/>
                </a:lnTo>
                <a:lnTo>
                  <a:pt x="563" y="512"/>
                </a:lnTo>
                <a:lnTo>
                  <a:pt x="35" y="269"/>
                </a:lnTo>
                <a:lnTo>
                  <a:pt x="35" y="325"/>
                </a:lnTo>
                <a:lnTo>
                  <a:pt x="71" y="344"/>
                </a:lnTo>
                <a:lnTo>
                  <a:pt x="0" y="408"/>
                </a:lnTo>
                <a:lnTo>
                  <a:pt x="535" y="652"/>
                </a:lnTo>
                <a:close/>
                <a:moveTo>
                  <a:pt x="296" y="263"/>
                </a:moveTo>
                <a:lnTo>
                  <a:pt x="179" y="212"/>
                </a:lnTo>
                <a:lnTo>
                  <a:pt x="305" y="105"/>
                </a:lnTo>
                <a:lnTo>
                  <a:pt x="415" y="149"/>
                </a:lnTo>
                <a:lnTo>
                  <a:pt x="296" y="263"/>
                </a:lnTo>
                <a:close/>
                <a:moveTo>
                  <a:pt x="855" y="223"/>
                </a:moveTo>
                <a:lnTo>
                  <a:pt x="320" y="0"/>
                </a:lnTo>
                <a:lnTo>
                  <a:pt x="35" y="255"/>
                </a:lnTo>
                <a:lnTo>
                  <a:pt x="571" y="500"/>
                </a:lnTo>
                <a:lnTo>
                  <a:pt x="855" y="223"/>
                </a:lnTo>
                <a:close/>
                <a:moveTo>
                  <a:pt x="537" y="709"/>
                </a:moveTo>
                <a:lnTo>
                  <a:pt x="822" y="425"/>
                </a:lnTo>
                <a:lnTo>
                  <a:pt x="822" y="398"/>
                </a:lnTo>
                <a:lnTo>
                  <a:pt x="537" y="682"/>
                </a:lnTo>
                <a:lnTo>
                  <a:pt x="537" y="709"/>
                </a:lnTo>
                <a:close/>
                <a:moveTo>
                  <a:pt x="776" y="470"/>
                </a:moveTo>
                <a:lnTo>
                  <a:pt x="537" y="709"/>
                </a:lnTo>
                <a:lnTo>
                  <a:pt x="537" y="708"/>
                </a:lnTo>
                <a:lnTo>
                  <a:pt x="524" y="721"/>
                </a:lnTo>
                <a:lnTo>
                  <a:pt x="68" y="509"/>
                </a:lnTo>
                <a:lnTo>
                  <a:pt x="34" y="539"/>
                </a:lnTo>
                <a:lnTo>
                  <a:pt x="570" y="784"/>
                </a:lnTo>
                <a:lnTo>
                  <a:pt x="854" y="507"/>
                </a:lnTo>
                <a:lnTo>
                  <a:pt x="776" y="4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5" name="椭圆 14"/>
          <p:cNvSpPr/>
          <p:nvPr/>
        </p:nvSpPr>
        <p:spPr bwMode="auto">
          <a:xfrm>
            <a:off x="3740225" y="2348880"/>
            <a:ext cx="631806" cy="63180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6" name="TextBox 15"/>
          <p:cNvSpPr txBox="1"/>
          <p:nvPr/>
        </p:nvSpPr>
        <p:spPr>
          <a:xfrm>
            <a:off x="3744936" y="2403173"/>
            <a:ext cx="585417" cy="523220"/>
          </a:xfrm>
          <a:prstGeom prst="rect">
            <a:avLst/>
          </a:prstGeom>
          <a:noFill/>
        </p:spPr>
        <p:txBody>
          <a:bodyPr wrap="none" rtlCol="0">
            <a:spAutoFit/>
          </a:bodyPr>
          <a:lstStyle/>
          <a:p>
            <a:r>
              <a:rPr lang="en-US" altLang="zh-CN" sz="2800" b="1" dirty="0" smtClean="0">
                <a:solidFill>
                  <a:schemeClr val="accent2"/>
                </a:solidFill>
                <a:latin typeface="+mn-lt"/>
                <a:ea typeface="+mn-ea"/>
                <a:cs typeface="+mn-ea"/>
                <a:sym typeface="+mn-lt"/>
              </a:rPr>
              <a:t>01</a:t>
            </a:r>
            <a:endParaRPr lang="zh-CN" altLang="en-US" sz="2800" b="1" dirty="0">
              <a:solidFill>
                <a:schemeClr val="accent2"/>
              </a:solidFill>
              <a:latin typeface="+mn-lt"/>
              <a:ea typeface="+mn-ea"/>
              <a:cs typeface="+mn-ea"/>
              <a:sym typeface="+mn-lt"/>
            </a:endParaRPr>
          </a:p>
        </p:txBody>
      </p:sp>
      <p:sp>
        <p:nvSpPr>
          <p:cNvPr id="17" name="椭圆 16"/>
          <p:cNvSpPr/>
          <p:nvPr/>
        </p:nvSpPr>
        <p:spPr bwMode="auto">
          <a:xfrm>
            <a:off x="3740225" y="3228073"/>
            <a:ext cx="631806" cy="63180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8" name="TextBox 17"/>
          <p:cNvSpPr txBox="1"/>
          <p:nvPr/>
        </p:nvSpPr>
        <p:spPr>
          <a:xfrm>
            <a:off x="3747334" y="3302017"/>
            <a:ext cx="585417" cy="523220"/>
          </a:xfrm>
          <a:prstGeom prst="rect">
            <a:avLst/>
          </a:prstGeom>
          <a:noFill/>
        </p:spPr>
        <p:txBody>
          <a:bodyPr wrap="none" rtlCol="0">
            <a:spAutoFit/>
          </a:bodyPr>
          <a:lstStyle/>
          <a:p>
            <a:r>
              <a:rPr lang="en-US" altLang="zh-CN" sz="2800" b="1" dirty="0" smtClean="0">
                <a:solidFill>
                  <a:schemeClr val="accent2"/>
                </a:solidFill>
                <a:latin typeface="+mn-lt"/>
                <a:ea typeface="+mn-ea"/>
                <a:cs typeface="+mn-ea"/>
                <a:sym typeface="+mn-lt"/>
              </a:rPr>
              <a:t>02</a:t>
            </a:r>
            <a:endParaRPr lang="zh-CN" altLang="en-US" sz="2800" b="1" dirty="0">
              <a:solidFill>
                <a:schemeClr val="accent2"/>
              </a:solidFill>
              <a:latin typeface="+mn-lt"/>
              <a:ea typeface="+mn-ea"/>
              <a:cs typeface="+mn-ea"/>
              <a:sym typeface="+mn-lt"/>
            </a:endParaRPr>
          </a:p>
        </p:txBody>
      </p:sp>
      <p:sp>
        <p:nvSpPr>
          <p:cNvPr id="19" name="椭圆 18"/>
          <p:cNvSpPr/>
          <p:nvPr/>
        </p:nvSpPr>
        <p:spPr bwMode="auto">
          <a:xfrm>
            <a:off x="3740225" y="4164177"/>
            <a:ext cx="631806" cy="63180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20" name="TextBox 19"/>
          <p:cNvSpPr txBox="1"/>
          <p:nvPr/>
        </p:nvSpPr>
        <p:spPr>
          <a:xfrm>
            <a:off x="3738915" y="4218470"/>
            <a:ext cx="585417" cy="523220"/>
          </a:xfrm>
          <a:prstGeom prst="rect">
            <a:avLst/>
          </a:prstGeom>
          <a:noFill/>
        </p:spPr>
        <p:txBody>
          <a:bodyPr wrap="none" rtlCol="0">
            <a:spAutoFit/>
          </a:bodyPr>
          <a:lstStyle/>
          <a:p>
            <a:r>
              <a:rPr lang="en-US" altLang="zh-CN" sz="2800" b="1" dirty="0" smtClean="0">
                <a:solidFill>
                  <a:schemeClr val="accent2"/>
                </a:solidFill>
                <a:latin typeface="+mn-lt"/>
                <a:ea typeface="+mn-ea"/>
                <a:cs typeface="+mn-ea"/>
                <a:sym typeface="+mn-lt"/>
              </a:rPr>
              <a:t>03</a:t>
            </a:r>
            <a:endParaRPr lang="zh-CN" altLang="en-US" sz="2800" b="1" dirty="0">
              <a:solidFill>
                <a:schemeClr val="accent2"/>
              </a:solidFill>
              <a:latin typeface="+mn-lt"/>
              <a:ea typeface="+mn-ea"/>
              <a:cs typeface="+mn-ea"/>
              <a:sym typeface="+mn-lt"/>
            </a:endParaRPr>
          </a:p>
        </p:txBody>
      </p:sp>
      <p:sp>
        <p:nvSpPr>
          <p:cNvPr id="21" name="矩形 20"/>
          <p:cNvSpPr/>
          <p:nvPr/>
        </p:nvSpPr>
        <p:spPr>
          <a:xfrm>
            <a:off x="4437004" y="2403173"/>
            <a:ext cx="4168237" cy="523220"/>
          </a:xfrm>
          <a:prstGeom prst="rect">
            <a:avLst/>
          </a:prstGeom>
          <a:noFill/>
          <a:ln>
            <a:noFill/>
          </a:ln>
        </p:spPr>
        <p:txBody>
          <a:bodyPr wrap="square">
            <a:spAutoFit/>
          </a:bodyPr>
          <a:lstStyle/>
          <a:p>
            <a:pPr algn="just" eaLnBrk="0" hangingPunct="0"/>
            <a:r>
              <a:rPr lang="zh-CN" altLang="zh-CN" sz="2800" dirty="0" smtClean="0">
                <a:solidFill>
                  <a:schemeClr val="bg1">
                    <a:lumMod val="50000"/>
                  </a:schemeClr>
                </a:solidFill>
                <a:latin typeface="方正小标宋简体" pitchFamily="65" charset="-122"/>
                <a:ea typeface="方正小标宋简体" pitchFamily="65" charset="-122"/>
              </a:rPr>
              <a:t>具有鲜明的人民立场。</a:t>
            </a:r>
            <a:endParaRPr lang="zh-CN" altLang="en-US" sz="2800" dirty="0">
              <a:solidFill>
                <a:schemeClr val="bg1">
                  <a:lumMod val="50000"/>
                </a:schemeClr>
              </a:solidFill>
              <a:latin typeface="方正小标宋简体" pitchFamily="65" charset="-122"/>
              <a:ea typeface="方正小标宋简体" pitchFamily="65" charset="-122"/>
              <a:cs typeface="+mn-ea"/>
              <a:sym typeface="+mn-lt"/>
            </a:endParaRPr>
          </a:p>
        </p:txBody>
      </p:sp>
      <p:sp>
        <p:nvSpPr>
          <p:cNvPr id="22" name="矩形 21"/>
          <p:cNvSpPr/>
          <p:nvPr/>
        </p:nvSpPr>
        <p:spPr>
          <a:xfrm>
            <a:off x="4437005" y="3302017"/>
            <a:ext cx="4077372" cy="523220"/>
          </a:xfrm>
          <a:prstGeom prst="rect">
            <a:avLst/>
          </a:prstGeom>
          <a:noFill/>
          <a:ln>
            <a:noFill/>
          </a:ln>
        </p:spPr>
        <p:txBody>
          <a:bodyPr wrap="square">
            <a:spAutoFit/>
          </a:bodyPr>
          <a:lstStyle/>
          <a:p>
            <a:pPr algn="just" eaLnBrk="0" hangingPunct="0"/>
            <a:r>
              <a:rPr lang="zh-CN" altLang="en-US" sz="2800" dirty="0" smtClean="0">
                <a:solidFill>
                  <a:schemeClr val="bg1">
                    <a:lumMod val="50000"/>
                  </a:schemeClr>
                </a:solidFill>
                <a:latin typeface="方正小标宋简体" pitchFamily="65" charset="-122"/>
                <a:ea typeface="方正小标宋简体" pitchFamily="65" charset="-122"/>
                <a:sym typeface="+mn-lt"/>
              </a:rPr>
              <a:t>具有深邃的战略视角。</a:t>
            </a:r>
            <a:endParaRPr lang="zh-CN" altLang="en-US" sz="1600" dirty="0">
              <a:solidFill>
                <a:srgbClr val="595959"/>
              </a:solidFill>
              <a:latin typeface="+mn-lt"/>
              <a:ea typeface="+mn-ea"/>
              <a:cs typeface="+mn-ea"/>
              <a:sym typeface="+mn-lt"/>
            </a:endParaRPr>
          </a:p>
        </p:txBody>
      </p:sp>
      <p:sp>
        <p:nvSpPr>
          <p:cNvPr id="23" name="矩形 22"/>
          <p:cNvSpPr/>
          <p:nvPr/>
        </p:nvSpPr>
        <p:spPr>
          <a:xfrm>
            <a:off x="4372031" y="4218470"/>
            <a:ext cx="4077372" cy="523220"/>
          </a:xfrm>
          <a:prstGeom prst="rect">
            <a:avLst/>
          </a:prstGeom>
          <a:noFill/>
          <a:ln>
            <a:noFill/>
          </a:ln>
        </p:spPr>
        <p:txBody>
          <a:bodyPr wrap="square">
            <a:spAutoFit/>
          </a:bodyPr>
          <a:lstStyle/>
          <a:p>
            <a:pPr algn="just" eaLnBrk="0" hangingPunct="0"/>
            <a:r>
              <a:rPr lang="zh-CN" altLang="en-US" sz="2800" dirty="0" smtClean="0">
                <a:solidFill>
                  <a:schemeClr val="bg1">
                    <a:lumMod val="50000"/>
                  </a:schemeClr>
                </a:solidFill>
                <a:latin typeface="方正小标宋简体" pitchFamily="65" charset="-122"/>
                <a:ea typeface="方正小标宋简体" pitchFamily="65" charset="-122"/>
                <a:sym typeface="+mn-lt"/>
              </a:rPr>
              <a:t>具有强烈的现实情怀。</a:t>
            </a:r>
            <a:endParaRPr lang="zh-CN" altLang="en-US" sz="2800" dirty="0">
              <a:solidFill>
                <a:schemeClr val="bg1">
                  <a:lumMod val="50000"/>
                </a:schemeClr>
              </a:solidFill>
              <a:latin typeface="方正小标宋简体" pitchFamily="65" charset="-122"/>
              <a:ea typeface="方正小标宋简体" pitchFamily="65" charset="-122"/>
              <a:sym typeface="+mn-lt"/>
            </a:endParaRPr>
          </a:p>
        </p:txBody>
      </p:sp>
      <p:sp>
        <p:nvSpPr>
          <p:cNvPr id="10" name="TextBox 9"/>
          <p:cNvSpPr txBox="1"/>
          <p:nvPr/>
        </p:nvSpPr>
        <p:spPr>
          <a:xfrm>
            <a:off x="324322" y="3701434"/>
            <a:ext cx="3296994" cy="1477328"/>
          </a:xfrm>
          <a:prstGeom prst="rect">
            <a:avLst/>
          </a:prstGeom>
          <a:noFill/>
        </p:spPr>
        <p:txBody>
          <a:bodyPr wrap="square" rtlCol="0">
            <a:spAutoFit/>
          </a:bodyPr>
          <a:lstStyle/>
          <a:p>
            <a:pPr algn="just"/>
            <a:r>
              <a:rPr lang="zh-CN" altLang="en-US" b="1" dirty="0" smtClean="0">
                <a:solidFill>
                  <a:schemeClr val="bg1">
                    <a:lumMod val="50000"/>
                  </a:schemeClr>
                </a:solidFill>
                <a:latin typeface="楷体_GB2312" pitchFamily="49" charset="-122"/>
                <a:ea typeface="楷体_GB2312" pitchFamily="49" charset="-122"/>
              </a:rPr>
              <a:t>    这些关乎民生的新理念、新要求在十九大报告中得到深刻总结和系统阐述，是</a:t>
            </a:r>
            <a:r>
              <a:rPr lang="zh-CN" altLang="zh-CN" b="1" dirty="0" smtClean="0">
                <a:solidFill>
                  <a:schemeClr val="bg1">
                    <a:lumMod val="50000"/>
                  </a:schemeClr>
                </a:solidFill>
                <a:latin typeface="楷体_GB2312" pitchFamily="49" charset="-122"/>
                <a:ea typeface="楷体_GB2312" pitchFamily="49" charset="-122"/>
              </a:rPr>
              <a:t>习近平新时代中国特色社会主义思想的重要组成部分。</a:t>
            </a:r>
            <a:endParaRPr lang="zh-CN" altLang="en-US" b="1" dirty="0">
              <a:solidFill>
                <a:schemeClr val="bg1">
                  <a:lumMod val="50000"/>
                </a:schemeClr>
              </a:solidFill>
              <a:latin typeface="楷体_GB2312" pitchFamily="49" charset="-122"/>
              <a:ea typeface="楷体_GB2312" pitchFamily="49" charset="-122"/>
              <a:cs typeface="+mn-ea"/>
              <a:sym typeface="+mn-lt"/>
            </a:endParaRPr>
          </a:p>
        </p:txBody>
      </p:sp>
      <p:sp>
        <p:nvSpPr>
          <p:cNvPr id="26" name="TextBox 25"/>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27"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8"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Tree>
    <p:extLst>
      <p:ext uri="{BB962C8B-B14F-4D97-AF65-F5344CB8AC3E}">
        <p14:creationId xmlns:p14="http://schemas.microsoft.com/office/powerpoint/2010/main" val="1275746628"/>
      </p:ext>
    </p:extLst>
  </p:cSld>
  <p:clrMapOvr>
    <a:masterClrMapping/>
  </p:clrMapOvr>
  <p:transition spd="slow" advTm="77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300"/>
                                        <p:tgtEl>
                                          <p:spTgt spid="26"/>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300"/>
                                        <p:tgtEl>
                                          <p:spTgt spid="28"/>
                                        </p:tgtEl>
                                        <p:attrNameLst>
                                          <p:attrName>ppt_y</p:attrName>
                                        </p:attrNameLst>
                                      </p:cBhvr>
                                      <p:tavLst>
                                        <p:tav tm="0">
                                          <p:val>
                                            <p:strVal val="#ppt_y-#ppt_h*1.125000"/>
                                          </p:val>
                                        </p:tav>
                                        <p:tav tm="100000">
                                          <p:val>
                                            <p:strVal val="#ppt_y"/>
                                          </p:val>
                                        </p:tav>
                                      </p:tavLst>
                                    </p:anim>
                                    <p:animEffect transition="in" filter="wipe(down)">
                                      <p:cBhvr>
                                        <p:cTn id="18" dur="300"/>
                                        <p:tgtEl>
                                          <p:spTgt spid="28"/>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600"/>
                            </p:stCondLst>
                            <p:childTnLst>
                              <p:par>
                                <p:cTn id="24" presetID="21"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500"/>
                                        <p:tgtEl>
                                          <p:spTgt spid="2"/>
                                        </p:tgtEl>
                                      </p:cBhvr>
                                    </p:animEffect>
                                  </p:childTnLst>
                                </p:cTn>
                              </p:par>
                            </p:childTnLst>
                          </p:cTn>
                        </p:par>
                        <p:par>
                          <p:cTn id="30" fill="hold">
                            <p:stCondLst>
                              <p:cond delay="2100"/>
                            </p:stCondLst>
                            <p:childTnLst>
                              <p:par>
                                <p:cTn id="31" presetID="3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90"/>
                                          </p:val>
                                        </p:tav>
                                        <p:tav tm="100000">
                                          <p:val>
                                            <p:fltVal val="0"/>
                                          </p:val>
                                        </p:tav>
                                      </p:tavLst>
                                    </p:anim>
                                    <p:animEffect transition="in" filter="fade">
                                      <p:cBhvr>
                                        <p:cTn id="36" dur="500"/>
                                        <p:tgtEl>
                                          <p:spTgt spid="10"/>
                                        </p:tgtEl>
                                      </p:cBhvr>
                                    </p:animEffect>
                                  </p:childTnLst>
                                </p:cTn>
                              </p:par>
                            </p:childTnLst>
                          </p:cTn>
                        </p:par>
                        <p:par>
                          <p:cTn id="37" fill="hold">
                            <p:stCondLst>
                              <p:cond delay="2600"/>
                            </p:stCondLst>
                            <p:childTnLst>
                              <p:par>
                                <p:cTn id="38" presetID="21"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600"/>
                                        <p:tgtEl>
                                          <p:spTgt spid="15"/>
                                        </p:tgtEl>
                                      </p:cBhvr>
                                    </p:animEffect>
                                  </p:childTnLst>
                                </p:cTn>
                              </p:par>
                            </p:childTnLst>
                          </p:cTn>
                        </p:par>
                        <p:par>
                          <p:cTn id="41" fill="hold">
                            <p:stCondLst>
                              <p:cond delay="3200"/>
                            </p:stCondLst>
                            <p:childTnLst>
                              <p:par>
                                <p:cTn id="42" presetID="31"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300" fill="hold"/>
                                        <p:tgtEl>
                                          <p:spTgt spid="16"/>
                                        </p:tgtEl>
                                        <p:attrNameLst>
                                          <p:attrName>ppt_w</p:attrName>
                                        </p:attrNameLst>
                                      </p:cBhvr>
                                      <p:tavLst>
                                        <p:tav tm="0">
                                          <p:val>
                                            <p:fltVal val="0"/>
                                          </p:val>
                                        </p:tav>
                                        <p:tav tm="100000">
                                          <p:val>
                                            <p:strVal val="#ppt_w"/>
                                          </p:val>
                                        </p:tav>
                                      </p:tavLst>
                                    </p:anim>
                                    <p:anim calcmode="lin" valueType="num">
                                      <p:cBhvr>
                                        <p:cTn id="45" dur="300" fill="hold"/>
                                        <p:tgtEl>
                                          <p:spTgt spid="16"/>
                                        </p:tgtEl>
                                        <p:attrNameLst>
                                          <p:attrName>ppt_h</p:attrName>
                                        </p:attrNameLst>
                                      </p:cBhvr>
                                      <p:tavLst>
                                        <p:tav tm="0">
                                          <p:val>
                                            <p:fltVal val="0"/>
                                          </p:val>
                                        </p:tav>
                                        <p:tav tm="100000">
                                          <p:val>
                                            <p:strVal val="#ppt_h"/>
                                          </p:val>
                                        </p:tav>
                                      </p:tavLst>
                                    </p:anim>
                                    <p:anim calcmode="lin" valueType="num">
                                      <p:cBhvr>
                                        <p:cTn id="46" dur="300" fill="hold"/>
                                        <p:tgtEl>
                                          <p:spTgt spid="16"/>
                                        </p:tgtEl>
                                        <p:attrNameLst>
                                          <p:attrName>style.rotation</p:attrName>
                                        </p:attrNameLst>
                                      </p:cBhvr>
                                      <p:tavLst>
                                        <p:tav tm="0">
                                          <p:val>
                                            <p:fltVal val="90"/>
                                          </p:val>
                                        </p:tav>
                                        <p:tav tm="100000">
                                          <p:val>
                                            <p:fltVal val="0"/>
                                          </p:val>
                                        </p:tav>
                                      </p:tavLst>
                                    </p:anim>
                                    <p:animEffect transition="in" filter="fade">
                                      <p:cBhvr>
                                        <p:cTn id="47" dur="300"/>
                                        <p:tgtEl>
                                          <p:spTgt spid="16"/>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par>
                          <p:cTn id="55" fill="hold">
                            <p:stCondLst>
                              <p:cond delay="4000"/>
                            </p:stCondLst>
                            <p:childTnLst>
                              <p:par>
                                <p:cTn id="56" presetID="31"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300" fill="hold"/>
                                        <p:tgtEl>
                                          <p:spTgt spid="18"/>
                                        </p:tgtEl>
                                        <p:attrNameLst>
                                          <p:attrName>ppt_w</p:attrName>
                                        </p:attrNameLst>
                                      </p:cBhvr>
                                      <p:tavLst>
                                        <p:tav tm="0">
                                          <p:val>
                                            <p:fltVal val="0"/>
                                          </p:val>
                                        </p:tav>
                                        <p:tav tm="100000">
                                          <p:val>
                                            <p:strVal val="#ppt_w"/>
                                          </p:val>
                                        </p:tav>
                                      </p:tavLst>
                                    </p:anim>
                                    <p:anim calcmode="lin" valueType="num">
                                      <p:cBhvr>
                                        <p:cTn id="59" dur="300" fill="hold"/>
                                        <p:tgtEl>
                                          <p:spTgt spid="18"/>
                                        </p:tgtEl>
                                        <p:attrNameLst>
                                          <p:attrName>ppt_h</p:attrName>
                                        </p:attrNameLst>
                                      </p:cBhvr>
                                      <p:tavLst>
                                        <p:tav tm="0">
                                          <p:val>
                                            <p:fltVal val="0"/>
                                          </p:val>
                                        </p:tav>
                                        <p:tav tm="100000">
                                          <p:val>
                                            <p:strVal val="#ppt_h"/>
                                          </p:val>
                                        </p:tav>
                                      </p:tavLst>
                                    </p:anim>
                                    <p:anim calcmode="lin" valueType="num">
                                      <p:cBhvr>
                                        <p:cTn id="60" dur="300" fill="hold"/>
                                        <p:tgtEl>
                                          <p:spTgt spid="18"/>
                                        </p:tgtEl>
                                        <p:attrNameLst>
                                          <p:attrName>style.rotation</p:attrName>
                                        </p:attrNameLst>
                                      </p:cBhvr>
                                      <p:tavLst>
                                        <p:tav tm="0">
                                          <p:val>
                                            <p:fltVal val="90"/>
                                          </p:val>
                                        </p:tav>
                                        <p:tav tm="100000">
                                          <p:val>
                                            <p:fltVal val="0"/>
                                          </p:val>
                                        </p:tav>
                                      </p:tavLst>
                                    </p:anim>
                                    <p:animEffect transition="in" filter="fade">
                                      <p:cBhvr>
                                        <p:cTn id="61" dur="300"/>
                                        <p:tgtEl>
                                          <p:spTgt spid="18"/>
                                        </p:tgtEl>
                                      </p:cBhvr>
                                    </p:animEffect>
                                  </p:childTnLst>
                                </p:cTn>
                              </p:par>
                            </p:childTnLst>
                          </p:cTn>
                        </p:par>
                        <p:par>
                          <p:cTn id="62" fill="hold">
                            <p:stCondLst>
                              <p:cond delay="43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4800"/>
                            </p:stCondLst>
                            <p:childTnLst>
                              <p:par>
                                <p:cTn id="67" presetID="1"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par>
                          <p:cTn id="69" fill="hold">
                            <p:stCondLst>
                              <p:cond delay="4800"/>
                            </p:stCondLst>
                            <p:childTnLst>
                              <p:par>
                                <p:cTn id="70" presetID="31"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300" fill="hold"/>
                                        <p:tgtEl>
                                          <p:spTgt spid="20"/>
                                        </p:tgtEl>
                                        <p:attrNameLst>
                                          <p:attrName>ppt_w</p:attrName>
                                        </p:attrNameLst>
                                      </p:cBhvr>
                                      <p:tavLst>
                                        <p:tav tm="0">
                                          <p:val>
                                            <p:fltVal val="0"/>
                                          </p:val>
                                        </p:tav>
                                        <p:tav tm="100000">
                                          <p:val>
                                            <p:strVal val="#ppt_w"/>
                                          </p:val>
                                        </p:tav>
                                      </p:tavLst>
                                    </p:anim>
                                    <p:anim calcmode="lin" valueType="num">
                                      <p:cBhvr>
                                        <p:cTn id="73" dur="300" fill="hold"/>
                                        <p:tgtEl>
                                          <p:spTgt spid="20"/>
                                        </p:tgtEl>
                                        <p:attrNameLst>
                                          <p:attrName>ppt_h</p:attrName>
                                        </p:attrNameLst>
                                      </p:cBhvr>
                                      <p:tavLst>
                                        <p:tav tm="0">
                                          <p:val>
                                            <p:fltVal val="0"/>
                                          </p:val>
                                        </p:tav>
                                        <p:tav tm="100000">
                                          <p:val>
                                            <p:strVal val="#ppt_h"/>
                                          </p:val>
                                        </p:tav>
                                      </p:tavLst>
                                    </p:anim>
                                    <p:anim calcmode="lin" valueType="num">
                                      <p:cBhvr>
                                        <p:cTn id="74" dur="300" fill="hold"/>
                                        <p:tgtEl>
                                          <p:spTgt spid="20"/>
                                        </p:tgtEl>
                                        <p:attrNameLst>
                                          <p:attrName>style.rotation</p:attrName>
                                        </p:attrNameLst>
                                      </p:cBhvr>
                                      <p:tavLst>
                                        <p:tav tm="0">
                                          <p:val>
                                            <p:fltVal val="90"/>
                                          </p:val>
                                        </p:tav>
                                        <p:tav tm="100000">
                                          <p:val>
                                            <p:fltVal val="0"/>
                                          </p:val>
                                        </p:tav>
                                      </p:tavLst>
                                    </p:anim>
                                    <p:animEffect transition="in" filter="fade">
                                      <p:cBhvr>
                                        <p:cTn id="75" dur="300"/>
                                        <p:tgtEl>
                                          <p:spTgt spid="20"/>
                                        </p:tgtEl>
                                      </p:cBhvr>
                                    </p:animEffect>
                                  </p:childTnLst>
                                </p:cTn>
                              </p:par>
                            </p:childTnLst>
                          </p:cTn>
                        </p:par>
                        <p:par>
                          <p:cTn id="76" fill="hold">
                            <p:stCondLst>
                              <p:cond delay="51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P spid="15" grpId="0" animBg="1"/>
      <p:bldP spid="16" grpId="0"/>
      <p:bldP spid="17" grpId="0" animBg="1"/>
      <p:bldP spid="18" grpId="0"/>
      <p:bldP spid="19" grpId="0" animBg="1"/>
      <p:bldP spid="20" grpId="0"/>
      <p:bldP spid="21" grpId="0"/>
      <p:bldP spid="22" grpId="0"/>
      <p:bldP spid="23" grpId="0"/>
      <p:bldP spid="10" grpId="0"/>
      <p:bldP spid="26" grpId="0"/>
      <p:bldP spid="27"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718" y="735087"/>
            <a:ext cx="8494633" cy="461665"/>
          </a:xfrm>
          <a:prstGeom prst="rect">
            <a:avLst/>
          </a:prstGeom>
          <a:noFill/>
        </p:spPr>
        <p:txBody>
          <a:bodyPr wrap="none" rtlCol="0">
            <a:spAutoFit/>
          </a:bodyPr>
          <a:lstStyle/>
          <a:p>
            <a:r>
              <a:rPr lang="zh-CN" altLang="en-US" sz="2400" b="1" dirty="0" smtClean="0">
                <a:solidFill>
                  <a:schemeClr val="tx2"/>
                </a:solidFill>
                <a:latin typeface="+mn-lt"/>
                <a:ea typeface="+mn-ea"/>
                <a:cs typeface="+mn-ea"/>
                <a:sym typeface="+mn-lt"/>
              </a:rPr>
              <a:t>习近平新时代中国特色社会主义民生观具有鲜明的人民立场。</a:t>
            </a:r>
            <a:endParaRPr lang="zh-CN" altLang="en-US" sz="2400" b="1" dirty="0">
              <a:solidFill>
                <a:schemeClr val="tx2"/>
              </a:solidFill>
              <a:latin typeface="+mn-lt"/>
              <a:ea typeface="+mn-ea"/>
              <a:cs typeface="+mn-ea"/>
              <a:sym typeface="+mn-lt"/>
            </a:endParaRP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 name="椭圆 2"/>
          <p:cNvSpPr/>
          <p:nvPr/>
        </p:nvSpPr>
        <p:spPr bwMode="auto">
          <a:xfrm>
            <a:off x="1548458" y="2607295"/>
            <a:ext cx="1224136" cy="122413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8" name="椭圆 7"/>
          <p:cNvSpPr/>
          <p:nvPr/>
        </p:nvSpPr>
        <p:spPr bwMode="auto">
          <a:xfrm>
            <a:off x="3924722" y="2607295"/>
            <a:ext cx="1224136" cy="122413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9" name="椭圆 8"/>
          <p:cNvSpPr/>
          <p:nvPr/>
        </p:nvSpPr>
        <p:spPr bwMode="auto">
          <a:xfrm>
            <a:off x="6300986" y="2607295"/>
            <a:ext cx="1224136" cy="1224136"/>
          </a:xfrm>
          <a:prstGeom prst="ellips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4" name="TextBox 13"/>
          <p:cNvSpPr txBox="1"/>
          <p:nvPr/>
        </p:nvSpPr>
        <p:spPr>
          <a:xfrm>
            <a:off x="1775636" y="3258422"/>
            <a:ext cx="697627" cy="400110"/>
          </a:xfrm>
          <a:prstGeom prst="rect">
            <a:avLst/>
          </a:prstGeom>
          <a:noFill/>
        </p:spPr>
        <p:txBody>
          <a:bodyPr wrap="none" rtlCol="0">
            <a:spAutoFit/>
          </a:bodyPr>
          <a:lstStyle/>
          <a:p>
            <a:pPr algn="ctr"/>
            <a:r>
              <a:rPr lang="zh-CN" altLang="en-US" sz="2000" b="1" dirty="0" smtClean="0">
                <a:solidFill>
                  <a:schemeClr val="accent2"/>
                </a:solidFill>
                <a:latin typeface="+mn-lt"/>
                <a:ea typeface="+mn-ea"/>
                <a:cs typeface="+mn-ea"/>
                <a:sym typeface="+mn-lt"/>
              </a:rPr>
              <a:t>开篇</a:t>
            </a:r>
            <a:endParaRPr lang="zh-CN" altLang="en-US" sz="2000" b="1" dirty="0">
              <a:solidFill>
                <a:schemeClr val="accent2"/>
              </a:solidFill>
              <a:latin typeface="+mn-lt"/>
              <a:ea typeface="+mn-ea"/>
              <a:cs typeface="+mn-ea"/>
              <a:sym typeface="+mn-lt"/>
            </a:endParaRPr>
          </a:p>
        </p:txBody>
      </p:sp>
      <p:sp>
        <p:nvSpPr>
          <p:cNvPr id="17" name="TextBox 16"/>
          <p:cNvSpPr txBox="1"/>
          <p:nvPr/>
        </p:nvSpPr>
        <p:spPr>
          <a:xfrm>
            <a:off x="4196101" y="3258422"/>
            <a:ext cx="697627" cy="400110"/>
          </a:xfrm>
          <a:prstGeom prst="rect">
            <a:avLst/>
          </a:prstGeom>
          <a:noFill/>
        </p:spPr>
        <p:txBody>
          <a:bodyPr wrap="none" rtlCol="0">
            <a:spAutoFit/>
          </a:bodyPr>
          <a:lstStyle/>
          <a:p>
            <a:r>
              <a:rPr lang="zh-CN" altLang="en-US" sz="2000" b="1" dirty="0" smtClean="0">
                <a:solidFill>
                  <a:schemeClr val="accent2"/>
                </a:solidFill>
                <a:latin typeface="+mn-lt"/>
                <a:ea typeface="+mn-ea"/>
                <a:cs typeface="+mn-ea"/>
                <a:sym typeface="+mn-lt"/>
              </a:rPr>
              <a:t>结尾</a:t>
            </a:r>
            <a:endParaRPr lang="zh-CN" altLang="en-US" sz="2000" b="1" dirty="0">
              <a:solidFill>
                <a:schemeClr val="accent2"/>
              </a:solidFill>
              <a:latin typeface="+mn-lt"/>
              <a:ea typeface="+mn-ea"/>
              <a:cs typeface="+mn-ea"/>
              <a:sym typeface="+mn-lt"/>
            </a:endParaRPr>
          </a:p>
        </p:txBody>
      </p:sp>
      <p:sp>
        <p:nvSpPr>
          <p:cNvPr id="21" name="Freeform 13"/>
          <p:cNvSpPr>
            <a:spLocks/>
          </p:cNvSpPr>
          <p:nvPr/>
        </p:nvSpPr>
        <p:spPr bwMode="auto">
          <a:xfrm>
            <a:off x="1847788" y="2729784"/>
            <a:ext cx="625475" cy="528638"/>
          </a:xfrm>
          <a:custGeom>
            <a:avLst/>
            <a:gdLst>
              <a:gd name="T0" fmla="*/ 831 w 871"/>
              <a:gd name="T1" fmla="*/ 121 h 724"/>
              <a:gd name="T2" fmla="*/ 843 w 871"/>
              <a:gd name="T3" fmla="*/ 14 h 724"/>
              <a:gd name="T4" fmla="*/ 844 w 871"/>
              <a:gd name="T5" fmla="*/ 0 h 724"/>
              <a:gd name="T6" fmla="*/ 711 w 871"/>
              <a:gd name="T7" fmla="*/ 50 h 724"/>
              <a:gd name="T8" fmla="*/ 707 w 871"/>
              <a:gd name="T9" fmla="*/ 37 h 724"/>
              <a:gd name="T10" fmla="*/ 705 w 871"/>
              <a:gd name="T11" fmla="*/ 27 h 724"/>
              <a:gd name="T12" fmla="*/ 140 w 871"/>
              <a:gd name="T13" fmla="*/ 250 h 724"/>
              <a:gd name="T14" fmla="*/ 167 w 871"/>
              <a:gd name="T15" fmla="*/ 282 h 724"/>
              <a:gd name="T16" fmla="*/ 46 w 871"/>
              <a:gd name="T17" fmla="*/ 330 h 724"/>
              <a:gd name="T18" fmla="*/ 96 w 871"/>
              <a:gd name="T19" fmla="*/ 384 h 724"/>
              <a:gd name="T20" fmla="*/ 0 w 871"/>
              <a:gd name="T21" fmla="*/ 422 h 724"/>
              <a:gd name="T22" fmla="*/ 53 w 871"/>
              <a:gd name="T23" fmla="*/ 474 h 724"/>
              <a:gd name="T24" fmla="*/ 17 w 871"/>
              <a:gd name="T25" fmla="*/ 488 h 724"/>
              <a:gd name="T26" fmla="*/ 272 w 871"/>
              <a:gd name="T27" fmla="*/ 724 h 724"/>
              <a:gd name="T28" fmla="*/ 812 w 871"/>
              <a:gd name="T29" fmla="*/ 511 h 724"/>
              <a:gd name="T30" fmla="*/ 556 w 871"/>
              <a:gd name="T31" fmla="*/ 276 h 724"/>
              <a:gd name="T32" fmla="*/ 73 w 871"/>
              <a:gd name="T33" fmla="*/ 466 h 724"/>
              <a:gd name="T34" fmla="*/ 34 w 871"/>
              <a:gd name="T35" fmla="*/ 429 h 724"/>
              <a:gd name="T36" fmla="*/ 554 w 871"/>
              <a:gd name="T37" fmla="*/ 224 h 724"/>
              <a:gd name="T38" fmla="*/ 591 w 871"/>
              <a:gd name="T39" fmla="*/ 260 h 724"/>
              <a:gd name="T40" fmla="*/ 632 w 871"/>
              <a:gd name="T41" fmla="*/ 300 h 724"/>
              <a:gd name="T42" fmla="*/ 674 w 871"/>
              <a:gd name="T43" fmla="*/ 341 h 724"/>
              <a:gd name="T44" fmla="*/ 717 w 871"/>
              <a:gd name="T45" fmla="*/ 380 h 724"/>
              <a:gd name="T46" fmla="*/ 679 w 871"/>
              <a:gd name="T47" fmla="*/ 336 h 724"/>
              <a:gd name="T48" fmla="*/ 641 w 871"/>
              <a:gd name="T49" fmla="*/ 292 h 724"/>
              <a:gd name="T50" fmla="*/ 602 w 871"/>
              <a:gd name="T51" fmla="*/ 249 h 724"/>
              <a:gd name="T52" fmla="*/ 563 w 871"/>
              <a:gd name="T53" fmla="*/ 206 h 724"/>
              <a:gd name="T54" fmla="*/ 559 w 871"/>
              <a:gd name="T55" fmla="*/ 202 h 724"/>
              <a:gd name="T56" fmla="*/ 116 w 871"/>
              <a:gd name="T57" fmla="*/ 376 h 724"/>
              <a:gd name="T58" fmla="*/ 80 w 871"/>
              <a:gd name="T59" fmla="*/ 336 h 724"/>
              <a:gd name="T60" fmla="*/ 600 w 871"/>
              <a:gd name="T61" fmla="*/ 131 h 724"/>
              <a:gd name="T62" fmla="*/ 625 w 871"/>
              <a:gd name="T63" fmla="*/ 168 h 724"/>
              <a:gd name="T64" fmla="*/ 655 w 871"/>
              <a:gd name="T65" fmla="*/ 212 h 724"/>
              <a:gd name="T66" fmla="*/ 686 w 871"/>
              <a:gd name="T67" fmla="*/ 255 h 724"/>
              <a:gd name="T68" fmla="*/ 717 w 871"/>
              <a:gd name="T69" fmla="*/ 298 h 724"/>
              <a:gd name="T70" fmla="*/ 691 w 871"/>
              <a:gd name="T71" fmla="*/ 251 h 724"/>
              <a:gd name="T72" fmla="*/ 665 w 871"/>
              <a:gd name="T73" fmla="*/ 206 h 724"/>
              <a:gd name="T74" fmla="*/ 638 w 871"/>
              <a:gd name="T75" fmla="*/ 160 h 724"/>
              <a:gd name="T76" fmla="*/ 611 w 871"/>
              <a:gd name="T77" fmla="*/ 115 h 724"/>
              <a:gd name="T78" fmla="*/ 607 w 871"/>
              <a:gd name="T79" fmla="*/ 108 h 724"/>
              <a:gd name="T80" fmla="*/ 188 w 871"/>
              <a:gd name="T81" fmla="*/ 274 h 724"/>
              <a:gd name="T82" fmla="*/ 174 w 871"/>
              <a:gd name="T83" fmla="*/ 256 h 724"/>
              <a:gd name="T84" fmla="*/ 692 w 871"/>
              <a:gd name="T85" fmla="*/ 52 h 724"/>
              <a:gd name="T86" fmla="*/ 707 w 871"/>
              <a:gd name="T87" fmla="*/ 100 h 724"/>
              <a:gd name="T88" fmla="*/ 725 w 871"/>
              <a:gd name="T89" fmla="*/ 159 h 724"/>
              <a:gd name="T90" fmla="*/ 744 w 871"/>
              <a:gd name="T91" fmla="*/ 218 h 724"/>
              <a:gd name="T92" fmla="*/ 764 w 871"/>
              <a:gd name="T93" fmla="*/ 276 h 724"/>
              <a:gd name="T94" fmla="*/ 751 w 871"/>
              <a:gd name="T95" fmla="*/ 216 h 724"/>
              <a:gd name="T96" fmla="*/ 737 w 871"/>
              <a:gd name="T97" fmla="*/ 156 h 724"/>
              <a:gd name="T98" fmla="*/ 722 w 871"/>
              <a:gd name="T99" fmla="*/ 96 h 724"/>
              <a:gd name="T100" fmla="*/ 716 w 871"/>
              <a:gd name="T101" fmla="*/ 72 h 724"/>
              <a:gd name="T102" fmla="*/ 824 w 871"/>
              <a:gd name="T103" fmla="*/ 27 h 724"/>
              <a:gd name="T104" fmla="*/ 796 w 871"/>
              <a:gd name="T105" fmla="*/ 418 h 724"/>
              <a:gd name="T106" fmla="*/ 789 w 871"/>
              <a:gd name="T107" fmla="*/ 490 h 724"/>
              <a:gd name="T108" fmla="*/ 812 w 871"/>
              <a:gd name="T109" fmla="*/ 511 h 724"/>
              <a:gd name="T110" fmla="*/ 871 w 871"/>
              <a:gd name="T111" fmla="*/ 102 h 724"/>
              <a:gd name="T112" fmla="*/ 831 w 871"/>
              <a:gd name="T113" fmla="*/ 12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1" h="724">
                <a:moveTo>
                  <a:pt x="831" y="121"/>
                </a:moveTo>
                <a:lnTo>
                  <a:pt x="843" y="14"/>
                </a:lnTo>
                <a:lnTo>
                  <a:pt x="844" y="0"/>
                </a:lnTo>
                <a:lnTo>
                  <a:pt x="711" y="50"/>
                </a:lnTo>
                <a:lnTo>
                  <a:pt x="707" y="37"/>
                </a:lnTo>
                <a:lnTo>
                  <a:pt x="705" y="27"/>
                </a:lnTo>
                <a:lnTo>
                  <a:pt x="140" y="250"/>
                </a:lnTo>
                <a:lnTo>
                  <a:pt x="167" y="282"/>
                </a:lnTo>
                <a:lnTo>
                  <a:pt x="46" y="330"/>
                </a:lnTo>
                <a:lnTo>
                  <a:pt x="96" y="384"/>
                </a:lnTo>
                <a:lnTo>
                  <a:pt x="0" y="422"/>
                </a:lnTo>
                <a:lnTo>
                  <a:pt x="53" y="474"/>
                </a:lnTo>
                <a:lnTo>
                  <a:pt x="17" y="488"/>
                </a:lnTo>
                <a:lnTo>
                  <a:pt x="272" y="724"/>
                </a:lnTo>
                <a:lnTo>
                  <a:pt x="812" y="511"/>
                </a:lnTo>
                <a:lnTo>
                  <a:pt x="556" y="276"/>
                </a:lnTo>
                <a:lnTo>
                  <a:pt x="73" y="466"/>
                </a:lnTo>
                <a:lnTo>
                  <a:pt x="34" y="429"/>
                </a:lnTo>
                <a:lnTo>
                  <a:pt x="554" y="224"/>
                </a:lnTo>
                <a:lnTo>
                  <a:pt x="591" y="260"/>
                </a:lnTo>
                <a:lnTo>
                  <a:pt x="632" y="300"/>
                </a:lnTo>
                <a:lnTo>
                  <a:pt x="674" y="341"/>
                </a:lnTo>
                <a:cubicBezTo>
                  <a:pt x="689" y="354"/>
                  <a:pt x="703" y="367"/>
                  <a:pt x="717" y="380"/>
                </a:cubicBezTo>
                <a:cubicBezTo>
                  <a:pt x="705" y="365"/>
                  <a:pt x="692" y="350"/>
                  <a:pt x="679" y="336"/>
                </a:cubicBezTo>
                <a:lnTo>
                  <a:pt x="641" y="292"/>
                </a:lnTo>
                <a:lnTo>
                  <a:pt x="602" y="249"/>
                </a:lnTo>
                <a:lnTo>
                  <a:pt x="563" y="206"/>
                </a:lnTo>
                <a:lnTo>
                  <a:pt x="559" y="202"/>
                </a:lnTo>
                <a:lnTo>
                  <a:pt x="116" y="376"/>
                </a:lnTo>
                <a:lnTo>
                  <a:pt x="80" y="336"/>
                </a:lnTo>
                <a:lnTo>
                  <a:pt x="600" y="131"/>
                </a:lnTo>
                <a:lnTo>
                  <a:pt x="625" y="168"/>
                </a:lnTo>
                <a:lnTo>
                  <a:pt x="655" y="212"/>
                </a:lnTo>
                <a:lnTo>
                  <a:pt x="686" y="255"/>
                </a:lnTo>
                <a:cubicBezTo>
                  <a:pt x="696" y="269"/>
                  <a:pt x="706" y="283"/>
                  <a:pt x="717" y="298"/>
                </a:cubicBezTo>
                <a:cubicBezTo>
                  <a:pt x="709" y="282"/>
                  <a:pt x="700" y="267"/>
                  <a:pt x="691" y="251"/>
                </a:cubicBezTo>
                <a:lnTo>
                  <a:pt x="665" y="206"/>
                </a:lnTo>
                <a:lnTo>
                  <a:pt x="638" y="160"/>
                </a:lnTo>
                <a:lnTo>
                  <a:pt x="611" y="115"/>
                </a:lnTo>
                <a:lnTo>
                  <a:pt x="607" y="108"/>
                </a:lnTo>
                <a:lnTo>
                  <a:pt x="188" y="274"/>
                </a:lnTo>
                <a:lnTo>
                  <a:pt x="174" y="256"/>
                </a:lnTo>
                <a:lnTo>
                  <a:pt x="692" y="52"/>
                </a:lnTo>
                <a:lnTo>
                  <a:pt x="707" y="100"/>
                </a:lnTo>
                <a:lnTo>
                  <a:pt x="725" y="159"/>
                </a:lnTo>
                <a:lnTo>
                  <a:pt x="744" y="218"/>
                </a:lnTo>
                <a:cubicBezTo>
                  <a:pt x="750" y="237"/>
                  <a:pt x="757" y="257"/>
                  <a:pt x="764" y="276"/>
                </a:cubicBezTo>
                <a:cubicBezTo>
                  <a:pt x="759" y="256"/>
                  <a:pt x="755" y="236"/>
                  <a:pt x="751" y="216"/>
                </a:cubicBezTo>
                <a:lnTo>
                  <a:pt x="737" y="156"/>
                </a:lnTo>
                <a:lnTo>
                  <a:pt x="722" y="96"/>
                </a:lnTo>
                <a:lnTo>
                  <a:pt x="716" y="72"/>
                </a:lnTo>
                <a:cubicBezTo>
                  <a:pt x="752" y="57"/>
                  <a:pt x="788" y="42"/>
                  <a:pt x="824" y="27"/>
                </a:cubicBezTo>
                <a:lnTo>
                  <a:pt x="796" y="418"/>
                </a:lnTo>
                <a:lnTo>
                  <a:pt x="789" y="490"/>
                </a:lnTo>
                <a:lnTo>
                  <a:pt x="812" y="511"/>
                </a:lnTo>
                <a:lnTo>
                  <a:pt x="871" y="102"/>
                </a:lnTo>
                <a:lnTo>
                  <a:pt x="831" y="1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2" name="Freeform 14"/>
          <p:cNvSpPr>
            <a:spLocks noEditPoints="1"/>
          </p:cNvSpPr>
          <p:nvPr/>
        </p:nvSpPr>
        <p:spPr bwMode="auto">
          <a:xfrm>
            <a:off x="4366321" y="2779582"/>
            <a:ext cx="357188" cy="490538"/>
          </a:xfrm>
          <a:custGeom>
            <a:avLst/>
            <a:gdLst>
              <a:gd name="T0" fmla="*/ 53 w 496"/>
              <a:gd name="T1" fmla="*/ 611 h 670"/>
              <a:gd name="T2" fmla="*/ 84 w 496"/>
              <a:gd name="T3" fmla="*/ 103 h 670"/>
              <a:gd name="T4" fmla="*/ 110 w 496"/>
              <a:gd name="T5" fmla="*/ 147 h 670"/>
              <a:gd name="T6" fmla="*/ 136 w 496"/>
              <a:gd name="T7" fmla="*/ 103 h 670"/>
              <a:gd name="T8" fmla="*/ 222 w 496"/>
              <a:gd name="T9" fmla="*/ 121 h 670"/>
              <a:gd name="T10" fmla="*/ 273 w 496"/>
              <a:gd name="T11" fmla="*/ 121 h 670"/>
              <a:gd name="T12" fmla="*/ 360 w 496"/>
              <a:gd name="T13" fmla="*/ 103 h 670"/>
              <a:gd name="T14" fmla="*/ 386 w 496"/>
              <a:gd name="T15" fmla="*/ 147 h 670"/>
              <a:gd name="T16" fmla="*/ 412 w 496"/>
              <a:gd name="T17" fmla="*/ 103 h 670"/>
              <a:gd name="T18" fmla="*/ 443 w 496"/>
              <a:gd name="T19" fmla="*/ 611 h 670"/>
              <a:gd name="T20" fmla="*/ 412 w 496"/>
              <a:gd name="T21" fmla="*/ 45 h 670"/>
              <a:gd name="T22" fmla="*/ 386 w 496"/>
              <a:gd name="T23" fmla="*/ 0 h 670"/>
              <a:gd name="T24" fmla="*/ 360 w 496"/>
              <a:gd name="T25" fmla="*/ 45 h 670"/>
              <a:gd name="T26" fmla="*/ 273 w 496"/>
              <a:gd name="T27" fmla="*/ 26 h 670"/>
              <a:gd name="T28" fmla="*/ 222 w 496"/>
              <a:gd name="T29" fmla="*/ 26 h 670"/>
              <a:gd name="T30" fmla="*/ 136 w 496"/>
              <a:gd name="T31" fmla="*/ 45 h 670"/>
              <a:gd name="T32" fmla="*/ 110 w 496"/>
              <a:gd name="T33" fmla="*/ 0 h 670"/>
              <a:gd name="T34" fmla="*/ 84 w 496"/>
              <a:gd name="T35" fmla="*/ 45 h 670"/>
              <a:gd name="T36" fmla="*/ 0 w 496"/>
              <a:gd name="T37" fmla="*/ 99 h 670"/>
              <a:gd name="T38" fmla="*/ 54 w 496"/>
              <a:gd name="T39" fmla="*/ 670 h 670"/>
              <a:gd name="T40" fmla="*/ 496 w 496"/>
              <a:gd name="T41" fmla="*/ 616 h 670"/>
              <a:gd name="T42" fmla="*/ 442 w 496"/>
              <a:gd name="T43" fmla="*/ 45 h 670"/>
              <a:gd name="T44" fmla="*/ 387 w 496"/>
              <a:gd name="T45" fmla="*/ 250 h 670"/>
              <a:gd name="T46" fmla="*/ 109 w 496"/>
              <a:gd name="T47" fmla="*/ 214 h 670"/>
              <a:gd name="T48" fmla="*/ 109 w 496"/>
              <a:gd name="T49" fmla="*/ 345 h 670"/>
              <a:gd name="T50" fmla="*/ 387 w 496"/>
              <a:gd name="T51" fmla="*/ 309 h 670"/>
              <a:gd name="T52" fmla="*/ 109 w 496"/>
              <a:gd name="T53" fmla="*/ 345 h 670"/>
              <a:gd name="T54" fmla="*/ 387 w 496"/>
              <a:gd name="T55" fmla="*/ 440 h 670"/>
              <a:gd name="T56" fmla="*/ 109 w 496"/>
              <a:gd name="T57" fmla="*/ 404 h 670"/>
              <a:gd name="T58" fmla="*/ 109 w 496"/>
              <a:gd name="T59" fmla="*/ 536 h 670"/>
              <a:gd name="T60" fmla="*/ 387 w 496"/>
              <a:gd name="T61" fmla="*/ 499 h 670"/>
              <a:gd name="T62" fmla="*/ 109 w 496"/>
              <a:gd name="T63" fmla="*/ 53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6" h="670">
                <a:moveTo>
                  <a:pt x="443" y="611"/>
                </a:moveTo>
                <a:lnTo>
                  <a:pt x="53" y="611"/>
                </a:lnTo>
                <a:lnTo>
                  <a:pt x="53" y="103"/>
                </a:lnTo>
                <a:lnTo>
                  <a:pt x="84" y="103"/>
                </a:lnTo>
                <a:lnTo>
                  <a:pt x="84" y="121"/>
                </a:lnTo>
                <a:cubicBezTo>
                  <a:pt x="84" y="135"/>
                  <a:pt x="95" y="147"/>
                  <a:pt x="110" y="147"/>
                </a:cubicBezTo>
                <a:cubicBezTo>
                  <a:pt x="124" y="147"/>
                  <a:pt x="136" y="135"/>
                  <a:pt x="136" y="121"/>
                </a:cubicBezTo>
                <a:lnTo>
                  <a:pt x="136" y="103"/>
                </a:lnTo>
                <a:lnTo>
                  <a:pt x="222" y="103"/>
                </a:lnTo>
                <a:lnTo>
                  <a:pt x="222" y="121"/>
                </a:lnTo>
                <a:cubicBezTo>
                  <a:pt x="222" y="135"/>
                  <a:pt x="233" y="147"/>
                  <a:pt x="248" y="147"/>
                </a:cubicBezTo>
                <a:cubicBezTo>
                  <a:pt x="262" y="147"/>
                  <a:pt x="273" y="135"/>
                  <a:pt x="273" y="121"/>
                </a:cubicBezTo>
                <a:lnTo>
                  <a:pt x="273" y="103"/>
                </a:lnTo>
                <a:lnTo>
                  <a:pt x="360" y="103"/>
                </a:lnTo>
                <a:lnTo>
                  <a:pt x="360" y="121"/>
                </a:lnTo>
                <a:cubicBezTo>
                  <a:pt x="360" y="135"/>
                  <a:pt x="372" y="147"/>
                  <a:pt x="386" y="147"/>
                </a:cubicBezTo>
                <a:cubicBezTo>
                  <a:pt x="400" y="147"/>
                  <a:pt x="412" y="135"/>
                  <a:pt x="412" y="121"/>
                </a:cubicBezTo>
                <a:lnTo>
                  <a:pt x="412" y="103"/>
                </a:lnTo>
                <a:lnTo>
                  <a:pt x="443" y="103"/>
                </a:lnTo>
                <a:lnTo>
                  <a:pt x="443" y="611"/>
                </a:lnTo>
                <a:close/>
                <a:moveTo>
                  <a:pt x="442" y="45"/>
                </a:moveTo>
                <a:lnTo>
                  <a:pt x="412" y="45"/>
                </a:lnTo>
                <a:lnTo>
                  <a:pt x="412" y="26"/>
                </a:lnTo>
                <a:cubicBezTo>
                  <a:pt x="412" y="11"/>
                  <a:pt x="400" y="0"/>
                  <a:pt x="386" y="0"/>
                </a:cubicBezTo>
                <a:cubicBezTo>
                  <a:pt x="372" y="0"/>
                  <a:pt x="360" y="11"/>
                  <a:pt x="360" y="26"/>
                </a:cubicBezTo>
                <a:lnTo>
                  <a:pt x="360" y="45"/>
                </a:lnTo>
                <a:lnTo>
                  <a:pt x="273" y="45"/>
                </a:lnTo>
                <a:lnTo>
                  <a:pt x="273" y="26"/>
                </a:lnTo>
                <a:cubicBezTo>
                  <a:pt x="273" y="11"/>
                  <a:pt x="262" y="0"/>
                  <a:pt x="248" y="0"/>
                </a:cubicBezTo>
                <a:cubicBezTo>
                  <a:pt x="233" y="0"/>
                  <a:pt x="222" y="11"/>
                  <a:pt x="222" y="26"/>
                </a:cubicBezTo>
                <a:lnTo>
                  <a:pt x="222" y="45"/>
                </a:lnTo>
                <a:lnTo>
                  <a:pt x="136" y="45"/>
                </a:lnTo>
                <a:lnTo>
                  <a:pt x="136" y="26"/>
                </a:lnTo>
                <a:cubicBezTo>
                  <a:pt x="136" y="11"/>
                  <a:pt x="124" y="0"/>
                  <a:pt x="110" y="0"/>
                </a:cubicBezTo>
                <a:cubicBezTo>
                  <a:pt x="95" y="0"/>
                  <a:pt x="84" y="11"/>
                  <a:pt x="84" y="26"/>
                </a:cubicBezTo>
                <a:lnTo>
                  <a:pt x="84" y="45"/>
                </a:lnTo>
                <a:lnTo>
                  <a:pt x="54" y="45"/>
                </a:lnTo>
                <a:cubicBezTo>
                  <a:pt x="24" y="45"/>
                  <a:pt x="0" y="69"/>
                  <a:pt x="0" y="99"/>
                </a:cubicBezTo>
                <a:lnTo>
                  <a:pt x="0" y="616"/>
                </a:lnTo>
                <a:cubicBezTo>
                  <a:pt x="0" y="645"/>
                  <a:pt x="24" y="670"/>
                  <a:pt x="54" y="670"/>
                </a:cubicBezTo>
                <a:lnTo>
                  <a:pt x="442" y="670"/>
                </a:lnTo>
                <a:cubicBezTo>
                  <a:pt x="472" y="670"/>
                  <a:pt x="496" y="645"/>
                  <a:pt x="496" y="616"/>
                </a:cubicBezTo>
                <a:lnTo>
                  <a:pt x="496" y="99"/>
                </a:lnTo>
                <a:cubicBezTo>
                  <a:pt x="496" y="69"/>
                  <a:pt x="472" y="45"/>
                  <a:pt x="442" y="45"/>
                </a:cubicBezTo>
                <a:close/>
                <a:moveTo>
                  <a:pt x="109" y="250"/>
                </a:moveTo>
                <a:lnTo>
                  <a:pt x="387" y="250"/>
                </a:lnTo>
                <a:lnTo>
                  <a:pt x="387" y="214"/>
                </a:lnTo>
                <a:lnTo>
                  <a:pt x="109" y="214"/>
                </a:lnTo>
                <a:lnTo>
                  <a:pt x="109" y="250"/>
                </a:lnTo>
                <a:close/>
                <a:moveTo>
                  <a:pt x="109" y="345"/>
                </a:moveTo>
                <a:lnTo>
                  <a:pt x="387" y="345"/>
                </a:lnTo>
                <a:lnTo>
                  <a:pt x="387" y="309"/>
                </a:lnTo>
                <a:lnTo>
                  <a:pt x="109" y="309"/>
                </a:lnTo>
                <a:lnTo>
                  <a:pt x="109" y="345"/>
                </a:lnTo>
                <a:close/>
                <a:moveTo>
                  <a:pt x="109" y="440"/>
                </a:moveTo>
                <a:lnTo>
                  <a:pt x="387" y="440"/>
                </a:lnTo>
                <a:lnTo>
                  <a:pt x="387" y="404"/>
                </a:lnTo>
                <a:lnTo>
                  <a:pt x="109" y="404"/>
                </a:lnTo>
                <a:lnTo>
                  <a:pt x="109" y="440"/>
                </a:lnTo>
                <a:close/>
                <a:moveTo>
                  <a:pt x="109" y="536"/>
                </a:moveTo>
                <a:lnTo>
                  <a:pt x="387" y="536"/>
                </a:lnTo>
                <a:lnTo>
                  <a:pt x="387" y="499"/>
                </a:lnTo>
                <a:lnTo>
                  <a:pt x="109" y="499"/>
                </a:lnTo>
                <a:lnTo>
                  <a:pt x="109" y="5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3" name="Freeform 15"/>
          <p:cNvSpPr>
            <a:spLocks noEditPoints="1"/>
          </p:cNvSpPr>
          <p:nvPr/>
        </p:nvSpPr>
        <p:spPr bwMode="auto">
          <a:xfrm>
            <a:off x="6738051" y="2763100"/>
            <a:ext cx="385932" cy="461740"/>
          </a:xfrm>
          <a:custGeom>
            <a:avLst/>
            <a:gdLst>
              <a:gd name="T0" fmla="*/ 469 w 617"/>
              <a:gd name="T1" fmla="*/ 0 h 727"/>
              <a:gd name="T2" fmla="*/ 550 w 617"/>
              <a:gd name="T3" fmla="*/ 82 h 727"/>
              <a:gd name="T4" fmla="*/ 516 w 617"/>
              <a:gd name="T5" fmla="*/ 287 h 727"/>
              <a:gd name="T6" fmla="*/ 502 w 617"/>
              <a:gd name="T7" fmla="*/ 48 h 727"/>
              <a:gd name="T8" fmla="*/ 155 w 617"/>
              <a:gd name="T9" fmla="*/ 35 h 727"/>
              <a:gd name="T10" fmla="*/ 207 w 617"/>
              <a:gd name="T11" fmla="*/ 101 h 727"/>
              <a:gd name="T12" fmla="*/ 34 w 617"/>
              <a:gd name="T13" fmla="*/ 309 h 727"/>
              <a:gd name="T14" fmla="*/ 48 w 617"/>
              <a:gd name="T15" fmla="*/ 659 h 727"/>
              <a:gd name="T16" fmla="*/ 184 w 617"/>
              <a:gd name="T17" fmla="*/ 673 h 727"/>
              <a:gd name="T18" fmla="*/ 81 w 617"/>
              <a:gd name="T19" fmla="*/ 707 h 727"/>
              <a:gd name="T20" fmla="*/ 0 w 617"/>
              <a:gd name="T21" fmla="*/ 626 h 727"/>
              <a:gd name="T22" fmla="*/ 1 w 617"/>
              <a:gd name="T23" fmla="*/ 296 h 727"/>
              <a:gd name="T24" fmla="*/ 95 w 617"/>
              <a:gd name="T25" fmla="*/ 9 h 727"/>
              <a:gd name="T26" fmla="*/ 95 w 617"/>
              <a:gd name="T27" fmla="*/ 9 h 727"/>
              <a:gd name="T28" fmla="*/ 95 w 617"/>
              <a:gd name="T29" fmla="*/ 9 h 727"/>
              <a:gd name="T30" fmla="*/ 98 w 617"/>
              <a:gd name="T31" fmla="*/ 5 h 727"/>
              <a:gd name="T32" fmla="*/ 99 w 617"/>
              <a:gd name="T33" fmla="*/ 5 h 727"/>
              <a:gd name="T34" fmla="*/ 99 w 617"/>
              <a:gd name="T35" fmla="*/ 4 h 727"/>
              <a:gd name="T36" fmla="*/ 99 w 617"/>
              <a:gd name="T37" fmla="*/ 4 h 727"/>
              <a:gd name="T38" fmla="*/ 104 w 617"/>
              <a:gd name="T39" fmla="*/ 1 h 727"/>
              <a:gd name="T40" fmla="*/ 105 w 617"/>
              <a:gd name="T41" fmla="*/ 1 h 727"/>
              <a:gd name="T42" fmla="*/ 105 w 617"/>
              <a:gd name="T43" fmla="*/ 1 h 727"/>
              <a:gd name="T44" fmla="*/ 106 w 617"/>
              <a:gd name="T45" fmla="*/ 1 h 727"/>
              <a:gd name="T46" fmla="*/ 106 w 617"/>
              <a:gd name="T47" fmla="*/ 1 h 727"/>
              <a:gd name="T48" fmla="*/ 110 w 617"/>
              <a:gd name="T49" fmla="*/ 0 h 727"/>
              <a:gd name="T50" fmla="*/ 102 w 617"/>
              <a:gd name="T51" fmla="*/ 467 h 727"/>
              <a:gd name="T52" fmla="*/ 279 w 617"/>
              <a:gd name="T53" fmla="*/ 494 h 727"/>
              <a:gd name="T54" fmla="*/ 102 w 617"/>
              <a:gd name="T55" fmla="*/ 467 h 727"/>
              <a:gd name="T56" fmla="*/ 102 w 617"/>
              <a:gd name="T57" fmla="*/ 392 h 727"/>
              <a:gd name="T58" fmla="*/ 279 w 617"/>
              <a:gd name="T59" fmla="*/ 420 h 727"/>
              <a:gd name="T60" fmla="*/ 102 w 617"/>
              <a:gd name="T61" fmla="*/ 392 h 727"/>
              <a:gd name="T62" fmla="*/ 102 w 617"/>
              <a:gd name="T63" fmla="*/ 323 h 727"/>
              <a:gd name="T64" fmla="*/ 457 w 617"/>
              <a:gd name="T65" fmla="*/ 350 h 727"/>
              <a:gd name="T66" fmla="*/ 102 w 617"/>
              <a:gd name="T67" fmla="*/ 323 h 727"/>
              <a:gd name="T68" fmla="*/ 285 w 617"/>
              <a:gd name="T69" fmla="*/ 238 h 727"/>
              <a:gd name="T70" fmla="*/ 457 w 617"/>
              <a:gd name="T71" fmla="*/ 265 h 727"/>
              <a:gd name="T72" fmla="*/ 285 w 617"/>
              <a:gd name="T73" fmla="*/ 238 h 727"/>
              <a:gd name="T74" fmla="*/ 285 w 617"/>
              <a:gd name="T75" fmla="*/ 162 h 727"/>
              <a:gd name="T76" fmla="*/ 457 w 617"/>
              <a:gd name="T77" fmla="*/ 190 h 727"/>
              <a:gd name="T78" fmla="*/ 285 w 617"/>
              <a:gd name="T79" fmla="*/ 162 h 727"/>
              <a:gd name="T80" fmla="*/ 285 w 617"/>
              <a:gd name="T81" fmla="*/ 93 h 727"/>
              <a:gd name="T82" fmla="*/ 457 w 617"/>
              <a:gd name="T83" fmla="*/ 121 h 727"/>
              <a:gd name="T84" fmla="*/ 285 w 617"/>
              <a:gd name="T85" fmla="*/ 93 h 727"/>
              <a:gd name="T86" fmla="*/ 534 w 617"/>
              <a:gd name="T87" fmla="*/ 322 h 727"/>
              <a:gd name="T88" fmla="*/ 341 w 617"/>
              <a:gd name="T89" fmla="*/ 681 h 727"/>
              <a:gd name="T90" fmla="*/ 534 w 617"/>
              <a:gd name="T91" fmla="*/ 322 h 727"/>
              <a:gd name="T92" fmla="*/ 247 w 617"/>
              <a:gd name="T93" fmla="*/ 611 h 727"/>
              <a:gd name="T94" fmla="*/ 242 w 617"/>
              <a:gd name="T95" fmla="*/ 727 h 727"/>
              <a:gd name="T96" fmla="*/ 247 w 617"/>
              <a:gd name="T97" fmla="*/ 611 h 727"/>
              <a:gd name="T98" fmla="*/ 550 w 617"/>
              <a:gd name="T99" fmla="*/ 529 h 727"/>
              <a:gd name="T100" fmla="*/ 516 w 617"/>
              <a:gd name="T101" fmla="*/ 626 h 727"/>
              <a:gd name="T102" fmla="*/ 469 w 617"/>
              <a:gd name="T103" fmla="*/ 673 h 727"/>
              <a:gd name="T104" fmla="*/ 385 w 617"/>
              <a:gd name="T105" fmla="*/ 693 h 727"/>
              <a:gd name="T106" fmla="*/ 469 w 617"/>
              <a:gd name="T107" fmla="*/ 707 h 727"/>
              <a:gd name="T108" fmla="*/ 550 w 617"/>
              <a:gd name="T109" fmla="*/ 626 h 727"/>
              <a:gd name="T110" fmla="*/ 60 w 617"/>
              <a:gd name="T111" fmla="*/ 224 h 727"/>
              <a:gd name="T112" fmla="*/ 170 w 617"/>
              <a:gd name="T113" fmla="*/ 92 h 727"/>
              <a:gd name="T114" fmla="*/ 60 w 617"/>
              <a:gd name="T115" fmla="*/ 22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727">
                <a:moveTo>
                  <a:pt x="110" y="0"/>
                </a:moveTo>
                <a:lnTo>
                  <a:pt x="469" y="0"/>
                </a:lnTo>
                <a:cubicBezTo>
                  <a:pt x="491" y="0"/>
                  <a:pt x="512" y="10"/>
                  <a:pt x="526" y="24"/>
                </a:cubicBezTo>
                <a:cubicBezTo>
                  <a:pt x="541" y="39"/>
                  <a:pt x="550" y="59"/>
                  <a:pt x="550" y="82"/>
                </a:cubicBezTo>
                <a:lnTo>
                  <a:pt x="550" y="253"/>
                </a:lnTo>
                <a:lnTo>
                  <a:pt x="516" y="287"/>
                </a:lnTo>
                <a:lnTo>
                  <a:pt x="516" y="82"/>
                </a:lnTo>
                <a:cubicBezTo>
                  <a:pt x="516" y="69"/>
                  <a:pt x="511" y="57"/>
                  <a:pt x="502" y="48"/>
                </a:cubicBezTo>
                <a:cubicBezTo>
                  <a:pt x="494" y="40"/>
                  <a:pt x="482" y="35"/>
                  <a:pt x="469" y="35"/>
                </a:cubicBezTo>
                <a:lnTo>
                  <a:pt x="155" y="35"/>
                </a:lnTo>
                <a:lnTo>
                  <a:pt x="205" y="77"/>
                </a:lnTo>
                <a:cubicBezTo>
                  <a:pt x="212" y="84"/>
                  <a:pt x="213" y="94"/>
                  <a:pt x="207" y="101"/>
                </a:cubicBezTo>
                <a:lnTo>
                  <a:pt x="207" y="102"/>
                </a:lnTo>
                <a:lnTo>
                  <a:pt x="34" y="309"/>
                </a:lnTo>
                <a:lnTo>
                  <a:pt x="34" y="626"/>
                </a:lnTo>
                <a:cubicBezTo>
                  <a:pt x="34" y="639"/>
                  <a:pt x="39" y="651"/>
                  <a:pt x="48" y="659"/>
                </a:cubicBezTo>
                <a:cubicBezTo>
                  <a:pt x="56" y="668"/>
                  <a:pt x="68" y="673"/>
                  <a:pt x="81" y="673"/>
                </a:cubicBezTo>
                <a:lnTo>
                  <a:pt x="184" y="673"/>
                </a:lnTo>
                <a:lnTo>
                  <a:pt x="172" y="707"/>
                </a:lnTo>
                <a:lnTo>
                  <a:pt x="81" y="707"/>
                </a:lnTo>
                <a:cubicBezTo>
                  <a:pt x="59" y="707"/>
                  <a:pt x="38" y="698"/>
                  <a:pt x="24" y="683"/>
                </a:cubicBezTo>
                <a:cubicBezTo>
                  <a:pt x="9" y="669"/>
                  <a:pt x="0" y="648"/>
                  <a:pt x="0" y="626"/>
                </a:cubicBezTo>
                <a:lnTo>
                  <a:pt x="0" y="303"/>
                </a:lnTo>
                <a:cubicBezTo>
                  <a:pt x="0" y="300"/>
                  <a:pt x="0" y="298"/>
                  <a:pt x="1" y="296"/>
                </a:cubicBezTo>
                <a:lnTo>
                  <a:pt x="93" y="13"/>
                </a:lnTo>
                <a:cubicBezTo>
                  <a:pt x="94" y="11"/>
                  <a:pt x="94" y="10"/>
                  <a:pt x="95" y="9"/>
                </a:cubicBezTo>
                <a:lnTo>
                  <a:pt x="95" y="9"/>
                </a:lnTo>
                <a:lnTo>
                  <a:pt x="95" y="9"/>
                </a:lnTo>
                <a:lnTo>
                  <a:pt x="95" y="9"/>
                </a:lnTo>
                <a:lnTo>
                  <a:pt x="95" y="9"/>
                </a:lnTo>
                <a:cubicBezTo>
                  <a:pt x="96" y="7"/>
                  <a:pt x="97" y="6"/>
                  <a:pt x="98" y="5"/>
                </a:cubicBezTo>
                <a:lnTo>
                  <a:pt x="98" y="5"/>
                </a:lnTo>
                <a:lnTo>
                  <a:pt x="98" y="5"/>
                </a:lnTo>
                <a:lnTo>
                  <a:pt x="99" y="5"/>
                </a:lnTo>
                <a:lnTo>
                  <a:pt x="99" y="4"/>
                </a:lnTo>
                <a:lnTo>
                  <a:pt x="99" y="4"/>
                </a:lnTo>
                <a:lnTo>
                  <a:pt x="99" y="4"/>
                </a:lnTo>
                <a:lnTo>
                  <a:pt x="99" y="4"/>
                </a:lnTo>
                <a:cubicBezTo>
                  <a:pt x="101" y="3"/>
                  <a:pt x="102" y="2"/>
                  <a:pt x="104" y="1"/>
                </a:cubicBezTo>
                <a:lnTo>
                  <a:pt x="104" y="1"/>
                </a:lnTo>
                <a:lnTo>
                  <a:pt x="105" y="1"/>
                </a:lnTo>
                <a:lnTo>
                  <a:pt x="105" y="1"/>
                </a:lnTo>
                <a:lnTo>
                  <a:pt x="105" y="1"/>
                </a:lnTo>
                <a:lnTo>
                  <a:pt x="105" y="1"/>
                </a:lnTo>
                <a:lnTo>
                  <a:pt x="105" y="1"/>
                </a:lnTo>
                <a:cubicBezTo>
                  <a:pt x="105" y="1"/>
                  <a:pt x="106" y="1"/>
                  <a:pt x="106" y="1"/>
                </a:cubicBezTo>
                <a:lnTo>
                  <a:pt x="106" y="1"/>
                </a:lnTo>
                <a:lnTo>
                  <a:pt x="106" y="1"/>
                </a:lnTo>
                <a:lnTo>
                  <a:pt x="106" y="1"/>
                </a:lnTo>
                <a:cubicBezTo>
                  <a:pt x="107" y="1"/>
                  <a:pt x="108" y="0"/>
                  <a:pt x="110" y="0"/>
                </a:cubicBezTo>
                <a:close/>
                <a:moveTo>
                  <a:pt x="102" y="467"/>
                </a:moveTo>
                <a:lnTo>
                  <a:pt x="102" y="467"/>
                </a:lnTo>
                <a:lnTo>
                  <a:pt x="102" y="494"/>
                </a:lnTo>
                <a:lnTo>
                  <a:pt x="279" y="494"/>
                </a:lnTo>
                <a:lnTo>
                  <a:pt x="279" y="467"/>
                </a:lnTo>
                <a:lnTo>
                  <a:pt x="102" y="467"/>
                </a:lnTo>
                <a:close/>
                <a:moveTo>
                  <a:pt x="102" y="392"/>
                </a:moveTo>
                <a:lnTo>
                  <a:pt x="102" y="392"/>
                </a:lnTo>
                <a:lnTo>
                  <a:pt x="102" y="420"/>
                </a:lnTo>
                <a:lnTo>
                  <a:pt x="279" y="420"/>
                </a:lnTo>
                <a:lnTo>
                  <a:pt x="279" y="392"/>
                </a:lnTo>
                <a:lnTo>
                  <a:pt x="102" y="392"/>
                </a:lnTo>
                <a:close/>
                <a:moveTo>
                  <a:pt x="102" y="323"/>
                </a:moveTo>
                <a:lnTo>
                  <a:pt x="102" y="323"/>
                </a:lnTo>
                <a:lnTo>
                  <a:pt x="102" y="350"/>
                </a:lnTo>
                <a:lnTo>
                  <a:pt x="457" y="350"/>
                </a:lnTo>
                <a:lnTo>
                  <a:pt x="457" y="323"/>
                </a:lnTo>
                <a:lnTo>
                  <a:pt x="102" y="323"/>
                </a:lnTo>
                <a:close/>
                <a:moveTo>
                  <a:pt x="285" y="238"/>
                </a:moveTo>
                <a:lnTo>
                  <a:pt x="285" y="238"/>
                </a:lnTo>
                <a:lnTo>
                  <a:pt x="285" y="265"/>
                </a:lnTo>
                <a:lnTo>
                  <a:pt x="457" y="265"/>
                </a:lnTo>
                <a:lnTo>
                  <a:pt x="457" y="238"/>
                </a:lnTo>
                <a:lnTo>
                  <a:pt x="285" y="238"/>
                </a:lnTo>
                <a:close/>
                <a:moveTo>
                  <a:pt x="285" y="162"/>
                </a:moveTo>
                <a:lnTo>
                  <a:pt x="285" y="162"/>
                </a:lnTo>
                <a:lnTo>
                  <a:pt x="285" y="190"/>
                </a:lnTo>
                <a:lnTo>
                  <a:pt x="457" y="190"/>
                </a:lnTo>
                <a:lnTo>
                  <a:pt x="457" y="162"/>
                </a:lnTo>
                <a:lnTo>
                  <a:pt x="285" y="162"/>
                </a:lnTo>
                <a:close/>
                <a:moveTo>
                  <a:pt x="285" y="93"/>
                </a:moveTo>
                <a:lnTo>
                  <a:pt x="285" y="93"/>
                </a:lnTo>
                <a:lnTo>
                  <a:pt x="285" y="121"/>
                </a:lnTo>
                <a:lnTo>
                  <a:pt x="457" y="121"/>
                </a:lnTo>
                <a:lnTo>
                  <a:pt x="457" y="93"/>
                </a:lnTo>
                <a:lnTo>
                  <a:pt x="285" y="93"/>
                </a:lnTo>
                <a:close/>
                <a:moveTo>
                  <a:pt x="534" y="322"/>
                </a:moveTo>
                <a:lnTo>
                  <a:pt x="534" y="322"/>
                </a:lnTo>
                <a:lnTo>
                  <a:pt x="258" y="598"/>
                </a:lnTo>
                <a:lnTo>
                  <a:pt x="341" y="681"/>
                </a:lnTo>
                <a:lnTo>
                  <a:pt x="617" y="405"/>
                </a:lnTo>
                <a:lnTo>
                  <a:pt x="534" y="322"/>
                </a:lnTo>
                <a:close/>
                <a:moveTo>
                  <a:pt x="247" y="611"/>
                </a:moveTo>
                <a:lnTo>
                  <a:pt x="247" y="611"/>
                </a:lnTo>
                <a:lnTo>
                  <a:pt x="216" y="701"/>
                </a:lnTo>
                <a:lnTo>
                  <a:pt x="242" y="727"/>
                </a:lnTo>
                <a:lnTo>
                  <a:pt x="329" y="693"/>
                </a:lnTo>
                <a:lnTo>
                  <a:pt x="247" y="611"/>
                </a:lnTo>
                <a:close/>
                <a:moveTo>
                  <a:pt x="550" y="529"/>
                </a:moveTo>
                <a:lnTo>
                  <a:pt x="550" y="529"/>
                </a:lnTo>
                <a:lnTo>
                  <a:pt x="516" y="563"/>
                </a:lnTo>
                <a:lnTo>
                  <a:pt x="516" y="626"/>
                </a:lnTo>
                <a:cubicBezTo>
                  <a:pt x="516" y="639"/>
                  <a:pt x="511" y="651"/>
                  <a:pt x="502" y="659"/>
                </a:cubicBezTo>
                <a:cubicBezTo>
                  <a:pt x="494" y="668"/>
                  <a:pt x="482" y="673"/>
                  <a:pt x="469" y="673"/>
                </a:cubicBezTo>
                <a:lnTo>
                  <a:pt x="405" y="673"/>
                </a:lnTo>
                <a:lnTo>
                  <a:pt x="385" y="693"/>
                </a:lnTo>
                <a:lnTo>
                  <a:pt x="399" y="707"/>
                </a:lnTo>
                <a:lnTo>
                  <a:pt x="469" y="707"/>
                </a:lnTo>
                <a:cubicBezTo>
                  <a:pt x="491" y="707"/>
                  <a:pt x="512" y="698"/>
                  <a:pt x="526" y="683"/>
                </a:cubicBezTo>
                <a:cubicBezTo>
                  <a:pt x="541" y="669"/>
                  <a:pt x="550" y="648"/>
                  <a:pt x="550" y="626"/>
                </a:cubicBezTo>
                <a:lnTo>
                  <a:pt x="550" y="529"/>
                </a:lnTo>
                <a:close/>
                <a:moveTo>
                  <a:pt x="60" y="224"/>
                </a:moveTo>
                <a:lnTo>
                  <a:pt x="60" y="224"/>
                </a:lnTo>
                <a:lnTo>
                  <a:pt x="170" y="92"/>
                </a:lnTo>
                <a:lnTo>
                  <a:pt x="118" y="47"/>
                </a:lnTo>
                <a:lnTo>
                  <a:pt x="60" y="2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6" name="TextBox 25"/>
          <p:cNvSpPr txBox="1"/>
          <p:nvPr/>
        </p:nvSpPr>
        <p:spPr>
          <a:xfrm>
            <a:off x="6539463" y="3258422"/>
            <a:ext cx="697627" cy="400110"/>
          </a:xfrm>
          <a:prstGeom prst="rect">
            <a:avLst/>
          </a:prstGeom>
          <a:noFill/>
        </p:spPr>
        <p:txBody>
          <a:bodyPr wrap="none" rtlCol="0">
            <a:spAutoFit/>
          </a:bodyPr>
          <a:lstStyle/>
          <a:p>
            <a:r>
              <a:rPr lang="zh-CN" altLang="en-US" sz="2000" b="1" dirty="0" smtClean="0">
                <a:solidFill>
                  <a:schemeClr val="accent2"/>
                </a:solidFill>
                <a:latin typeface="+mn-lt"/>
                <a:ea typeface="+mn-ea"/>
                <a:cs typeface="+mn-ea"/>
                <a:sym typeface="+mn-lt"/>
              </a:rPr>
              <a:t>人民</a:t>
            </a:r>
            <a:endParaRPr lang="zh-CN" altLang="en-US" sz="2000" b="1" dirty="0">
              <a:solidFill>
                <a:schemeClr val="accent2"/>
              </a:solidFill>
              <a:latin typeface="+mn-lt"/>
              <a:ea typeface="+mn-ea"/>
              <a:cs typeface="+mn-ea"/>
              <a:sym typeface="+mn-lt"/>
            </a:endParaRPr>
          </a:p>
        </p:txBody>
      </p:sp>
      <p:sp>
        <p:nvSpPr>
          <p:cNvPr id="24" name="TextBox 23"/>
          <p:cNvSpPr txBox="1"/>
          <p:nvPr/>
        </p:nvSpPr>
        <p:spPr>
          <a:xfrm>
            <a:off x="1606528" y="3934797"/>
            <a:ext cx="1107996" cy="369332"/>
          </a:xfrm>
          <a:prstGeom prst="rect">
            <a:avLst/>
          </a:prstGeom>
          <a:solidFill>
            <a:schemeClr val="tx1"/>
          </a:solidFill>
        </p:spPr>
        <p:txBody>
          <a:bodyPr wrap="none" rtlCol="0">
            <a:spAutoFit/>
          </a:bodyPr>
          <a:lstStyle/>
          <a:p>
            <a:r>
              <a:rPr lang="zh-CN" altLang="en-US" dirty="0" smtClean="0">
                <a:solidFill>
                  <a:schemeClr val="accent2"/>
                </a:solidFill>
                <a:latin typeface="+mn-lt"/>
                <a:ea typeface="+mn-ea"/>
                <a:cs typeface="+mn-ea"/>
                <a:sym typeface="+mn-lt"/>
              </a:rPr>
              <a:t>不忘初心</a:t>
            </a:r>
            <a:endParaRPr lang="zh-CN" altLang="en-US" dirty="0">
              <a:solidFill>
                <a:schemeClr val="accent2"/>
              </a:solidFill>
              <a:latin typeface="+mn-lt"/>
              <a:ea typeface="+mn-ea"/>
              <a:cs typeface="+mn-ea"/>
              <a:sym typeface="+mn-lt"/>
            </a:endParaRPr>
          </a:p>
        </p:txBody>
      </p:sp>
      <p:sp>
        <p:nvSpPr>
          <p:cNvPr id="28" name="TextBox 27"/>
          <p:cNvSpPr txBox="1"/>
          <p:nvPr/>
        </p:nvSpPr>
        <p:spPr>
          <a:xfrm>
            <a:off x="3716823" y="3934797"/>
            <a:ext cx="1656184" cy="646331"/>
          </a:xfrm>
          <a:prstGeom prst="rect">
            <a:avLst/>
          </a:prstGeom>
          <a:solidFill>
            <a:schemeClr val="tx1"/>
          </a:solidFill>
        </p:spPr>
        <p:txBody>
          <a:bodyPr wrap="square" rtlCol="0">
            <a:spAutoFit/>
          </a:bodyPr>
          <a:lstStyle/>
          <a:p>
            <a:pPr algn="ctr"/>
            <a:r>
              <a:rPr lang="zh-CN" altLang="en-US" dirty="0" smtClean="0">
                <a:solidFill>
                  <a:schemeClr val="accent2"/>
                </a:solidFill>
                <a:latin typeface="+mn-lt"/>
                <a:ea typeface="+mn-ea"/>
                <a:cs typeface="+mn-ea"/>
                <a:sym typeface="+mn-lt"/>
              </a:rPr>
              <a:t>实现人民对美好生活的向往</a:t>
            </a:r>
            <a:endParaRPr lang="zh-CN" altLang="en-US" dirty="0">
              <a:solidFill>
                <a:schemeClr val="accent2"/>
              </a:solidFill>
              <a:latin typeface="+mn-lt"/>
              <a:ea typeface="+mn-ea"/>
              <a:cs typeface="+mn-ea"/>
              <a:sym typeface="+mn-lt"/>
            </a:endParaRPr>
          </a:p>
        </p:txBody>
      </p:sp>
      <p:sp>
        <p:nvSpPr>
          <p:cNvPr id="29" name="TextBox 28"/>
          <p:cNvSpPr txBox="1"/>
          <p:nvPr/>
        </p:nvSpPr>
        <p:spPr>
          <a:xfrm>
            <a:off x="6372994" y="3934797"/>
            <a:ext cx="1083199" cy="369332"/>
          </a:xfrm>
          <a:prstGeom prst="rect">
            <a:avLst/>
          </a:prstGeom>
          <a:solidFill>
            <a:schemeClr val="tx1"/>
          </a:solidFill>
        </p:spPr>
        <p:txBody>
          <a:bodyPr wrap="square" rtlCol="0">
            <a:spAutoFit/>
          </a:bodyPr>
          <a:lstStyle/>
          <a:p>
            <a:pPr algn="ctr"/>
            <a:r>
              <a:rPr lang="en-US" altLang="zh-CN" dirty="0" smtClean="0">
                <a:solidFill>
                  <a:schemeClr val="accent2"/>
                </a:solidFill>
                <a:latin typeface="+mn-lt"/>
                <a:ea typeface="+mn-ea"/>
                <a:cs typeface="+mn-ea"/>
                <a:sym typeface="+mn-lt"/>
              </a:rPr>
              <a:t>206</a:t>
            </a:r>
            <a:r>
              <a:rPr lang="zh-CN" altLang="en-US" dirty="0" smtClean="0">
                <a:solidFill>
                  <a:schemeClr val="accent2"/>
                </a:solidFill>
                <a:latin typeface="+mn-lt"/>
                <a:ea typeface="+mn-ea"/>
                <a:cs typeface="+mn-ea"/>
                <a:sym typeface="+mn-lt"/>
              </a:rPr>
              <a:t>次</a:t>
            </a:r>
            <a:endParaRPr lang="zh-CN" altLang="en-US" dirty="0">
              <a:solidFill>
                <a:schemeClr val="accent2"/>
              </a:solidFill>
              <a:latin typeface="+mn-lt"/>
              <a:ea typeface="+mn-ea"/>
              <a:cs typeface="+mn-ea"/>
              <a:sym typeface="+mn-lt"/>
            </a:endParaRPr>
          </a:p>
        </p:txBody>
      </p:sp>
      <p:sp>
        <p:nvSpPr>
          <p:cNvPr id="25" name="TextBox 24"/>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27"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0"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Tree>
    <p:extLst>
      <p:ext uri="{BB962C8B-B14F-4D97-AF65-F5344CB8AC3E}">
        <p14:creationId xmlns:p14="http://schemas.microsoft.com/office/powerpoint/2010/main" val="3045489557"/>
      </p:ext>
    </p:extLst>
  </p:cSld>
  <p:clrMapOvr>
    <a:masterClrMapping/>
  </p:clrMapOvr>
  <p:transition spd="slow" advTm="695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300"/>
                                        <p:tgtEl>
                                          <p:spTgt spid="25"/>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300"/>
                                        <p:tgtEl>
                                          <p:spTgt spid="30"/>
                                        </p:tgtEl>
                                        <p:attrNameLst>
                                          <p:attrName>ppt_y</p:attrName>
                                        </p:attrNameLst>
                                      </p:cBhvr>
                                      <p:tavLst>
                                        <p:tav tm="0">
                                          <p:val>
                                            <p:strVal val="#ppt_y-#ppt_h*1.125000"/>
                                          </p:val>
                                        </p:tav>
                                        <p:tav tm="100000">
                                          <p:val>
                                            <p:strVal val="#ppt_y"/>
                                          </p:val>
                                        </p:tav>
                                      </p:tavLst>
                                    </p:anim>
                                    <p:animEffect transition="in" filter="wipe(down)">
                                      <p:cBhvr>
                                        <p:cTn id="18" dur="300"/>
                                        <p:tgtEl>
                                          <p:spTgt spid="30"/>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600"/>
                            </p:stCondLst>
                            <p:childTnLst>
                              <p:par>
                                <p:cTn id="24" presetID="5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par>
                                <p:cTn id="29" presetID="52" presetClass="entr" presetSubtype="0" fill="hold" grpId="0" nodeType="withEffect">
                                  <p:stCondLst>
                                    <p:cond delay="10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
                                        </p:tgtEl>
                                        <p:attrNameLst>
                                          <p:attrName>ppt_x</p:attrName>
                                          <p:attrName>ppt_y</p:attrName>
                                        </p:attrNameLst>
                                      </p:cBhvr>
                                    </p:animMotion>
                                    <p:animEffect transition="in" filter="fade">
                                      <p:cBhvr>
                                        <p:cTn id="38" dur="1000"/>
                                        <p:tgtEl>
                                          <p:spTgt spid="9"/>
                                        </p:tgtEl>
                                      </p:cBhvr>
                                    </p:animEffect>
                                  </p:childTnLst>
                                </p:cTn>
                              </p:par>
                            </p:childTnLst>
                          </p:cTn>
                        </p:par>
                        <p:par>
                          <p:cTn id="39" fill="hold">
                            <p:stCondLst>
                              <p:cond delay="2800"/>
                            </p:stCondLst>
                            <p:childTnLst>
                              <p:par>
                                <p:cTn id="40" presetID="42"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33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par>
                          <p:cTn id="54" fill="hold">
                            <p:stCondLst>
                              <p:cond delay="38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strVal val="#ppt_x"/>
                                          </p:val>
                                        </p:tav>
                                        <p:tav tm="100000">
                                          <p:val>
                                            <p:strVal val="#ppt_x"/>
                                          </p:val>
                                        </p:tav>
                                      </p:tavLst>
                                    </p:anim>
                                    <p:anim calcmode="lin" valueType="num">
                                      <p:cBhvr>
                                        <p:cTn id="64" dur="5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4300"/>
                            </p:stCondLst>
                            <p:childTnLst>
                              <p:par>
                                <p:cTn id="66" presetID="22" presetClass="entr" presetSubtype="1"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par>
                          <p:cTn id="69" fill="hold">
                            <p:stCondLst>
                              <p:cond delay="4800"/>
                            </p:stCondLst>
                            <p:childTnLst>
                              <p:par>
                                <p:cTn id="70" presetID="42"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anim calcmode="lin" valueType="num">
                                      <p:cBhvr>
                                        <p:cTn id="73" dur="500" fill="hold"/>
                                        <p:tgtEl>
                                          <p:spTgt spid="23"/>
                                        </p:tgtEl>
                                        <p:attrNameLst>
                                          <p:attrName>ppt_x</p:attrName>
                                        </p:attrNameLst>
                                      </p:cBhvr>
                                      <p:tavLst>
                                        <p:tav tm="0">
                                          <p:val>
                                            <p:strVal val="#ppt_x"/>
                                          </p:val>
                                        </p:tav>
                                        <p:tav tm="100000">
                                          <p:val>
                                            <p:strVal val="#ppt_x"/>
                                          </p:val>
                                        </p:tav>
                                      </p:tavLst>
                                    </p:anim>
                                    <p:anim calcmode="lin" valueType="num">
                                      <p:cBhvr>
                                        <p:cTn id="74" dur="5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53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animBg="1"/>
      <p:bldP spid="14" grpId="0"/>
      <p:bldP spid="17" grpId="0"/>
      <p:bldP spid="21" grpId="0" animBg="1"/>
      <p:bldP spid="22" grpId="0" animBg="1"/>
      <p:bldP spid="23" grpId="0" animBg="1"/>
      <p:bldP spid="26" grpId="0"/>
      <p:bldP spid="24" grpId="0" animBg="1"/>
      <p:bldP spid="28" grpId="0" animBg="1"/>
      <p:bldP spid="29" grpId="0" animBg="1"/>
      <p:bldP spid="25" grpId="0"/>
      <p:bldP spid="2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718" y="735087"/>
            <a:ext cx="8494633" cy="461665"/>
          </a:xfrm>
          <a:prstGeom prst="rect">
            <a:avLst/>
          </a:prstGeom>
          <a:noFill/>
        </p:spPr>
        <p:txBody>
          <a:bodyPr wrap="none" rtlCol="0">
            <a:spAutoFit/>
          </a:bodyPr>
          <a:lstStyle/>
          <a:p>
            <a:r>
              <a:rPr lang="zh-CN" altLang="en-US" sz="2400" b="1" dirty="0" smtClean="0">
                <a:solidFill>
                  <a:schemeClr val="tx2"/>
                </a:solidFill>
                <a:latin typeface="+mn-lt"/>
                <a:ea typeface="+mn-ea"/>
                <a:cs typeface="+mn-ea"/>
                <a:sym typeface="+mn-lt"/>
              </a:rPr>
              <a:t>习近平新时代中国特色社会主义民生观具有鲜明的人民立场。</a:t>
            </a:r>
            <a:endParaRPr lang="zh-CN" altLang="en-US" sz="2400" b="1" dirty="0">
              <a:solidFill>
                <a:schemeClr val="tx2"/>
              </a:solidFill>
              <a:latin typeface="+mn-lt"/>
              <a:ea typeface="+mn-ea"/>
              <a:cs typeface="+mn-ea"/>
              <a:sym typeface="+mn-lt"/>
            </a:endParaRP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25" name="TextBox 24"/>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27"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0"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37" name="TextBox 84"/>
          <p:cNvSpPr txBox="1">
            <a:spLocks noChangeArrowheads="1"/>
          </p:cNvSpPr>
          <p:nvPr/>
        </p:nvSpPr>
        <p:spPr bwMode="auto">
          <a:xfrm>
            <a:off x="1188418" y="4797152"/>
            <a:ext cx="127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itchFamily="34" charset="-122"/>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r>
              <a:rPr lang="zh-CN" altLang="zh-CN" b="1" dirty="0" smtClean="0">
                <a:solidFill>
                  <a:srgbClr val="C00000"/>
                </a:solidFill>
                <a:latin typeface="方正小标宋简体" pitchFamily="65" charset="-122"/>
                <a:ea typeface="方正小标宋简体" pitchFamily="65" charset="-122"/>
              </a:rPr>
              <a:t>七年</a:t>
            </a:r>
            <a:r>
              <a:rPr lang="zh-CN" altLang="zh-CN" dirty="0" smtClean="0">
                <a:solidFill>
                  <a:schemeClr val="bg1">
                    <a:lumMod val="50000"/>
                  </a:schemeClr>
                </a:solidFill>
                <a:latin typeface="方正小标宋简体" pitchFamily="65" charset="-122"/>
                <a:ea typeface="方正小标宋简体" pitchFamily="65" charset="-122"/>
              </a:rPr>
              <a:t>知青</a:t>
            </a:r>
            <a:endParaRPr lang="en-US" altLang="zh-CN" dirty="0" smtClean="0">
              <a:solidFill>
                <a:schemeClr val="bg1">
                  <a:lumMod val="50000"/>
                </a:schemeClr>
              </a:solidFill>
              <a:latin typeface="方正小标宋简体" pitchFamily="65" charset="-122"/>
              <a:ea typeface="方正小标宋简体" pitchFamily="65" charset="-122"/>
            </a:endParaRPr>
          </a:p>
        </p:txBody>
      </p:sp>
      <p:sp>
        <p:nvSpPr>
          <p:cNvPr id="38" name="矩形 37"/>
          <p:cNvSpPr/>
          <p:nvPr/>
        </p:nvSpPr>
        <p:spPr>
          <a:xfrm>
            <a:off x="3708698" y="4797152"/>
            <a:ext cx="1723549" cy="400110"/>
          </a:xfrm>
          <a:prstGeom prst="rect">
            <a:avLst/>
          </a:prstGeom>
        </p:spPr>
        <p:txBody>
          <a:bodyPr wrap="none">
            <a:spAutoFit/>
          </a:bodyPr>
          <a:lstStyle/>
          <a:p>
            <a:pPr algn="just" eaLnBrk="0" hangingPunct="0"/>
            <a:r>
              <a:rPr lang="zh-CN" altLang="zh-CN" sz="2000" b="1" dirty="0" smtClean="0">
                <a:solidFill>
                  <a:srgbClr val="C00000"/>
                </a:solidFill>
                <a:latin typeface="方正小标宋简体" pitchFamily="65" charset="-122"/>
                <a:ea typeface="方正小标宋简体" pitchFamily="65" charset="-122"/>
              </a:rPr>
              <a:t>三年</a:t>
            </a:r>
            <a:r>
              <a:rPr lang="zh-CN" altLang="zh-CN" sz="2000" dirty="0" smtClean="0">
                <a:solidFill>
                  <a:schemeClr val="bg1">
                    <a:lumMod val="50000"/>
                  </a:schemeClr>
                </a:solidFill>
                <a:latin typeface="方正小标宋简体" pitchFamily="65" charset="-122"/>
                <a:ea typeface="方正小标宋简体" pitchFamily="65" charset="-122"/>
              </a:rPr>
              <a:t>县委书记</a:t>
            </a:r>
            <a:endParaRPr lang="en-US" altLang="zh-CN" sz="2000" dirty="0" smtClean="0">
              <a:solidFill>
                <a:schemeClr val="bg1">
                  <a:lumMod val="50000"/>
                </a:schemeClr>
              </a:solidFill>
              <a:latin typeface="方正小标宋简体" pitchFamily="65" charset="-122"/>
              <a:ea typeface="方正小标宋简体" pitchFamily="65" charset="-122"/>
            </a:endParaRPr>
          </a:p>
        </p:txBody>
      </p:sp>
      <p:sp>
        <p:nvSpPr>
          <p:cNvPr id="39" name="矩形 38"/>
          <p:cNvSpPr/>
          <p:nvPr/>
        </p:nvSpPr>
        <p:spPr>
          <a:xfrm>
            <a:off x="6277867" y="4797152"/>
            <a:ext cx="2236510" cy="400110"/>
          </a:xfrm>
          <a:prstGeom prst="rect">
            <a:avLst/>
          </a:prstGeom>
        </p:spPr>
        <p:txBody>
          <a:bodyPr wrap="none">
            <a:spAutoFit/>
          </a:bodyPr>
          <a:lstStyle/>
          <a:p>
            <a:pPr algn="just" eaLnBrk="0" hangingPunct="0"/>
            <a:r>
              <a:rPr lang="zh-CN" altLang="zh-CN" sz="2000" b="1" dirty="0" smtClean="0">
                <a:solidFill>
                  <a:srgbClr val="C00000"/>
                </a:solidFill>
                <a:latin typeface="方正小标宋简体" pitchFamily="65" charset="-122"/>
                <a:ea typeface="方正小标宋简体" pitchFamily="65" charset="-122"/>
              </a:rPr>
              <a:t>十年</a:t>
            </a:r>
            <a:r>
              <a:rPr lang="zh-CN" altLang="zh-CN" sz="2000" dirty="0" smtClean="0">
                <a:solidFill>
                  <a:schemeClr val="bg1">
                    <a:lumMod val="50000"/>
                  </a:schemeClr>
                </a:solidFill>
                <a:latin typeface="方正小标宋简体" pitchFamily="65" charset="-122"/>
                <a:ea typeface="方正小标宋简体" pitchFamily="65" charset="-122"/>
              </a:rPr>
              <a:t>地市领导干部</a:t>
            </a:r>
            <a:endParaRPr lang="zh-CN" altLang="en-US" sz="2000" dirty="0" smtClean="0">
              <a:solidFill>
                <a:schemeClr val="bg1">
                  <a:lumMod val="50000"/>
                </a:schemeClr>
              </a:solidFill>
              <a:latin typeface="方正小标宋简体" pitchFamily="65" charset="-122"/>
              <a:ea typeface="方正小标宋简体" pitchFamily="65" charset="-122"/>
              <a:sym typeface="+mn-lt"/>
            </a:endParaRPr>
          </a:p>
        </p:txBody>
      </p:sp>
      <p:pic>
        <p:nvPicPr>
          <p:cNvPr id="31" name="图片 30" descr="timg (1).jpg"/>
          <p:cNvPicPr>
            <a:picLocks noChangeAspect="1"/>
          </p:cNvPicPr>
          <p:nvPr/>
        </p:nvPicPr>
        <p:blipFill>
          <a:blip r:embed="rId3" cstate="print"/>
          <a:stretch>
            <a:fillRect/>
          </a:stretch>
        </p:blipFill>
        <p:spPr>
          <a:xfrm>
            <a:off x="3060626" y="2708920"/>
            <a:ext cx="2808312" cy="1888589"/>
          </a:xfrm>
          <a:prstGeom prst="rect">
            <a:avLst/>
          </a:prstGeom>
        </p:spPr>
      </p:pic>
      <p:pic>
        <p:nvPicPr>
          <p:cNvPr id="32" name="图片 31" descr="timg (2).jpg"/>
          <p:cNvPicPr>
            <a:picLocks noChangeAspect="1"/>
          </p:cNvPicPr>
          <p:nvPr/>
        </p:nvPicPr>
        <p:blipFill>
          <a:blip r:embed="rId4" cstate="print"/>
          <a:stretch>
            <a:fillRect/>
          </a:stretch>
        </p:blipFill>
        <p:spPr>
          <a:xfrm>
            <a:off x="612354" y="2196068"/>
            <a:ext cx="2269716" cy="2401441"/>
          </a:xfrm>
          <a:prstGeom prst="rect">
            <a:avLst/>
          </a:prstGeom>
        </p:spPr>
      </p:pic>
      <p:pic>
        <p:nvPicPr>
          <p:cNvPr id="33" name="图片 32" descr="timg (3).jpg"/>
          <p:cNvPicPr>
            <a:picLocks noChangeAspect="1"/>
          </p:cNvPicPr>
          <p:nvPr/>
        </p:nvPicPr>
        <p:blipFill>
          <a:blip r:embed="rId5" cstate="print"/>
          <a:stretch>
            <a:fillRect/>
          </a:stretch>
        </p:blipFill>
        <p:spPr>
          <a:xfrm>
            <a:off x="5932259" y="2356465"/>
            <a:ext cx="2983092" cy="2241044"/>
          </a:xfrm>
          <a:prstGeom prst="rect">
            <a:avLst/>
          </a:prstGeom>
        </p:spPr>
      </p:pic>
      <p:sp>
        <p:nvSpPr>
          <p:cNvPr id="34" name="矩形 33"/>
          <p:cNvSpPr/>
          <p:nvPr/>
        </p:nvSpPr>
        <p:spPr>
          <a:xfrm>
            <a:off x="1188418" y="5517232"/>
            <a:ext cx="7217439" cy="461665"/>
          </a:xfrm>
          <a:prstGeom prst="rect">
            <a:avLst/>
          </a:prstGeom>
        </p:spPr>
        <p:txBody>
          <a:bodyPr wrap="square">
            <a:spAutoFit/>
          </a:bodyPr>
          <a:lstStyle/>
          <a:p>
            <a:r>
              <a:rPr lang="zh-CN" altLang="zh-CN" sz="2400" b="1" dirty="0" smtClean="0">
                <a:solidFill>
                  <a:schemeClr val="tx2"/>
                </a:solidFill>
                <a:latin typeface="+mn-lt"/>
                <a:ea typeface="+mn-ea"/>
                <a:cs typeface="+mn-ea"/>
                <a:sym typeface="+mn-lt"/>
              </a:rPr>
              <a:t>最了解基层群众、最关心民间疾苦、最重视民生工作</a:t>
            </a:r>
            <a:r>
              <a:rPr lang="zh-CN" altLang="zh-CN" dirty="0" smtClean="0"/>
              <a:t>。</a:t>
            </a:r>
            <a:endParaRPr lang="zh-CN" altLang="en-US" dirty="0"/>
          </a:p>
        </p:txBody>
      </p:sp>
    </p:spTree>
    <p:extLst>
      <p:ext uri="{BB962C8B-B14F-4D97-AF65-F5344CB8AC3E}">
        <p14:creationId xmlns:p14="http://schemas.microsoft.com/office/powerpoint/2010/main" val="3045489557"/>
      </p:ext>
    </p:extLst>
  </p:cSld>
  <p:clrMapOvr>
    <a:masterClrMapping/>
  </p:clrMapOvr>
  <p:transition spd="slow" advTm="695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3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300"/>
                                        <p:tgtEl>
                                          <p:spTgt spid="30"/>
                                        </p:tgtEl>
                                        <p:attrNameLst>
                                          <p:attrName>ppt_y</p:attrName>
                                        </p:attrNameLst>
                                      </p:cBhvr>
                                      <p:tavLst>
                                        <p:tav tm="0">
                                          <p:val>
                                            <p:strVal val="#ppt_y-#ppt_h*1.125000"/>
                                          </p:val>
                                        </p:tav>
                                        <p:tav tm="100000">
                                          <p:val>
                                            <p:strVal val="#ppt_y"/>
                                          </p:val>
                                        </p:tav>
                                      </p:tavLst>
                                    </p:anim>
                                    <p:animEffect transition="in" filter="wipe(down)">
                                      <p:cBhvr>
                                        <p:cTn id="21" dur="300"/>
                                        <p:tgtEl>
                                          <p:spTgt spid="30"/>
                                        </p:tgtEl>
                                      </p:cBhvr>
                                    </p:animEffect>
                                  </p:childTnLst>
                                </p:cTn>
                              </p:par>
                            </p:childTnLst>
                          </p:cTn>
                        </p:par>
                        <p:par>
                          <p:cTn id="22" fill="hold">
                            <p:stCondLst>
                              <p:cond delay="1300"/>
                            </p:stCondLst>
                            <p:childTnLst>
                              <p:par>
                                <p:cTn id="23" presetID="2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par>
                          <p:cTn id="26" fill="hold">
                            <p:stCondLst>
                              <p:cond delay="1800"/>
                            </p:stCondLst>
                            <p:childTnLst>
                              <p:par>
                                <p:cTn id="27" presetID="22" presetClass="entr" presetSubtype="4"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2300"/>
                            </p:stCondLst>
                            <p:childTnLst>
                              <p:par>
                                <p:cTn id="31" presetID="22" presetClass="entr" presetSubtype="4"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par>
                          <p:cTn id="34" fill="hold">
                            <p:stCondLst>
                              <p:cond delay="28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par>
                          <p:cTn id="38" fill="hold">
                            <p:stCondLst>
                              <p:cond delay="3300"/>
                            </p:stCondLst>
                            <p:childTnLst>
                              <p:par>
                                <p:cTn id="39" presetID="2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par>
                          <p:cTn id="42" fill="hold">
                            <p:stCondLst>
                              <p:cond delay="3800"/>
                            </p:stCondLst>
                            <p:childTnLst>
                              <p:par>
                                <p:cTn id="43" presetID="22" presetClass="entr" presetSubtype="4"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7" grpId="0" animBg="1"/>
      <p:bldP spid="30" grpId="0" animBg="1"/>
      <p:bldP spid="37" grpId="0"/>
      <p:bldP spid="38" grpId="0"/>
      <p:bldP spid="39"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718" y="735087"/>
            <a:ext cx="8494633" cy="461665"/>
          </a:xfrm>
          <a:prstGeom prst="rect">
            <a:avLst/>
          </a:prstGeom>
          <a:noFill/>
        </p:spPr>
        <p:txBody>
          <a:bodyPr wrap="none" rtlCol="0">
            <a:spAutoFit/>
          </a:bodyPr>
          <a:lstStyle/>
          <a:p>
            <a:r>
              <a:rPr lang="zh-CN" altLang="en-US" sz="2400" b="1" dirty="0" smtClean="0">
                <a:solidFill>
                  <a:schemeClr val="tx2"/>
                </a:solidFill>
                <a:latin typeface="+mn-lt"/>
                <a:ea typeface="+mn-ea"/>
                <a:cs typeface="+mn-ea"/>
                <a:sym typeface="+mn-lt"/>
              </a:rPr>
              <a:t>习近平新时代中国特色社会主义民生观具有深邃的战略视角。</a:t>
            </a: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5" name="矩形 4"/>
          <p:cNvSpPr/>
          <p:nvPr/>
        </p:nvSpPr>
        <p:spPr bwMode="auto">
          <a:xfrm>
            <a:off x="574190" y="1790813"/>
            <a:ext cx="3494548" cy="307834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3" name="矩形 2"/>
          <p:cNvSpPr/>
          <p:nvPr/>
        </p:nvSpPr>
        <p:spPr>
          <a:xfrm>
            <a:off x="808212" y="2006838"/>
            <a:ext cx="3074264" cy="2554545"/>
          </a:xfrm>
          <a:prstGeom prst="rect">
            <a:avLst/>
          </a:prstGeom>
          <a:noFill/>
          <a:ln>
            <a:noFill/>
          </a:ln>
        </p:spPr>
        <p:txBody>
          <a:bodyPr wrap="square">
            <a:spAutoFit/>
          </a:bodyPr>
          <a:lstStyle/>
          <a:p>
            <a:pPr algn="just" eaLnBrk="0" hangingPunct="0"/>
            <a:r>
              <a:rPr lang="zh-CN" altLang="en-US" sz="2000" dirty="0" smtClean="0">
                <a:solidFill>
                  <a:schemeClr val="accent2"/>
                </a:solidFill>
                <a:latin typeface="方正小标宋简体" pitchFamily="65" charset="-122"/>
                <a:ea typeface="方正小标宋简体" pitchFamily="65" charset="-122"/>
                <a:cs typeface="+mn-ea"/>
                <a:sym typeface="+mn-lt"/>
              </a:rPr>
              <a:t>改善民生不是暂时性的政策安排，而是中国道路的本质要求。民生问题，不仅仅是经济问题、社会问题，更是政治问题，关乎我们的政治安全和政权安全，关乎我们政党的合法性和公信力。</a:t>
            </a:r>
            <a:endParaRPr lang="zh-CN" altLang="en-US" sz="2000" dirty="0">
              <a:solidFill>
                <a:schemeClr val="accent2"/>
              </a:solidFill>
              <a:latin typeface="方正小标宋简体" pitchFamily="65" charset="-122"/>
              <a:ea typeface="方正小标宋简体" pitchFamily="65" charset="-122"/>
              <a:cs typeface="+mn-ea"/>
              <a:sym typeface="+mn-lt"/>
            </a:endParaRPr>
          </a:p>
        </p:txBody>
      </p:sp>
      <p:sp>
        <p:nvSpPr>
          <p:cNvPr id="10" name="TextBox 9"/>
          <p:cNvSpPr txBox="1"/>
          <p:nvPr/>
        </p:nvSpPr>
        <p:spPr>
          <a:xfrm>
            <a:off x="880261" y="97827"/>
            <a:ext cx="5762772"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11"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3"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2" name="矩形 11"/>
          <p:cNvSpPr/>
          <p:nvPr/>
        </p:nvSpPr>
        <p:spPr bwMode="auto">
          <a:xfrm>
            <a:off x="4716810" y="1790813"/>
            <a:ext cx="3494548" cy="3078347"/>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sp>
        <p:nvSpPr>
          <p:cNvPr id="14" name="矩形 13"/>
          <p:cNvSpPr/>
          <p:nvPr/>
        </p:nvSpPr>
        <p:spPr>
          <a:xfrm>
            <a:off x="4950832" y="2132856"/>
            <a:ext cx="3074264" cy="2246769"/>
          </a:xfrm>
          <a:prstGeom prst="rect">
            <a:avLst/>
          </a:prstGeom>
          <a:noFill/>
          <a:ln>
            <a:noFill/>
          </a:ln>
        </p:spPr>
        <p:txBody>
          <a:bodyPr wrap="square">
            <a:spAutoFit/>
          </a:bodyPr>
          <a:lstStyle/>
          <a:p>
            <a:pPr algn="just" eaLnBrk="0" hangingPunct="0"/>
            <a:r>
              <a:rPr lang="zh-CN" altLang="en-US" sz="2000" dirty="0" smtClean="0">
                <a:solidFill>
                  <a:schemeClr val="accent2"/>
                </a:solidFill>
                <a:latin typeface="方正小标宋简体" pitchFamily="65" charset="-122"/>
                <a:ea typeface="方正小标宋简体" pitchFamily="65" charset="-122"/>
                <a:cs typeface="+mn-ea"/>
                <a:sym typeface="+mn-lt"/>
              </a:rPr>
              <a:t>十九大报告指出：“增进民生福祉是发展的根本目的。”水可载舟亦可覆舟，忘记了人民，脱离了人民，我们就会成为无源之水、无本之木，就会一事无成。</a:t>
            </a:r>
            <a:endParaRPr lang="zh-CN" altLang="en-US" sz="2000" dirty="0">
              <a:solidFill>
                <a:schemeClr val="accent2"/>
              </a:solidFill>
              <a:latin typeface="+mn-lt"/>
              <a:ea typeface="+mn-ea"/>
              <a:cs typeface="+mn-ea"/>
              <a:sym typeface="+mn-lt"/>
            </a:endParaRPr>
          </a:p>
        </p:txBody>
      </p:sp>
    </p:spTree>
    <p:extLst>
      <p:ext uri="{BB962C8B-B14F-4D97-AF65-F5344CB8AC3E}">
        <p14:creationId xmlns:p14="http://schemas.microsoft.com/office/powerpoint/2010/main" val="1554832424"/>
      </p:ext>
    </p:extLst>
  </p:cSld>
  <p:clrMapOvr>
    <a:masterClrMapping/>
  </p:clrMapOvr>
  <p:transition spd="slow" advTm="359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300"/>
                                        <p:tgtEl>
                                          <p:spTgt spid="10"/>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
                                        <p:tgtEl>
                                          <p:spTgt spid="13"/>
                                        </p:tgtEl>
                                        <p:attrNameLst>
                                          <p:attrName>ppt_y</p:attrName>
                                        </p:attrNameLst>
                                      </p:cBhvr>
                                      <p:tavLst>
                                        <p:tav tm="0">
                                          <p:val>
                                            <p:strVal val="#ppt_y-#ppt_h*1.125000"/>
                                          </p:val>
                                        </p:tav>
                                        <p:tav tm="100000">
                                          <p:val>
                                            <p:strVal val="#ppt_y"/>
                                          </p:val>
                                        </p:tav>
                                      </p:tavLst>
                                    </p:anim>
                                    <p:animEffect transition="in" filter="wipe(down)">
                                      <p:cBhvr>
                                        <p:cTn id="18" dur="300"/>
                                        <p:tgtEl>
                                          <p:spTgt spid="13"/>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6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1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P spid="10" grpId="0"/>
      <p:bldP spid="11" grpId="0" animBg="1"/>
      <p:bldP spid="13" grpId="0" animBg="1"/>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718" y="735087"/>
            <a:ext cx="8494633" cy="461665"/>
          </a:xfrm>
          <a:prstGeom prst="rect">
            <a:avLst/>
          </a:prstGeom>
          <a:noFill/>
        </p:spPr>
        <p:txBody>
          <a:bodyPr wrap="none" rtlCol="0">
            <a:spAutoFit/>
          </a:bodyPr>
          <a:lstStyle/>
          <a:p>
            <a:r>
              <a:rPr lang="zh-CN" altLang="en-US" sz="2400" b="1" dirty="0" smtClean="0">
                <a:solidFill>
                  <a:srgbClr val="B51B25"/>
                </a:solidFill>
                <a:latin typeface="Arial"/>
                <a:ea typeface="微软雅黑"/>
                <a:cs typeface="+mn-ea"/>
                <a:sym typeface="+mn-lt"/>
              </a:rPr>
              <a:t>习近平新时代中国特色社会主义民生观具有强烈的现实情怀。</a:t>
            </a:r>
          </a:p>
        </p:txBody>
      </p:sp>
      <p:sp>
        <p:nvSpPr>
          <p:cNvPr id="49" name="Line 8"/>
          <p:cNvSpPr>
            <a:spLocks noChangeShapeType="1"/>
          </p:cNvSpPr>
          <p:nvPr/>
        </p:nvSpPr>
        <p:spPr bwMode="auto">
          <a:xfrm>
            <a:off x="8514377" y="38100"/>
            <a:ext cx="0" cy="442913"/>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7" name="矩形 6"/>
          <p:cNvSpPr/>
          <p:nvPr/>
        </p:nvSpPr>
        <p:spPr>
          <a:xfrm>
            <a:off x="880261" y="5180999"/>
            <a:ext cx="7397967" cy="1200329"/>
          </a:xfrm>
          <a:prstGeom prst="rect">
            <a:avLst/>
          </a:prstGeom>
          <a:noFill/>
          <a:ln>
            <a:noFill/>
          </a:ln>
        </p:spPr>
        <p:txBody>
          <a:bodyPr wrap="square">
            <a:spAutoFit/>
          </a:bodyPr>
          <a:lstStyle/>
          <a:p>
            <a:pPr algn="just" hangingPunct="0"/>
            <a:r>
              <a:rPr lang="zh-CN" altLang="en-US" dirty="0" smtClean="0">
                <a:solidFill>
                  <a:schemeClr val="bg1">
                    <a:lumMod val="50000"/>
                  </a:schemeClr>
                </a:solidFill>
                <a:latin typeface="方正小标宋简体" pitchFamily="65" charset="-122"/>
                <a:ea typeface="方正小标宋简体" pitchFamily="65" charset="-122"/>
                <a:cs typeface="+mn-ea"/>
                <a:sym typeface="+mn-lt"/>
              </a:rPr>
              <a:t>“多谋民生之利、多解民生之忧”，“把人民群众的小事当作自己的大事，从人民群众关心的事情做起，从让人民群众满意的事情做起”，“一件事情接着一件事情办，一年接着一年干”，切实把老百姓最关心、最直接、最现实的利益问题解决好。</a:t>
            </a:r>
            <a:endParaRPr lang="zh-CN" altLang="en-US" dirty="0">
              <a:solidFill>
                <a:schemeClr val="bg1">
                  <a:lumMod val="50000"/>
                </a:schemeClr>
              </a:solidFill>
              <a:latin typeface="方正小标宋简体" pitchFamily="65" charset="-122"/>
              <a:ea typeface="方正小标宋简体" pitchFamily="65" charset="-122"/>
              <a:cs typeface="+mn-ea"/>
              <a:sym typeface="+mn-lt"/>
            </a:endParaRPr>
          </a:p>
        </p:txBody>
      </p:sp>
      <p:cxnSp>
        <p:nvCxnSpPr>
          <p:cNvPr id="5" name="直接连接符 4"/>
          <p:cNvCxnSpPr/>
          <p:nvPr/>
        </p:nvCxnSpPr>
        <p:spPr bwMode="auto">
          <a:xfrm>
            <a:off x="935665" y="5180999"/>
            <a:ext cx="7397967" cy="0"/>
          </a:xfrm>
          <a:prstGeom prst="line">
            <a:avLst/>
          </a:prstGeom>
          <a:solidFill>
            <a:schemeClr val="accent1"/>
          </a:solidFill>
          <a:ln w="9525" cap="flat" cmpd="sng" algn="ctr">
            <a:solidFill>
              <a:schemeClr val="tx2"/>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880261" y="97827"/>
            <a:ext cx="3476509" cy="369332"/>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1800" b="0" dirty="0" smtClean="0">
                <a:solidFill>
                  <a:srgbClr val="FFFF00"/>
                </a:solidFill>
                <a:cs typeface="+mn-ea"/>
                <a:sym typeface="+mn-lt"/>
              </a:rPr>
              <a:t>一、新时代的民生观</a:t>
            </a:r>
            <a:endParaRPr lang="zh-CN" altLang="en-US" sz="1800" b="0" dirty="0">
              <a:solidFill>
                <a:srgbClr val="FFFF00"/>
              </a:solidFill>
              <a:cs typeface="+mn-ea"/>
              <a:sym typeface="+mn-lt"/>
            </a:endParaRPr>
          </a:p>
        </p:txBody>
      </p:sp>
      <p:sp>
        <p:nvSpPr>
          <p:cNvPr id="16" name="Freeform 59"/>
          <p:cNvSpPr>
            <a:spLocks/>
          </p:cNvSpPr>
          <p:nvPr/>
        </p:nvSpPr>
        <p:spPr bwMode="auto">
          <a:xfrm>
            <a:off x="450340" y="56887"/>
            <a:ext cx="485325" cy="424257"/>
          </a:xfrm>
          <a:custGeom>
            <a:avLst/>
            <a:gdLst>
              <a:gd name="T0" fmla="*/ 128 w 2748"/>
              <a:gd name="T1" fmla="*/ 1739 h 2397"/>
              <a:gd name="T2" fmla="*/ 293 w 2748"/>
              <a:gd name="T3" fmla="*/ 1571 h 2397"/>
              <a:gd name="T4" fmla="*/ 1569 w 2748"/>
              <a:gd name="T5" fmla="*/ 1816 h 2397"/>
              <a:gd name="T6" fmla="*/ 809 w 2748"/>
              <a:gd name="T7" fmla="*/ 1047 h 2397"/>
              <a:gd name="T8" fmla="*/ 600 w 2748"/>
              <a:gd name="T9" fmla="*/ 1259 h 2397"/>
              <a:gd name="T10" fmla="*/ 277 w 2748"/>
              <a:gd name="T11" fmla="*/ 940 h 2397"/>
              <a:gd name="T12" fmla="*/ 847 w 2748"/>
              <a:gd name="T13" fmla="*/ 362 h 2397"/>
              <a:gd name="T14" fmla="*/ 1212 w 2748"/>
              <a:gd name="T15" fmla="*/ 295 h 2397"/>
              <a:gd name="T16" fmla="*/ 1377 w 2748"/>
              <a:gd name="T17" fmla="*/ 463 h 2397"/>
              <a:gd name="T18" fmla="*/ 1093 w 2748"/>
              <a:gd name="T19" fmla="*/ 757 h 2397"/>
              <a:gd name="T20" fmla="*/ 1861 w 2748"/>
              <a:gd name="T21" fmla="*/ 1530 h 2397"/>
              <a:gd name="T22" fmla="*/ 1252 w 2748"/>
              <a:gd name="T23" fmla="*/ 0 h 2397"/>
              <a:gd name="T24" fmla="*/ 2150 w 2748"/>
              <a:gd name="T25" fmla="*/ 1817 h 2397"/>
              <a:gd name="T26" fmla="*/ 2357 w 2748"/>
              <a:gd name="T27" fmla="*/ 2031 h 2397"/>
              <a:gd name="T28" fmla="*/ 2083 w 2748"/>
              <a:gd name="T29" fmla="*/ 2298 h 2397"/>
              <a:gd name="T30" fmla="*/ 1869 w 2748"/>
              <a:gd name="T31" fmla="*/ 2098 h 2397"/>
              <a:gd name="T32" fmla="*/ 419 w 2748"/>
              <a:gd name="T33" fmla="*/ 2049 h 2397"/>
              <a:gd name="T34" fmla="*/ 325 w 2748"/>
              <a:gd name="T35" fmla="*/ 2254 h 2397"/>
              <a:gd name="T36" fmla="*/ 91 w 2748"/>
              <a:gd name="T37" fmla="*/ 2212 h 2397"/>
              <a:gd name="T38" fmla="*/ 296 w 2748"/>
              <a:gd name="T39" fmla="*/ 1938 h 2397"/>
              <a:gd name="T40" fmla="*/ 128 w 2748"/>
              <a:gd name="T41" fmla="*/ 1739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48" h="2397">
                <a:moveTo>
                  <a:pt x="128" y="1739"/>
                </a:moveTo>
                <a:lnTo>
                  <a:pt x="293" y="1571"/>
                </a:lnTo>
                <a:cubicBezTo>
                  <a:pt x="643" y="1871"/>
                  <a:pt x="1047" y="2066"/>
                  <a:pt x="1569" y="1816"/>
                </a:cubicBezTo>
                <a:lnTo>
                  <a:pt x="809" y="1047"/>
                </a:lnTo>
                <a:lnTo>
                  <a:pt x="600" y="1259"/>
                </a:lnTo>
                <a:lnTo>
                  <a:pt x="277" y="940"/>
                </a:lnTo>
                <a:lnTo>
                  <a:pt x="847" y="362"/>
                </a:lnTo>
                <a:cubicBezTo>
                  <a:pt x="929" y="403"/>
                  <a:pt x="1060" y="406"/>
                  <a:pt x="1212" y="295"/>
                </a:cubicBezTo>
                <a:lnTo>
                  <a:pt x="1377" y="463"/>
                </a:lnTo>
                <a:lnTo>
                  <a:pt x="1093" y="757"/>
                </a:lnTo>
                <a:lnTo>
                  <a:pt x="1861" y="1530"/>
                </a:lnTo>
                <a:cubicBezTo>
                  <a:pt x="2147" y="1048"/>
                  <a:pt x="1912" y="329"/>
                  <a:pt x="1252" y="0"/>
                </a:cubicBezTo>
                <a:cubicBezTo>
                  <a:pt x="1904" y="31"/>
                  <a:pt x="2748" y="779"/>
                  <a:pt x="2150" y="1817"/>
                </a:cubicBezTo>
                <a:lnTo>
                  <a:pt x="2357" y="2031"/>
                </a:lnTo>
                <a:lnTo>
                  <a:pt x="2083" y="2298"/>
                </a:lnTo>
                <a:lnTo>
                  <a:pt x="1869" y="2098"/>
                </a:lnTo>
                <a:cubicBezTo>
                  <a:pt x="1318" y="2397"/>
                  <a:pt x="813" y="2363"/>
                  <a:pt x="419" y="2049"/>
                </a:cubicBezTo>
                <a:cubicBezTo>
                  <a:pt x="442" y="2122"/>
                  <a:pt x="396" y="2207"/>
                  <a:pt x="325" y="2254"/>
                </a:cubicBezTo>
                <a:cubicBezTo>
                  <a:pt x="240" y="2310"/>
                  <a:pt x="144" y="2292"/>
                  <a:pt x="91" y="2212"/>
                </a:cubicBezTo>
                <a:cubicBezTo>
                  <a:pt x="0" y="2073"/>
                  <a:pt x="147" y="1906"/>
                  <a:pt x="296" y="1938"/>
                </a:cubicBezTo>
                <a:cubicBezTo>
                  <a:pt x="237" y="1879"/>
                  <a:pt x="181" y="1812"/>
                  <a:pt x="128" y="17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sp>
        <p:nvSpPr>
          <p:cNvPr id="17" name="Freeform 7"/>
          <p:cNvSpPr>
            <a:spLocks/>
          </p:cNvSpPr>
          <p:nvPr/>
        </p:nvSpPr>
        <p:spPr bwMode="auto">
          <a:xfrm>
            <a:off x="433162" y="565150"/>
            <a:ext cx="417296" cy="128588"/>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pic>
        <p:nvPicPr>
          <p:cNvPr id="18" name="图片 17" descr="内蒙.jpg"/>
          <p:cNvPicPr>
            <a:picLocks/>
          </p:cNvPicPr>
          <p:nvPr/>
        </p:nvPicPr>
        <p:blipFill>
          <a:blip r:embed="rId3" cstate="print"/>
          <a:stretch>
            <a:fillRect/>
          </a:stretch>
        </p:blipFill>
        <p:spPr>
          <a:xfrm>
            <a:off x="180306" y="1340768"/>
            <a:ext cx="2880000" cy="1800000"/>
          </a:xfrm>
          <a:prstGeom prst="rect">
            <a:avLst/>
          </a:prstGeom>
        </p:spPr>
      </p:pic>
      <p:pic>
        <p:nvPicPr>
          <p:cNvPr id="19" name="图片 18" descr="甘肃.jpg"/>
          <p:cNvPicPr>
            <a:picLocks/>
          </p:cNvPicPr>
          <p:nvPr/>
        </p:nvPicPr>
        <p:blipFill>
          <a:blip r:embed="rId4" cstate="print"/>
          <a:stretch>
            <a:fillRect/>
          </a:stretch>
        </p:blipFill>
        <p:spPr>
          <a:xfrm>
            <a:off x="3132954" y="1340768"/>
            <a:ext cx="2880000" cy="1800000"/>
          </a:xfrm>
          <a:prstGeom prst="rect">
            <a:avLst/>
          </a:prstGeom>
        </p:spPr>
      </p:pic>
      <p:pic>
        <p:nvPicPr>
          <p:cNvPr id="20" name="图片 19" descr="延安.jpg"/>
          <p:cNvPicPr>
            <a:picLocks/>
          </p:cNvPicPr>
          <p:nvPr/>
        </p:nvPicPr>
        <p:blipFill>
          <a:blip r:embed="rId5" cstate="print"/>
          <a:stretch>
            <a:fillRect/>
          </a:stretch>
        </p:blipFill>
        <p:spPr>
          <a:xfrm>
            <a:off x="6085282" y="1340768"/>
            <a:ext cx="2880000" cy="1800000"/>
          </a:xfrm>
          <a:prstGeom prst="rect">
            <a:avLst/>
          </a:prstGeom>
        </p:spPr>
      </p:pic>
      <p:pic>
        <p:nvPicPr>
          <p:cNvPr id="21" name="图片 20" descr="jiangxi.jpg"/>
          <p:cNvPicPr>
            <a:picLocks/>
          </p:cNvPicPr>
          <p:nvPr/>
        </p:nvPicPr>
        <p:blipFill>
          <a:blip r:embed="rId6" cstate="print"/>
          <a:stretch>
            <a:fillRect/>
          </a:stretch>
        </p:blipFill>
        <p:spPr>
          <a:xfrm>
            <a:off x="1620306" y="3284984"/>
            <a:ext cx="2880000" cy="1800000"/>
          </a:xfrm>
          <a:prstGeom prst="rect">
            <a:avLst/>
          </a:prstGeom>
        </p:spPr>
      </p:pic>
      <p:pic>
        <p:nvPicPr>
          <p:cNvPr id="22" name="图片 21" descr="zhangjiakou.jpg"/>
          <p:cNvPicPr>
            <a:picLocks/>
          </p:cNvPicPr>
          <p:nvPr/>
        </p:nvPicPr>
        <p:blipFill>
          <a:blip r:embed="rId7" cstate="print"/>
          <a:stretch>
            <a:fillRect/>
          </a:stretch>
        </p:blipFill>
        <p:spPr>
          <a:xfrm>
            <a:off x="4644802" y="3285184"/>
            <a:ext cx="2880000" cy="1800000"/>
          </a:xfrm>
          <a:prstGeom prst="rect">
            <a:avLst/>
          </a:prstGeom>
        </p:spPr>
      </p:pic>
    </p:spTree>
    <p:extLst>
      <p:ext uri="{BB962C8B-B14F-4D97-AF65-F5344CB8AC3E}">
        <p14:creationId xmlns:p14="http://schemas.microsoft.com/office/powerpoint/2010/main" val="3718265069"/>
      </p:ext>
    </p:extLst>
  </p:cSld>
  <p:clrMapOvr>
    <a:masterClrMapping/>
  </p:clrMapOvr>
  <mc:AlternateContent xmlns:mc="http://schemas.openxmlformats.org/markup-compatibility/2006" xmlns:p14="http://schemas.microsoft.com/office/powerpoint/2010/main">
    <mc:Choice Requires="p14">
      <p:transition spd="slow" advTm="3994">
        <p14:prism dir="d"/>
      </p:transition>
    </mc:Choice>
    <mc:Fallback xmlns="">
      <p:transition spd="slow" advTm="39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300"/>
                                        <p:tgtEl>
                                          <p:spTgt spid="15"/>
                                        </p:tgtEl>
                                      </p:cBhvr>
                                    </p:animEffect>
                                  </p:childTnLst>
                                </p:cTn>
                              </p:par>
                            </p:childTnLst>
                          </p:cTn>
                        </p:par>
                        <p:par>
                          <p:cTn id="14" fill="hold">
                            <p:stCondLst>
                              <p:cond delay="800"/>
                            </p:stCondLst>
                            <p:childTnLst>
                              <p:par>
                                <p:cTn id="15" presetID="1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300"/>
                                        <p:tgtEl>
                                          <p:spTgt spid="17"/>
                                        </p:tgtEl>
                                        <p:attrNameLst>
                                          <p:attrName>ppt_y</p:attrName>
                                        </p:attrNameLst>
                                      </p:cBhvr>
                                      <p:tavLst>
                                        <p:tav tm="0">
                                          <p:val>
                                            <p:strVal val="#ppt_y-#ppt_h*1.125000"/>
                                          </p:val>
                                        </p:tav>
                                        <p:tav tm="100000">
                                          <p:val>
                                            <p:strVal val="#ppt_y"/>
                                          </p:val>
                                        </p:tav>
                                      </p:tavLst>
                                    </p:anim>
                                    <p:animEffect transition="in" filter="wipe(down)">
                                      <p:cBhvr>
                                        <p:cTn id="18" dur="300"/>
                                        <p:tgtEl>
                                          <p:spTgt spid="17"/>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600"/>
                            </p:stCondLst>
                            <p:childTnLst>
                              <p:par>
                                <p:cTn id="24" presetID="16" presetClass="entr" presetSubtype="2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par>
                          <p:cTn id="27" fill="hold">
                            <p:stCondLst>
                              <p:cond delay="210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6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3100"/>
                            </p:stCondLst>
                            <p:childTnLst>
                              <p:par>
                                <p:cTn id="38" presetID="2" presetClass="entr" presetSubtype="4"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3600"/>
                            </p:stCondLst>
                            <p:childTnLst>
                              <p:par>
                                <p:cTn id="43" presetID="2" presetClass="entr" presetSubtype="4"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par>
                          <p:cTn id="47" fill="hold">
                            <p:stCondLst>
                              <p:cond delay="4100"/>
                            </p:stCondLst>
                            <p:childTnLst>
                              <p:par>
                                <p:cTn id="48" presetID="2" presetClass="entr" presetSubtype="4"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p:bldP spid="16" grpId="0" animBg="1"/>
      <p:bldP spid="17" grpId="0" animBg="1"/>
    </p:bldLst>
  </p:timing>
</p:sld>
</file>

<file path=ppt/theme/theme1.xml><?xml version="1.0" encoding="utf-8"?>
<a:theme xmlns:a="http://schemas.openxmlformats.org/drawingml/2006/main" name="2_默认设计模板">
  <a:themeElements>
    <a:clrScheme name="自定义 1">
      <a:dk1>
        <a:srgbClr val="535258"/>
      </a:dk1>
      <a:lt1>
        <a:srgbClr val="4D4D4D"/>
      </a:lt1>
      <a:dk2>
        <a:srgbClr val="B51B25"/>
      </a:dk2>
      <a:lt2>
        <a:srgbClr val="FC8A18"/>
      </a:lt2>
      <a:accent1>
        <a:srgbClr val="6C6A69"/>
      </a:accent1>
      <a:accent2>
        <a:srgbClr val="F8F8F8"/>
      </a:accent2>
      <a:accent3>
        <a:srgbClr val="B51B25"/>
      </a:accent3>
      <a:accent4>
        <a:srgbClr val="333333"/>
      </a:accent4>
      <a:accent5>
        <a:srgbClr val="B51B25"/>
      </a:accent5>
      <a:accent6>
        <a:srgbClr val="FC8A18"/>
      </a:accent6>
      <a:hlink>
        <a:srgbClr val="6C6A69"/>
      </a:hlink>
      <a:folHlink>
        <a:srgbClr val="F8F8F8"/>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8868</TotalTime>
  <Pages>0</Pages>
  <Words>1732</Words>
  <Characters>0</Characters>
  <Application>Microsoft Office PowerPoint</Application>
  <DocSecurity>0</DocSecurity>
  <PresentationFormat>自定义</PresentationFormat>
  <Lines>0</Lines>
  <Paragraphs>127</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淘宝店铺：BOSSPPT顶尖职业文案</Manager>
  <Company>淘宝店铺：BOSSPPT顶尖职业文案</Company>
  <LinksUpToDate>false</LinksUpToDate>
  <CharactersWithSpaces>0</CharactersWithSpaces>
  <SharedDoc>false</SharedDoc>
  <HyperlinkBase>https://chinappt.taobao.com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bossppt职场职人专用套餐</dc:title>
  <dc:subject>bossppt职场职人专用套餐</dc:subject>
  <dc:creator>BOSSPPT</dc:creator>
  <cp:keywords>淘宝店铺：https://chinappt.taobao.com</cp:keywords>
  <dc:description>https://chinappt.taobao.com_x000d_
此模板经过bossppt设计和创意，如果非bossppt店购买，可以要求盗版商户退款！</dc:description>
  <cp:lastModifiedBy>Haier2</cp:lastModifiedBy>
  <cp:revision>791</cp:revision>
  <dcterms:created xsi:type="dcterms:W3CDTF">2013-01-25T01:44:32Z</dcterms:created>
  <dcterms:modified xsi:type="dcterms:W3CDTF">2017-11-09T00:37:58Z</dcterms:modified>
  <cp:category>淘宝店铺：https://chinappt.taobao.com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