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Lst>
  <p:notesMasterIdLst>
    <p:notesMasterId r:id="rId6"/>
  </p:notesMasterIdLst>
  <p:sldIdLst>
    <p:sldId id="256" r:id="rId5"/>
    <p:sldId id="257" r:id="rId7"/>
    <p:sldId id="258" r:id="rId8"/>
    <p:sldId id="382" r:id="rId9"/>
    <p:sldId id="320" r:id="rId10"/>
    <p:sldId id="337" r:id="rId11"/>
    <p:sldId id="338" r:id="rId12"/>
    <p:sldId id="340" r:id="rId13"/>
    <p:sldId id="303" r:id="rId14"/>
    <p:sldId id="384" r:id="rId15"/>
    <p:sldId id="383" r:id="rId16"/>
    <p:sldId id="377" r:id="rId17"/>
    <p:sldId id="378" r:id="rId18"/>
    <p:sldId id="379" r:id="rId19"/>
    <p:sldId id="380" r:id="rId20"/>
    <p:sldId id="381" r:id="rId21"/>
    <p:sldId id="353" r:id="rId22"/>
    <p:sldId id="354" r:id="rId23"/>
    <p:sldId id="355" r:id="rId24"/>
    <p:sldId id="357" r:id="rId25"/>
    <p:sldId id="356" r:id="rId26"/>
    <p:sldId id="358" r:id="rId27"/>
    <p:sldId id="359" r:id="rId28"/>
    <p:sldId id="361" r:id="rId29"/>
    <p:sldId id="362" r:id="rId30"/>
    <p:sldId id="363" r:id="rId31"/>
    <p:sldId id="364" r:id="rId32"/>
    <p:sldId id="365" r:id="rId33"/>
    <p:sldId id="366" r:id="rId34"/>
    <p:sldId id="369" r:id="rId35"/>
    <p:sldId id="370" r:id="rId36"/>
    <p:sldId id="371" r:id="rId37"/>
    <p:sldId id="372" r:id="rId38"/>
    <p:sldId id="373" r:id="rId39"/>
    <p:sldId id="415" r:id="rId40"/>
    <p:sldId id="416" r:id="rId41"/>
    <p:sldId id="417" r:id="rId42"/>
    <p:sldId id="294" r:id="rId43"/>
    <p:sldId id="296" r:id="rId44"/>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BB"/>
    <a:srgbClr val="1E5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860"/>
    <p:restoredTop sz="94660"/>
  </p:normalViewPr>
  <p:slideViewPr>
    <p:cSldViewPr snapToGrid="0" showGuides="1">
      <p:cViewPr varScale="1">
        <p:scale>
          <a:sx n="114" d="100"/>
          <a:sy n="114" d="100"/>
        </p:scale>
        <p:origin x="-654" y="-96"/>
      </p:cViewPr>
      <p:guideLst>
        <p:guide orient="horz" pos="2159"/>
        <p:guide pos="284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Char char="•"/>
            </a:pPr>
            <a:fld id="{9A0DB2DC-4C9A-4742-B13C-FB6460FD3503}" type="slidenum">
              <a:rPr lang="en-US" altLang="en-US" sz="1200" strike="noStrike" noProof="1" dirty="0">
                <a:latin typeface="Calibri" panose="020F0502020204030204" pitchFamily="34" charset="0"/>
                <a:ea typeface="宋体" panose="02010600030101010101" pitchFamily="2" charset="-122"/>
                <a:cs typeface="+mn-cs"/>
              </a:rPr>
            </a:fld>
            <a:endParaRPr lang="en-US" altLang="en-US" sz="1200" strike="noStrike" noProof="1"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ln>
            <a:miter/>
          </a:ln>
        </p:spPr>
      </p:sp>
      <p:sp>
        <p:nvSpPr>
          <p:cNvPr id="614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14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indent="0" algn="r"/>
            <a:fld id="{9A0DB2DC-4C9A-4742-B13C-FB6460FD3503}" type="slidenum">
              <a:rPr lang="en-US" altLang="en-US" sz="1200" dirty="0">
                <a:solidFill>
                  <a:srgbClr val="000000"/>
                </a:solidFill>
                <a:latin typeface="Calibri" panose="020F0502020204030204" pitchFamily="34" charset="0"/>
                <a:ea typeface="宋体" panose="02010600030101010101" pitchFamily="2" charset="-122"/>
                <a:sym typeface="+mn-ea"/>
              </a:rPr>
            </a:fld>
            <a:endParaRPr lang="en-US" altLang="en-US" sz="1200" dirty="0">
              <a:solidFill>
                <a:srgbClr val="000000"/>
              </a:solidFill>
              <a:latin typeface="Calibri" panose="020F0502020204030204" pitchFamily="34" charset="0"/>
              <a:ea typeface="宋体" panose="02010600030101010101" pitchFamily="2"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p:cNvSpPr>
          <p:nvPr>
            <p:ph type="sldImg"/>
          </p:nvPr>
        </p:nvSpPr>
        <p:spPr/>
      </p:sp>
      <p:sp>
        <p:nvSpPr>
          <p:cNvPr id="12290" name="文本占位符 2"/>
          <p:cNvSpPr/>
          <p:nvPr>
            <p:ph type="body"/>
          </p:nvPr>
        </p:nvSpPr>
        <p:spPr/>
        <p:txBody>
          <a:bodyPr wrap="square" lIns="91440" tIns="45720" rIns="91440" bIns="45720" anchor="t"/>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p:cNvSpPr>
          <p:nvPr>
            <p:ph type="sldImg"/>
          </p:nvPr>
        </p:nvSpPr>
        <p:spPr/>
      </p:sp>
      <p:sp>
        <p:nvSpPr>
          <p:cNvPr id="12290" name="文本占位符 2"/>
          <p:cNvSpPr/>
          <p:nvPr>
            <p:ph type="body"/>
          </p:nvPr>
        </p:nvSpPr>
        <p:spPr/>
        <p:txBody>
          <a:bodyPr wrap="square" lIns="91440" tIns="45720" rIns="91440" bIns="45720" anchor="t"/>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pPr fontAlgn="base"/>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615609"/>
            <a:ext cx="5157787" cy="357405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615609"/>
            <a:ext cx="5183188" cy="357405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pPr fontAlgn="base"/>
            <a:r>
              <a:rPr lang="zh-CN" altLang="en-US" strike="noStrike" noProof="1"/>
              <a:t>单击此处编辑母版标题样式</a:t>
            </a:r>
            <a:endParaRPr lang="zh-CN" altLang="en-US" strike="noStrike" noProof="1"/>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fontAlgn="base"/>
            <a:r>
              <a:rPr lang="zh-CN" altLang="en-US" strike="noStrike" noProof="1"/>
              <a:t>编辑母版文本样式</a:t>
            </a:r>
            <a:endParaRPr lang="zh-CN" altLang="en-US" strike="noStrike" noProof="1"/>
          </a:p>
        </p:txBody>
      </p:sp>
      <p:sp>
        <p:nvSpPr>
          <p:cNvPr id="3" name="日期占位符 2"/>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199" y="365125"/>
            <a:ext cx="9446443"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pPr fontAlgn="base"/>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615609"/>
            <a:ext cx="5157787" cy="357405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615609"/>
            <a:ext cx="5183188" cy="357405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pPr fontAlgn="base"/>
            <a:r>
              <a:rPr lang="zh-CN" altLang="en-US" strike="noStrike" noProof="1"/>
              <a:t>单击此处编辑母版标题样式</a:t>
            </a:r>
            <a:endParaRPr lang="zh-CN" altLang="en-US" strike="noStrike" noProof="1"/>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fontAlgn="base"/>
            <a:r>
              <a:rPr lang="zh-CN" altLang="en-US" strike="noStrike" noProof="1"/>
              <a:t>编辑母版文本样式</a:t>
            </a:r>
            <a:endParaRPr lang="zh-CN" altLang="en-US" strike="noStrike" noProof="1"/>
          </a:p>
        </p:txBody>
      </p:sp>
      <p:sp>
        <p:nvSpPr>
          <p:cNvPr id="3" name="日期占位符 2"/>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199" y="365125"/>
            <a:ext cx="9446443"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pPr fontAlgn="base"/>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615609"/>
            <a:ext cx="5157787" cy="357405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615609"/>
            <a:ext cx="5183188" cy="357405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pPr fontAlgn="base"/>
            <a:r>
              <a:rPr lang="zh-CN" altLang="en-US" strike="noStrike" noProof="1"/>
              <a:t>单击此处编辑母版标题样式</a:t>
            </a:r>
            <a:endParaRPr lang="zh-CN" altLang="en-US" strike="noStrike" noProof="1"/>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fontAlgn="base"/>
            <a:r>
              <a:rPr lang="zh-CN" altLang="en-US" strike="noStrike" noProof="1"/>
              <a:t>编辑母版文本样式</a:t>
            </a:r>
            <a:endParaRPr lang="zh-CN" altLang="en-US" strike="noStrike" noProof="1"/>
          </a:p>
        </p:txBody>
      </p:sp>
      <p:sp>
        <p:nvSpPr>
          <p:cNvPr id="3" name="日期占位符 2"/>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199" y="365125"/>
            <a:ext cx="9446443"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5" Type="http://schemas.openxmlformats.org/officeDocument/2006/relationships/theme" Target="../theme/theme2.xml"/><Relationship Id="rId14" Type="http://schemas.openxmlformats.org/officeDocument/2006/relationships/tags" Target="../tags/tag6.xml"/><Relationship Id="rId13" Type="http://schemas.openxmlformats.org/officeDocument/2006/relationships/tags" Target="../tags/tag5.xml"/><Relationship Id="rId12" Type="http://schemas.openxmlformats.org/officeDocument/2006/relationships/tags" Target="../tags/tag4.xml"/><Relationship Id="rId11" Type="http://schemas.openxmlformats.org/officeDocument/2006/relationships/image" Target="../media/image1.jpe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5" Type="http://schemas.openxmlformats.org/officeDocument/2006/relationships/theme" Target="../theme/theme3.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media/image1.jpe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1"/>
          <a:stretch>
            <a:fillRect/>
          </a:stretch>
        </a:blipFill>
        <a:effectLst/>
      </p:bgPr>
    </p:bg>
    <p:spTree>
      <p:nvGrpSpPr>
        <p:cNvPr id="1" name=""/>
        <p:cNvGrpSpPr/>
        <p:nvPr/>
      </p:nvGrpSpPr>
      <p:grpSpPr/>
      <p:sp>
        <p:nvSpPr>
          <p:cNvPr id="1026" name="标题占位符 1"/>
          <p:cNvSpPr>
            <a:spLocks noGrp="1"/>
          </p:cNvSpPr>
          <p:nvPr>
            <p:ph type="title"/>
            <p:custDataLst>
              <p:tags r:id="rId12"/>
            </p:custDataLst>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838200" y="1825625"/>
            <a:ext cx="10515600" cy="4351338"/>
          </a:xfrm>
          <a:prstGeom prst="rect">
            <a:avLst/>
          </a:prstGeom>
          <a:noFill/>
          <a:ln w="9525">
            <a:noFill/>
          </a:ln>
        </p:spPr>
        <p:txBody>
          <a:bodyPr anchor="t"/>
          <a:p>
            <a:pPr lvl="0" indent="-22860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a:solidFill>
                  <a:srgbClr val="7F7F7F"/>
                </a:solidFill>
                <a:latin typeface="黑体" panose="02010609060101010101" pitchFamily="49" charset="-122"/>
                <a:ea typeface="黑体" panose="02010609060101010101" pitchFamily="49" charset="-122"/>
              </a:defRPr>
            </a:lvl1pPr>
          </a:lstStyle>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1"/>
          <a:stretch>
            <a:fillRect/>
          </a:stretch>
        </a:blipFill>
        <a:effectLst/>
      </p:bgPr>
    </p:bg>
    <p:spTree>
      <p:nvGrpSpPr>
        <p:cNvPr id="1" name=""/>
        <p:cNvGrpSpPr/>
        <p:nvPr/>
      </p:nvGrpSpPr>
      <p:grpSpPr/>
      <p:sp>
        <p:nvSpPr>
          <p:cNvPr id="2050" name="标题占位符 1"/>
          <p:cNvSpPr>
            <a:spLocks noGrp="1"/>
          </p:cNvSpPr>
          <p:nvPr>
            <p:ph type="title"/>
            <p:custDataLst>
              <p:tags r:id="rId12"/>
            </p:custDataLst>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p:custDataLst>
              <p:tags r:id="rId13"/>
            </p:custDataLst>
          </p:nvPr>
        </p:nvSpPr>
        <p:spPr>
          <a:xfrm>
            <a:off x="838200" y="1825625"/>
            <a:ext cx="10515600" cy="4351338"/>
          </a:xfrm>
          <a:prstGeom prst="rect">
            <a:avLst/>
          </a:prstGeom>
          <a:noFill/>
          <a:ln w="9525">
            <a:noFill/>
          </a:ln>
        </p:spPr>
        <p:txBody>
          <a:bodyPr anchor="t"/>
          <a:p>
            <a:pPr lvl="0" indent="-22860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a:solidFill>
                  <a:srgbClr val="7F7F7F"/>
                </a:solidFill>
                <a:latin typeface="黑体" panose="02010609060101010101" pitchFamily="49" charset="-122"/>
                <a:ea typeface="黑体" panose="02010609060101010101" pitchFamily="49" charset="-122"/>
              </a:defRPr>
            </a:lvl1pPr>
          </a:lstStyle>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1"/>
          <a:stretch>
            <a:fillRect/>
          </a:stretch>
        </a:blipFill>
        <a:effectLst/>
      </p:bgPr>
    </p:bg>
    <p:spTree>
      <p:nvGrpSpPr>
        <p:cNvPr id="1" name=""/>
        <p:cNvGrpSpPr/>
        <p:nvPr/>
      </p:nvGrpSpPr>
      <p:grpSpPr/>
      <p:sp>
        <p:nvSpPr>
          <p:cNvPr id="3074" name="标题占位符 1"/>
          <p:cNvSpPr>
            <a:spLocks noGrp="1"/>
          </p:cNvSpPr>
          <p:nvPr>
            <p:ph type="title"/>
            <p:custDataLst>
              <p:tags r:id="rId12"/>
            </p:custDataLst>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文本占位符 2"/>
          <p:cNvSpPr>
            <a:spLocks noGrp="1"/>
          </p:cNvSpPr>
          <p:nvPr>
            <p:ph type="body"/>
            <p:custDataLst>
              <p:tags r:id="rId13"/>
            </p:custDataLst>
          </p:nvPr>
        </p:nvSpPr>
        <p:spPr>
          <a:xfrm>
            <a:off x="838200" y="1825625"/>
            <a:ext cx="10515600" cy="4351338"/>
          </a:xfrm>
          <a:prstGeom prst="rect">
            <a:avLst/>
          </a:prstGeom>
          <a:noFill/>
          <a:ln w="9525">
            <a:noFill/>
          </a:ln>
        </p:spPr>
        <p:txBody>
          <a:bodyPr anchor="t"/>
          <a:p>
            <a:pPr lvl="0" indent="-22860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a:solidFill>
                  <a:srgbClr val="7F7F7F"/>
                </a:solidFill>
                <a:latin typeface="黑体" panose="02010609060101010101" pitchFamily="49" charset="-122"/>
                <a:ea typeface="黑体" panose="02010609060101010101" pitchFamily="49" charset="-122"/>
              </a:defRPr>
            </a:lvl1pPr>
          </a:lstStyle>
          <a:p>
            <a:pPr lvl="0" eaLnBrk="1" fontAlgn="base" hangingPunct="1">
              <a:buChar char="•"/>
            </a:pPr>
            <a:fld id="{9A0DB2DC-4C9A-4742-B13C-FB6460FD3503}" type="slidenum">
              <a:rPr lang="en-US" altLang="en-US" strike="noStrike" noProof="1" dirty="0">
                <a:latin typeface="黑体" panose="02010609060101010101" pitchFamily="49" charset="-122"/>
                <a:ea typeface="黑体" panose="02010609060101010101" pitchFamily="49" charset="-122"/>
                <a:cs typeface="+mn-cs"/>
              </a:rPr>
            </a:fld>
            <a:endParaRPr lang="en-US" altLang="en-US" strike="noStrike" noProof="1" dirty="0"/>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image" Target="../media/image13.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image" Target="../media/image35.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image" Target="../media/image37.png"/><Relationship Id="rId1"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7.xml"/><Relationship Id="rId2" Type="http://schemas.openxmlformats.org/officeDocument/2006/relationships/tags" Target="../tags/tag1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7.xml"/><Relationship Id="rId2" Type="http://schemas.openxmlformats.org/officeDocument/2006/relationships/tags" Target="../tags/tag16.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2"/>
          <p:cNvSpPr txBox="1"/>
          <p:nvPr/>
        </p:nvSpPr>
        <p:spPr>
          <a:xfrm>
            <a:off x="2740025" y="1330325"/>
            <a:ext cx="7018338" cy="3370580"/>
          </a:xfrm>
          <a:prstGeom prst="rect">
            <a:avLst/>
          </a:prstGeom>
          <a:noFill/>
          <a:ln w="9525">
            <a:noFill/>
          </a:ln>
        </p:spPr>
        <p:txBody>
          <a:bodyPr anchor="t">
            <a:spAutoFit/>
          </a:bodyPr>
          <a:p>
            <a:pPr algn="ctr">
              <a:lnSpc>
                <a:spcPct val="130000"/>
              </a:lnSpc>
              <a:buFont typeface="Arial" panose="020B0604020202020204" pitchFamily="34" charset="0"/>
              <a:buNone/>
            </a:pPr>
            <a:r>
              <a:rPr lang="zh-CN" altLang="en-US" sz="5400" b="1" dirty="0">
                <a:solidFill>
                  <a:schemeClr val="tx1"/>
                </a:solidFill>
                <a:latin typeface="楷体_GB2312" panose="02010609030101010101" pitchFamily="49" charset="-122"/>
                <a:ea typeface="楷体_GB2312" panose="02010609030101010101" pitchFamily="49" charset="-122"/>
              </a:rPr>
              <a:t>项目验收审核</a:t>
            </a:r>
            <a:endParaRPr lang="zh-CN" altLang="en-US" sz="5400" b="1" dirty="0">
              <a:solidFill>
                <a:schemeClr val="tx1"/>
              </a:solidFill>
              <a:latin typeface="楷体_GB2312" panose="02010609030101010101" pitchFamily="49" charset="-122"/>
              <a:ea typeface="楷体_GB2312" panose="02010609030101010101" pitchFamily="49" charset="-122"/>
            </a:endParaRPr>
          </a:p>
          <a:p>
            <a:pPr algn="ctr">
              <a:lnSpc>
                <a:spcPct val="130000"/>
              </a:lnSpc>
              <a:buFont typeface="Arial" panose="020B0604020202020204" pitchFamily="34" charset="0"/>
              <a:buNone/>
            </a:pPr>
            <a:r>
              <a:rPr lang="zh-CN" altLang="en-US" sz="5400" b="1" dirty="0">
                <a:solidFill>
                  <a:schemeClr val="tx1"/>
                </a:solidFill>
                <a:latin typeface="楷体_GB2312" panose="02010609030101010101" pitchFamily="49" charset="-122"/>
                <a:ea typeface="楷体_GB2312" panose="02010609030101010101" pitchFamily="49" charset="-122"/>
              </a:rPr>
              <a:t>操作指南</a:t>
            </a:r>
            <a:endParaRPr lang="zh-CN" altLang="en-US" sz="5400" b="1" dirty="0">
              <a:solidFill>
                <a:schemeClr val="tx1"/>
              </a:solidFill>
              <a:latin typeface="楷体_GB2312" panose="02010609030101010101" pitchFamily="49" charset="-122"/>
              <a:ea typeface="楷体_GB2312" panose="02010609030101010101" pitchFamily="49" charset="-122"/>
            </a:endParaRPr>
          </a:p>
          <a:p>
            <a:pPr algn="ctr">
              <a:lnSpc>
                <a:spcPct val="130000"/>
              </a:lnSpc>
              <a:buFont typeface="Arial" panose="020B0604020202020204" pitchFamily="34" charset="0"/>
              <a:buNone/>
            </a:pPr>
            <a:r>
              <a:rPr lang="zh-CN" altLang="en-US" sz="2800" b="1" dirty="0">
                <a:latin typeface="楷体_GB2312" panose="02010609030101010101" pitchFamily="49" charset="-122"/>
                <a:ea typeface="楷体_GB2312" panose="02010609030101010101" pitchFamily="49" charset="-122"/>
              </a:rPr>
              <a:t>网址</a:t>
            </a:r>
            <a:r>
              <a:rPr lang="zh-CN" altLang="en-US" sz="2800" b="1" dirty="0">
                <a:latin typeface="楷体_GB2312" panose="02010609030101010101" pitchFamily="49" charset="-122"/>
                <a:ea typeface="楷体_GB2312" panose="02010609030101010101" pitchFamily="49" charset="-122"/>
                <a:sym typeface="Wingdings" panose="05000000000000000000" pitchFamily="2" charset="2"/>
              </a:rPr>
              <a:t>（http://sop.gzsi.gov.cn/）</a:t>
            </a:r>
            <a:endParaRPr lang="zh-CN" altLang="en-US" sz="2800" b="1" dirty="0">
              <a:latin typeface="楷体_GB2312" panose="02010609030101010101" pitchFamily="49" charset="-122"/>
              <a:ea typeface="楷体_GB2312" panose="02010609030101010101" pitchFamily="49" charset="-122"/>
            </a:endParaRPr>
          </a:p>
          <a:p>
            <a:pPr algn="ctr">
              <a:lnSpc>
                <a:spcPct val="130000"/>
              </a:lnSpc>
              <a:buFont typeface="Arial" panose="020B0604020202020204" pitchFamily="34" charset="0"/>
              <a:buNone/>
            </a:pPr>
            <a:r>
              <a:rPr lang="zh-CN" altLang="en-US" sz="2800" b="1" dirty="0">
                <a:latin typeface="楷体_GB2312" panose="02010609030101010101" pitchFamily="49" charset="-122"/>
                <a:ea typeface="楷体_GB2312" panose="02010609030101010101" pitchFamily="49" charset="-122"/>
              </a:rPr>
              <a:t>（建议使用IE9以上、火狐或Google浏览器）</a:t>
            </a:r>
            <a:endParaRPr lang="zh-CN" altLang="en-US" sz="2800" b="1" dirty="0">
              <a:latin typeface="楷体_GB2312" panose="02010609030101010101" pitchFamily="49" charset="-122"/>
              <a:ea typeface="楷体_GB2312" panose="02010609030101010101" pitchFamily="49" charset="-122"/>
              <a:cs typeface="微软雅黑" panose="020B0503020204020204" pitchFamily="34" charset="-122"/>
            </a:endParaRPr>
          </a:p>
        </p:txBody>
      </p:sp>
      <p:sp>
        <p:nvSpPr>
          <p:cNvPr id="5122" name="TextBox 1"/>
          <p:cNvSpPr txBox="1"/>
          <p:nvPr/>
        </p:nvSpPr>
        <p:spPr>
          <a:xfrm>
            <a:off x="1775143" y="4834255"/>
            <a:ext cx="9144000" cy="368300"/>
          </a:xfrm>
          <a:prstGeom prst="rect">
            <a:avLst/>
          </a:prstGeom>
          <a:noFill/>
          <a:ln w="9525">
            <a:noFill/>
          </a:ln>
        </p:spPr>
        <p:txBody>
          <a:bodyPr anchor="t">
            <a:spAutoFit/>
          </a:bodyPr>
          <a:p>
            <a:pPr algn="ctr" eaLnBrk="0" hangingPunct="0">
              <a:buFont typeface="Arial" panose="020B0604020202020204" pitchFamily="34" charset="0"/>
              <a:buNone/>
            </a:pPr>
            <a:r>
              <a:rPr lang="zh-CN" altLang="en-US" sz="1800" dirty="0">
                <a:latin typeface="楷体_GB2312" panose="02010609030101010101" pitchFamily="49" charset="-122"/>
                <a:ea typeface="楷体_GB2312" panose="02010609030101010101" pitchFamily="49" charset="-122"/>
              </a:rPr>
              <a:t>2018年11月</a:t>
            </a:r>
            <a:endParaRPr lang="zh-CN" altLang="en-US" sz="1800" dirty="0">
              <a:latin typeface="楷体_GB2312" panose="02010609030101010101" pitchFamily="49" charset="-122"/>
              <a:ea typeface="楷体_GB2312" panose="02010609030101010101" pitchFamily="49" charset="-122"/>
              <a:cs typeface="仿宋_GB2312" panose="02010609030101010101"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1"/>
          <p:cNvSpPr txBox="1"/>
          <p:nvPr/>
        </p:nvSpPr>
        <p:spPr>
          <a:xfrm>
            <a:off x="69533" y="95885"/>
            <a:ext cx="6263640" cy="645160"/>
          </a:xfrm>
          <a:prstGeom prst="rect">
            <a:avLst/>
          </a:prstGeom>
          <a:noFill/>
          <a:ln w="9525">
            <a:noFill/>
          </a:ln>
        </p:spPr>
        <p:txBody>
          <a:bodyPr wrap="none" anchor="t">
            <a:spAutoFit/>
          </a:bodyPr>
          <a:p>
            <a:pPr marL="571500" indent="-571500" algn="l">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“改革试点”项目验收流程</a:t>
            </a:r>
            <a:endParaRPr lang="zh-CN" altLang="en-US" sz="3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670747" y="1496681"/>
            <a:ext cx="1387475" cy="914400"/>
          </a:xfrm>
          <a:prstGeom prst="rect">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项目负责人申请验收</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cxnSp>
        <p:nvCxnSpPr>
          <p:cNvPr id="11" name="直接箭头连接符 10"/>
          <p:cNvCxnSpPr>
            <a:stCxn id="5" idx="3"/>
            <a:endCxn id="7" idx="1"/>
          </p:cNvCxnSpPr>
          <p:nvPr/>
        </p:nvCxnSpPr>
        <p:spPr>
          <a:xfrm>
            <a:off x="2057718" y="1953578"/>
            <a:ext cx="448310" cy="0"/>
          </a:xfrm>
          <a:prstGeom prst="straightConnector1">
            <a:avLst/>
          </a:prstGeom>
          <a:ln>
            <a:tailEnd type="arrow" w="med" len="med"/>
          </a:ln>
        </p:spPr>
        <p:style>
          <a:lnRef idx="2">
            <a:schemeClr val="accent5"/>
          </a:lnRef>
          <a:fillRef idx="1">
            <a:schemeClr val="lt1"/>
          </a:fillRef>
          <a:effectRef idx="0">
            <a:schemeClr val="accent5"/>
          </a:effectRef>
          <a:fontRef idx="minor">
            <a:schemeClr val="dk1"/>
          </a:fontRef>
        </p:style>
      </p:cxnSp>
      <p:cxnSp>
        <p:nvCxnSpPr>
          <p:cNvPr id="12" name="直接箭头连接符 11"/>
          <p:cNvCxnSpPr>
            <a:stCxn id="5" idx="3"/>
            <a:endCxn id="7" idx="1"/>
          </p:cNvCxnSpPr>
          <p:nvPr/>
        </p:nvCxnSpPr>
        <p:spPr>
          <a:xfrm>
            <a:off x="2057718" y="1953578"/>
            <a:ext cx="448310" cy="0"/>
          </a:xfrm>
          <a:prstGeom prst="straightConnector1">
            <a:avLst/>
          </a:prstGeom>
          <a:ln>
            <a:tailEnd type="arrow" w="med" len="med"/>
          </a:ln>
        </p:spPr>
        <p:style>
          <a:lnRef idx="2">
            <a:schemeClr val="accent5"/>
          </a:lnRef>
          <a:fillRef idx="1">
            <a:schemeClr val="lt1"/>
          </a:fillRef>
          <a:effectRef idx="0">
            <a:schemeClr val="accent5"/>
          </a:effectRef>
          <a:fontRef idx="minor">
            <a:schemeClr val="dk1"/>
          </a:fontRef>
        </p:style>
      </p:cxnSp>
      <p:cxnSp>
        <p:nvCxnSpPr>
          <p:cNvPr id="13" name="直接箭头连接符 12"/>
          <p:cNvCxnSpPr>
            <a:stCxn id="5" idx="3"/>
            <a:endCxn id="7" idx="1"/>
          </p:cNvCxnSpPr>
          <p:nvPr/>
        </p:nvCxnSpPr>
        <p:spPr>
          <a:xfrm>
            <a:off x="2057718" y="1953578"/>
            <a:ext cx="448310" cy="0"/>
          </a:xfrm>
          <a:prstGeom prst="straightConnector1">
            <a:avLst/>
          </a:prstGeom>
          <a:ln>
            <a:tailEnd type="arrow" w="med" len="med"/>
          </a:ln>
        </p:spPr>
        <p:style>
          <a:lnRef idx="2">
            <a:schemeClr val="accent5"/>
          </a:lnRef>
          <a:fillRef idx="1">
            <a:schemeClr val="lt1"/>
          </a:fillRef>
          <a:effectRef idx="0">
            <a:schemeClr val="accent5"/>
          </a:effectRef>
          <a:fontRef idx="minor">
            <a:schemeClr val="dk1"/>
          </a:fontRef>
        </p:style>
      </p:cxnSp>
      <p:sp>
        <p:nvSpPr>
          <p:cNvPr id="8198" name="文本框 14"/>
          <p:cNvSpPr txBox="1"/>
          <p:nvPr/>
        </p:nvSpPr>
        <p:spPr>
          <a:xfrm>
            <a:off x="670560" y="2935605"/>
            <a:ext cx="11278235" cy="3907790"/>
          </a:xfrm>
          <a:prstGeom prst="rect">
            <a:avLst/>
          </a:prstGeom>
          <a:noFill/>
          <a:ln w="9525">
            <a:noFill/>
          </a:ln>
        </p:spPr>
        <p:txBody>
          <a:bodyPr wrap="square" anchor="t">
            <a:spAutoFit/>
          </a:bodyPr>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业务说明：</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lgn="l">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1、项目负责人申请验收；</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lgn="l">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2、组织单位审核；</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lgn="l">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3、组织单位验收；</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lgn="l">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4、提交主管部门确认；</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lgn="l">
              <a:buFont typeface="Arial" panose="020B0604020202020204" pitchFamily="34" charset="0"/>
              <a:buNone/>
            </a:pPr>
            <a:r>
              <a:rPr lang="en-US" altLang="zh-CN" sz="3200" dirty="0">
                <a:latin typeface="黑体" panose="02010609060101010101" pitchFamily="49" charset="-122"/>
                <a:ea typeface="黑体" panose="02010609060101010101" pitchFamily="49" charset="-122"/>
                <a:cs typeface="宋体" panose="02010600030101010101" pitchFamily="2" charset="-122"/>
              </a:rPr>
              <a:t>5</a:t>
            </a:r>
            <a:r>
              <a:rPr lang="zh-CN" altLang="en-US" sz="3200" dirty="0">
                <a:latin typeface="黑体" panose="02010609060101010101" pitchFamily="49" charset="-122"/>
                <a:ea typeface="黑体" panose="02010609060101010101" pitchFamily="49" charset="-122"/>
                <a:cs typeface="宋体" panose="02010600030101010101" pitchFamily="2" charset="-122"/>
              </a:rPr>
              <a:t>、责任业务处室确认验收结果。</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lgn="l">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     </a:t>
            </a:r>
            <a:r>
              <a:rPr lang="zh-CN" altLang="en-US" sz="2400" dirty="0">
                <a:solidFill>
                  <a:srgbClr val="FF0000"/>
                </a:solidFill>
                <a:latin typeface="黑体" panose="02010609060101010101" pitchFamily="49" charset="-122"/>
                <a:ea typeface="黑体" panose="02010609060101010101" pitchFamily="49" charset="-122"/>
                <a:cs typeface="宋体" panose="02010600030101010101" pitchFamily="2" charset="-122"/>
              </a:rPr>
              <a:t>注意：1.广州市科技业务管理阳光政务平台支持2011-2018年的项                      </a:t>
            </a:r>
            <a:r>
              <a:rPr lang="en-US" altLang="zh-CN" sz="2400" dirty="0">
                <a:solidFill>
                  <a:srgbClr val="FF0000"/>
                </a:solidFill>
                <a:latin typeface="黑体" panose="02010609060101010101" pitchFamily="49" charset="-122"/>
                <a:ea typeface="黑体" panose="02010609060101010101" pitchFamily="49" charset="-122"/>
                <a:cs typeface="宋体" panose="02010600030101010101" pitchFamily="2" charset="-122"/>
              </a:rPr>
              <a:t>                  </a:t>
            </a:r>
            <a:r>
              <a:rPr lang="zh-CN" altLang="en-US" sz="2400" dirty="0">
                <a:solidFill>
                  <a:srgbClr val="FF0000"/>
                </a:solidFill>
                <a:latin typeface="黑体" panose="02010609060101010101" pitchFamily="49" charset="-122"/>
                <a:ea typeface="黑体" panose="02010609060101010101" pitchFamily="49" charset="-122"/>
                <a:cs typeface="宋体" panose="02010600030101010101" pitchFamily="2" charset="-122"/>
              </a:rPr>
              <a:t>目进行验收。</a:t>
            </a:r>
            <a:endParaRPr lang="zh-CN" altLang="en-US" sz="2400" dirty="0">
              <a:solidFill>
                <a:srgbClr val="FF0000"/>
              </a:solidFill>
              <a:latin typeface="黑体" panose="02010609060101010101" pitchFamily="49" charset="-122"/>
              <a:ea typeface="黑体" panose="02010609060101010101" pitchFamily="49" charset="-122"/>
              <a:cs typeface="宋体" panose="02010600030101010101" pitchFamily="2" charset="-122"/>
            </a:endParaRPr>
          </a:p>
        </p:txBody>
      </p:sp>
      <p:cxnSp>
        <p:nvCxnSpPr>
          <p:cNvPr id="2" name="直接箭头连接符 1"/>
          <p:cNvCxnSpPr>
            <a:stCxn id="5" idx="3"/>
            <a:endCxn id="7" idx="1"/>
          </p:cNvCxnSpPr>
          <p:nvPr/>
        </p:nvCxnSpPr>
        <p:spPr>
          <a:xfrm>
            <a:off x="2057718" y="1953578"/>
            <a:ext cx="448310" cy="0"/>
          </a:xfrm>
          <a:prstGeom prst="straightConnector1">
            <a:avLst/>
          </a:prstGeom>
          <a:ln>
            <a:tailEnd type="arrow" w="med" len="med"/>
          </a:ln>
        </p:spPr>
        <p:style>
          <a:lnRef idx="2">
            <a:schemeClr val="accent5"/>
          </a:lnRef>
          <a:fillRef idx="1">
            <a:schemeClr val="lt1"/>
          </a:fillRef>
          <a:effectRef idx="0">
            <a:schemeClr val="accent5"/>
          </a:effectRef>
          <a:fontRef idx="minor">
            <a:schemeClr val="dk1"/>
          </a:fontRef>
        </p:style>
      </p:cxnSp>
      <p:sp>
        <p:nvSpPr>
          <p:cNvPr id="22" name="矩形 21"/>
          <p:cNvSpPr/>
          <p:nvPr/>
        </p:nvSpPr>
        <p:spPr>
          <a:xfrm>
            <a:off x="8439783" y="1500222"/>
            <a:ext cx="1387475" cy="914400"/>
          </a:xfrm>
          <a:prstGeom prst="rect">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责任业务处</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室审核</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cxnSp>
        <p:nvCxnSpPr>
          <p:cNvPr id="33" name="直接箭头连接符 32"/>
          <p:cNvCxnSpPr>
            <a:stCxn id="22" idx="3"/>
            <a:endCxn id="37" idx="1"/>
          </p:cNvCxnSpPr>
          <p:nvPr/>
        </p:nvCxnSpPr>
        <p:spPr>
          <a:xfrm flipV="1">
            <a:off x="9827260" y="1953578"/>
            <a:ext cx="508000" cy="3810"/>
          </a:xfrm>
          <a:prstGeom prst="straightConnector1">
            <a:avLst/>
          </a:prstGeom>
          <a:ln>
            <a:tailEnd type="triangle" w="med" len="med"/>
          </a:ln>
        </p:spPr>
        <p:style>
          <a:lnRef idx="2">
            <a:schemeClr val="accent5"/>
          </a:lnRef>
          <a:fillRef idx="1">
            <a:schemeClr val="lt1"/>
          </a:fillRef>
          <a:effectRef idx="0">
            <a:schemeClr val="accent5"/>
          </a:effectRef>
          <a:fontRef idx="minor">
            <a:schemeClr val="dk1"/>
          </a:fontRef>
        </p:style>
      </p:cxnSp>
      <p:sp>
        <p:nvSpPr>
          <p:cNvPr id="37" name="矩形 36"/>
          <p:cNvSpPr/>
          <p:nvPr/>
        </p:nvSpPr>
        <p:spPr>
          <a:xfrm>
            <a:off x="10335260" y="1496695"/>
            <a:ext cx="1332865" cy="914400"/>
          </a:xfrm>
          <a:prstGeom prst="rect">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反馈验</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收结果</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10" name="矩形 9"/>
          <p:cNvSpPr/>
          <p:nvPr/>
        </p:nvSpPr>
        <p:spPr>
          <a:xfrm>
            <a:off x="4591050" y="1496695"/>
            <a:ext cx="1489075" cy="914400"/>
          </a:xfrm>
          <a:prstGeom prst="rect">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组织单位审核验收</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7" name="矩形 6"/>
          <p:cNvSpPr/>
          <p:nvPr/>
        </p:nvSpPr>
        <p:spPr>
          <a:xfrm>
            <a:off x="2506546" y="1496681"/>
            <a:ext cx="1570990" cy="914400"/>
          </a:xfrm>
          <a:prstGeom prst="rect">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单位管理员填报</a:t>
            </a:r>
            <a:r>
              <a:rPr kumimoji="0" lang="en-US" altLang="zh-CN"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审核验收</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9" name="直接箭头连接符 8"/>
          <p:cNvCxnSpPr>
            <a:stCxn id="7" idx="3"/>
            <a:endCxn id="10" idx="1"/>
          </p:cNvCxnSpPr>
          <p:nvPr/>
        </p:nvCxnSpPr>
        <p:spPr>
          <a:xfrm>
            <a:off x="4077335" y="1953895"/>
            <a:ext cx="513715" cy="0"/>
          </a:xfrm>
          <a:prstGeom prst="straightConnector1">
            <a:avLst/>
          </a:prstGeom>
          <a:ln>
            <a:tailEnd type="arrow" w="med" len="med"/>
          </a:ln>
        </p:spPr>
        <p:style>
          <a:lnRef idx="2">
            <a:schemeClr val="accent5"/>
          </a:lnRef>
          <a:fillRef idx="1">
            <a:schemeClr val="lt1"/>
          </a:fillRef>
          <a:effectRef idx="0">
            <a:schemeClr val="accent5"/>
          </a:effectRef>
          <a:fontRef idx="minor">
            <a:schemeClr val="dk1"/>
          </a:fontRef>
        </p:style>
      </p:cxnSp>
      <p:sp>
        <p:nvSpPr>
          <p:cNvPr id="3" name="矩形 2"/>
          <p:cNvSpPr/>
          <p:nvPr/>
        </p:nvSpPr>
        <p:spPr>
          <a:xfrm>
            <a:off x="6629398" y="1500222"/>
            <a:ext cx="1387475" cy="914400"/>
          </a:xfrm>
          <a:prstGeom prst="rect">
            <a:avLst/>
          </a:prstGeom>
        </p:spPr>
        <p:style>
          <a:lnRef idx="2">
            <a:schemeClr val="accent5"/>
          </a:lnRef>
          <a:fillRef idx="1">
            <a:schemeClr val="lt1"/>
          </a:fillRef>
          <a:effectRef idx="0">
            <a:schemeClr val="accent5"/>
          </a:effectRef>
          <a:fontRef idx="minor">
            <a:schemeClr val="dk1"/>
          </a:fontRef>
        </p:style>
        <p:txBody>
          <a:bodyPr anchor="ctr">
            <a:scene3d>
              <a:camera prst="orthographicFront"/>
              <a:lightRig rig="soft" dir="t">
                <a:rot lat="0" lon="0" rev="15600000"/>
              </a:lightRig>
            </a:scene3d>
            <a:sp3d extrusionH="57150" prstMaterial="softEdge">
              <a:bevelT w="25400" h="38100"/>
            </a:sp3d>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组织专家开展评审</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cxnSp>
        <p:nvCxnSpPr>
          <p:cNvPr id="4" name="直接箭头连接符 3"/>
          <p:cNvCxnSpPr>
            <a:stCxn id="10" idx="3"/>
            <a:endCxn id="3" idx="1"/>
          </p:cNvCxnSpPr>
          <p:nvPr/>
        </p:nvCxnSpPr>
        <p:spPr>
          <a:xfrm>
            <a:off x="6080125" y="1953895"/>
            <a:ext cx="549275" cy="3810"/>
          </a:xfrm>
          <a:prstGeom prst="straightConnector1">
            <a:avLst/>
          </a:prstGeom>
          <a:ln>
            <a:tailEnd type="arrow" w="med" len="med"/>
          </a:ln>
        </p:spPr>
        <p:style>
          <a:lnRef idx="2">
            <a:schemeClr val="accent5"/>
          </a:lnRef>
          <a:fillRef idx="1">
            <a:schemeClr val="lt1"/>
          </a:fillRef>
          <a:effectRef idx="0">
            <a:schemeClr val="accent5"/>
          </a:effectRef>
          <a:fontRef idx="minor">
            <a:schemeClr val="dk1"/>
          </a:fontRef>
        </p:style>
      </p:cxnSp>
      <p:cxnSp>
        <p:nvCxnSpPr>
          <p:cNvPr id="6" name="直接箭头连接符 5"/>
          <p:cNvCxnSpPr>
            <a:stCxn id="3" idx="3"/>
            <a:endCxn id="22" idx="1"/>
          </p:cNvCxnSpPr>
          <p:nvPr/>
        </p:nvCxnSpPr>
        <p:spPr>
          <a:xfrm>
            <a:off x="8016875" y="1957705"/>
            <a:ext cx="422910" cy="0"/>
          </a:xfrm>
          <a:prstGeom prst="straightConnector1">
            <a:avLst/>
          </a:prstGeom>
          <a:ln>
            <a:tailEnd type="arrow" w="med" len="med"/>
          </a:ln>
        </p:spPr>
        <p:style>
          <a:lnRef idx="2">
            <a:schemeClr val="accent5"/>
          </a:lnRef>
          <a:fillRef idx="1">
            <a:schemeClr val="lt1"/>
          </a:fillRef>
          <a:effectRef idx="0">
            <a:schemeClr val="accent5"/>
          </a:effectRef>
          <a:fontRef idx="minor">
            <a:schemeClr val="dk1"/>
          </a:fontRef>
        </p:style>
      </p:cxn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8070" y="3106420"/>
            <a:ext cx="4773930" cy="645160"/>
          </a:xfrm>
          <a:prstGeom prst="rect">
            <a:avLst/>
          </a:prstGeom>
          <a:noFill/>
        </p:spPr>
        <p:txBody>
          <a:bodyPr wrap="none" rtlCol="0" anchor="t">
            <a:spAutoFit/>
          </a:bodyPr>
          <a:p>
            <a:pPr algn="l"/>
            <a:r>
              <a:rPr lang="zh-CN" altLang="en-US" sz="3600" b="1">
                <a:solidFill>
                  <a:schemeClr val="tx1"/>
                </a:solidFill>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项目</a:t>
            </a:r>
            <a:r>
              <a:rPr lang="zh-CN" altLang="en-US" sz="3600" b="1">
                <a:solidFill>
                  <a:schemeClr val="tx1"/>
                </a:solidFill>
                <a:latin typeface="黑体" panose="02010609060101010101" pitchFamily="49" charset="-122"/>
                <a:ea typeface="黑体" panose="02010609060101010101" pitchFamily="49" charset="-122"/>
                <a:sym typeface="+mn-ea"/>
              </a:rPr>
              <a:t>验收</a:t>
            </a:r>
            <a:endParaRPr lang="zh-CN" altLang="en-US" sz="3600" b="1">
              <a:solidFill>
                <a:schemeClr val="tx1"/>
              </a:solidFill>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
        <p:nvSpPr>
          <p:cNvPr id="9218" name="内容占位符 2"/>
          <p:cNvSpPr>
            <a:spLocks noGrp="1"/>
          </p:cNvSpPr>
          <p:nvPr/>
        </p:nvSpPr>
        <p:spPr>
          <a:xfrm>
            <a:off x="1059815" y="821055"/>
            <a:ext cx="3690620" cy="509905"/>
          </a:xfrm>
          <a:prstGeom prst="rect">
            <a:avLst/>
          </a:prstGeom>
          <a:noFill/>
          <a:ln w="9525">
            <a:noFill/>
          </a:ln>
        </p:spPr>
        <p:txBody>
          <a:bodyPr anchor="t"/>
          <a:p>
            <a:pPr>
              <a:spcBef>
                <a:spcPct val="20000"/>
              </a:spcBef>
              <a:buFont typeface="Wingdings" panose="05000000000000000000" pitchFamily="2" charset="2"/>
            </a:pPr>
            <a:r>
              <a:rPr lang="zh-CN" altLang="en-US" sz="2800" b="1" dirty="0">
                <a:solidFill>
                  <a:schemeClr val="tx1"/>
                </a:solidFill>
                <a:latin typeface="楷体_GB2312" panose="02010609030101010101" pitchFamily="49" charset="-122"/>
                <a:ea typeface="楷体_GB2312" panose="02010609030101010101" pitchFamily="49" charset="-122"/>
              </a:rPr>
              <a:t>组织单位登陆</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pic>
        <p:nvPicPr>
          <p:cNvPr id="9219" name="图片 1"/>
          <p:cNvPicPr>
            <a:picLocks noChangeAspect="1"/>
          </p:cNvPicPr>
          <p:nvPr/>
        </p:nvPicPr>
        <p:blipFill>
          <a:blip r:embed="rId1"/>
          <a:stretch>
            <a:fillRect/>
          </a:stretch>
        </p:blipFill>
        <p:spPr>
          <a:xfrm>
            <a:off x="132080" y="1440180"/>
            <a:ext cx="11928475" cy="4462780"/>
          </a:xfrm>
          <a:prstGeom prst="rect">
            <a:avLst/>
          </a:prstGeom>
          <a:noFill/>
          <a:ln w="9525">
            <a:noFill/>
          </a:ln>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框 2"/>
          <p:cNvSpPr txBox="1"/>
          <p:nvPr/>
        </p:nvSpPr>
        <p:spPr>
          <a:xfrm>
            <a:off x="3566160" y="6377305"/>
            <a:ext cx="5059680" cy="460375"/>
          </a:xfrm>
          <a:prstGeom prst="rect">
            <a:avLst/>
          </a:prstGeom>
          <a:noFill/>
          <a:ln w="9525">
            <a:noFill/>
          </a:ln>
        </p:spPr>
        <p:txBody>
          <a:bodyPr wrap="none" anchor="t">
            <a:spAutoFit/>
          </a:bodyPr>
          <a:p>
            <a:pPr>
              <a:buFont typeface="Arial" panose="020B0604020202020204" pitchFamily="34" charset="0"/>
              <a:buNone/>
            </a:pPr>
            <a:r>
              <a:rPr lang="zh-CN" altLang="en-US" sz="2400" dirty="0">
                <a:solidFill>
                  <a:schemeClr val="tx1"/>
                </a:solidFill>
                <a:latin typeface="黑体" panose="02010609060101010101" pitchFamily="49" charset="-122"/>
                <a:ea typeface="黑体" panose="02010609060101010101" pitchFamily="49" charset="-122"/>
              </a:rPr>
              <a:t>点击【审核】进入验收书审核界面。</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1154430" y="657860"/>
            <a:ext cx="1953260" cy="521970"/>
          </a:xfrm>
          <a:prstGeom prst="rect">
            <a:avLst/>
          </a:prstGeom>
          <a:noFill/>
        </p:spPr>
        <p:txBody>
          <a:bodyPr wrap="square" rtlCol="0">
            <a:spAutoFit/>
            <a:scene3d>
              <a:camera prst="orthographicFront"/>
              <a:lightRig rig="threePt" dir="t"/>
            </a:scene3d>
          </a:bodyPr>
          <a:p>
            <a:pPr marR="0" defTabSz="914400" eaLnBrk="0" hangingPunct="0">
              <a:buNone/>
            </a:pPr>
            <a:r>
              <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rPr>
              <a:t>登录首页</a:t>
            </a:r>
            <a:endPar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endParaRPr>
          </a:p>
        </p:txBody>
      </p:sp>
      <p:pic>
        <p:nvPicPr>
          <p:cNvPr id="4" name="图片 3"/>
          <p:cNvPicPr>
            <a:picLocks noChangeAspect="1"/>
          </p:cNvPicPr>
          <p:nvPr/>
        </p:nvPicPr>
        <p:blipFill>
          <a:blip r:embed="rId1"/>
          <a:stretch>
            <a:fillRect/>
          </a:stretch>
        </p:blipFill>
        <p:spPr>
          <a:xfrm>
            <a:off x="469265" y="1179830"/>
            <a:ext cx="11354435" cy="5197475"/>
          </a:xfrm>
          <a:prstGeom prst="rect">
            <a:avLst/>
          </a:prstGeom>
        </p:spPr>
      </p:pic>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14730" y="628650"/>
            <a:ext cx="4131945" cy="521970"/>
          </a:xfrm>
          <a:prstGeom prst="rect">
            <a:avLst/>
          </a:prstGeom>
          <a:noFill/>
        </p:spPr>
        <p:txBody>
          <a:bodyPr wrap="square" rtlCol="0">
            <a:spAutoFit/>
            <a:scene3d>
              <a:camera prst="orthographicFront"/>
              <a:lightRig rig="threePt" dir="t"/>
            </a:scene3d>
          </a:bodyPr>
          <a:p>
            <a:pPr marR="0" defTabSz="914400" eaLnBrk="0" hangingPunct="0">
              <a:buNone/>
            </a:pPr>
            <a:r>
              <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rPr>
              <a:t>组织单位审核验收申请</a:t>
            </a:r>
            <a:endPar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endParaRPr>
          </a:p>
        </p:txBody>
      </p:sp>
      <p:pic>
        <p:nvPicPr>
          <p:cNvPr id="4" name="图片 3"/>
          <p:cNvPicPr>
            <a:picLocks noChangeAspect="1"/>
          </p:cNvPicPr>
          <p:nvPr/>
        </p:nvPicPr>
        <p:blipFill>
          <a:blip r:embed="rId1"/>
          <a:stretch>
            <a:fillRect/>
          </a:stretch>
        </p:blipFill>
        <p:spPr>
          <a:xfrm>
            <a:off x="929005" y="1241425"/>
            <a:ext cx="10333355" cy="5280025"/>
          </a:xfrm>
          <a:prstGeom prst="rect">
            <a:avLst/>
          </a:prstGeom>
        </p:spPr>
      </p:pic>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93165" y="628015"/>
            <a:ext cx="4558030" cy="521970"/>
          </a:xfrm>
          <a:prstGeom prst="rect">
            <a:avLst/>
          </a:prstGeom>
          <a:noFill/>
        </p:spPr>
        <p:txBody>
          <a:bodyPr wrap="square" rtlCol="0">
            <a:spAutoFit/>
            <a:scene3d>
              <a:camera prst="orthographicFront"/>
              <a:lightRig rig="threePt" dir="t"/>
            </a:scene3d>
          </a:bodyPr>
          <a:p>
            <a:pPr marR="0" defTabSz="914400" eaLnBrk="0" hangingPunct="0">
              <a:buNone/>
            </a:pPr>
            <a:r>
              <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rPr>
              <a:t>验收书审核界面</a:t>
            </a:r>
            <a:endPar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endParaRPr>
          </a:p>
        </p:txBody>
      </p:sp>
      <p:sp>
        <p:nvSpPr>
          <p:cNvPr id="14338" name="文本框 2"/>
          <p:cNvSpPr txBox="1"/>
          <p:nvPr/>
        </p:nvSpPr>
        <p:spPr>
          <a:xfrm>
            <a:off x="1338580" y="5877560"/>
            <a:ext cx="9514840" cy="829945"/>
          </a:xfrm>
          <a:prstGeom prst="rect">
            <a:avLst/>
          </a:prstGeom>
          <a:noFill/>
          <a:ln w="9525">
            <a:noFill/>
          </a:ln>
        </p:spPr>
        <p:txBody>
          <a:bodyPr wrap="square" anchor="t">
            <a:spAutoFit/>
          </a:bodyPr>
          <a:p>
            <a:pPr algn="ctr">
              <a:buFont typeface="Arial" panose="020B0604020202020204" pitchFamily="34" charset="0"/>
            </a:pPr>
            <a:r>
              <a:rPr lang="en-US" alt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、输入审核意见；</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ctr">
              <a:buFont typeface="Arial" panose="020B0604020202020204" pitchFamily="34" charset="0"/>
            </a:pPr>
            <a:r>
              <a:rPr lang="en-US" alt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、审核通过、退回修改，返回则关闭页面。</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2136775" y="1086485"/>
            <a:ext cx="7721600" cy="4791075"/>
          </a:xfrm>
          <a:prstGeom prst="rect">
            <a:avLst/>
          </a:prstGeom>
        </p:spPr>
      </p:pic>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24585" y="1175385"/>
            <a:ext cx="9692640" cy="5147945"/>
          </a:xfrm>
          <a:prstGeom prst="rect">
            <a:avLst/>
          </a:prstGeom>
        </p:spPr>
      </p:pic>
      <p:sp>
        <p:nvSpPr>
          <p:cNvPr id="4" name="文本框 3"/>
          <p:cNvSpPr txBox="1"/>
          <p:nvPr/>
        </p:nvSpPr>
        <p:spPr>
          <a:xfrm>
            <a:off x="1124585" y="65341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所有验收书查询</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2" name="矩形 1"/>
          <p:cNvSpPr/>
          <p:nvPr/>
        </p:nvSpPr>
        <p:spPr>
          <a:xfrm>
            <a:off x="5176520" y="2054860"/>
            <a:ext cx="994410" cy="21717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2"/>
          <p:cNvSpPr txBox="1"/>
          <p:nvPr/>
        </p:nvSpPr>
        <p:spPr>
          <a:xfrm>
            <a:off x="2463800" y="6323330"/>
            <a:ext cx="7014210" cy="460375"/>
          </a:xfrm>
          <a:prstGeom prst="rect">
            <a:avLst/>
          </a:prstGeom>
          <a:noFill/>
          <a:ln w="9525">
            <a:noFill/>
          </a:ln>
        </p:spPr>
        <p:txBody>
          <a:bodyPr wrap="square" anchor="t">
            <a:spAutoFit/>
          </a:bodyPr>
          <a:p>
            <a:pPr>
              <a:buFont typeface="Arial" panose="020B0604020202020204" pitchFamily="34" charset="0"/>
              <a:buNone/>
            </a:pPr>
            <a:r>
              <a:rPr lang="zh-CN" altLang="en-US" sz="2400" dirty="0">
                <a:solidFill>
                  <a:schemeClr val="tx1"/>
                </a:solidFill>
                <a:latin typeface="黑体" panose="02010609060101010101" pitchFamily="49" charset="-122"/>
                <a:ea typeface="黑体" panose="02010609060101010101" pitchFamily="49" charset="-122"/>
              </a:rPr>
              <a:t>验收申请书审核后，可以查询办理进度。</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6"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62660" y="1094740"/>
            <a:ext cx="10215245" cy="4900930"/>
          </a:xfrm>
          <a:prstGeom prst="rect">
            <a:avLst/>
          </a:prstGeom>
        </p:spPr>
      </p:pic>
      <p:sp>
        <p:nvSpPr>
          <p:cNvPr id="3" name="文本框 2"/>
          <p:cNvSpPr txBox="1"/>
          <p:nvPr/>
        </p:nvSpPr>
        <p:spPr>
          <a:xfrm>
            <a:off x="1810385" y="5995670"/>
            <a:ext cx="8938260" cy="82994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1、点击【接受】进行接受纸质材料，然后点击确认；</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2、退回修改（纸质材料不符合，可退回承担单位修改）</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083310" y="65341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组织单位受理纸质材料</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117850" y="6371590"/>
            <a:ext cx="6150610" cy="46037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rPr>
              <a:t>点击【新增评审任务】，建立评审任务。</a:t>
            </a:r>
            <a:endParaRPr lang="zh-CN" altLang="en-US" sz="2400" dirty="0">
              <a:solidFill>
                <a:schemeClr val="tx1"/>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1"/>
          <a:stretch>
            <a:fillRect/>
          </a:stretch>
        </p:blipFill>
        <p:spPr>
          <a:xfrm>
            <a:off x="384175" y="1266825"/>
            <a:ext cx="11084560" cy="5104765"/>
          </a:xfrm>
          <a:prstGeom prst="rect">
            <a:avLst/>
          </a:prstGeom>
        </p:spPr>
      </p:pic>
      <p:sp>
        <p:nvSpPr>
          <p:cNvPr id="5" name="文本框 4"/>
          <p:cNvSpPr txBox="1"/>
          <p:nvPr/>
        </p:nvSpPr>
        <p:spPr>
          <a:xfrm>
            <a:off x="1057910" y="65341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组织单位新增评审任务</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70280" y="5978525"/>
            <a:ext cx="10861675" cy="82994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选择项目，把该项目分配到对应的评审任务中，点击【保存评审任务】和上方的【确认】即可。</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1"/>
          <a:stretch>
            <a:fillRect/>
          </a:stretch>
        </p:blipFill>
        <p:spPr>
          <a:xfrm>
            <a:off x="970280" y="1058545"/>
            <a:ext cx="10572115" cy="4832985"/>
          </a:xfrm>
          <a:prstGeom prst="rect">
            <a:avLst/>
          </a:prstGeom>
        </p:spPr>
      </p:pic>
      <p:pic>
        <p:nvPicPr>
          <p:cNvPr id="5" name="图片 4"/>
          <p:cNvPicPr>
            <a:picLocks noChangeAspect="1"/>
          </p:cNvPicPr>
          <p:nvPr/>
        </p:nvPicPr>
        <p:blipFill>
          <a:blip r:embed="rId2"/>
          <a:stretch>
            <a:fillRect/>
          </a:stretch>
        </p:blipFill>
        <p:spPr>
          <a:xfrm>
            <a:off x="4184650" y="1129665"/>
            <a:ext cx="4657725" cy="1352550"/>
          </a:xfrm>
          <a:prstGeom prst="rect">
            <a:avLst/>
          </a:prstGeom>
        </p:spPr>
      </p:pic>
      <p:sp>
        <p:nvSpPr>
          <p:cNvPr id="7" name="文本框 6"/>
          <p:cNvSpPr txBox="1"/>
          <p:nvPr/>
        </p:nvSpPr>
        <p:spPr>
          <a:xfrm>
            <a:off x="1057910" y="626110"/>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组织单位新增评审任务</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03020" y="568960"/>
            <a:ext cx="7651115" cy="4835525"/>
          </a:xfrm>
          <a:prstGeom prst="rect">
            <a:avLst/>
          </a:prstGeom>
          <a:noFill/>
        </p:spPr>
        <p:txBody>
          <a:bodyPr wrap="square">
            <a:spAutoFit/>
          </a:bodyPr>
          <a:lstStyle/>
          <a:p>
            <a:pPr marR="0" algn="ctr" defTabSz="914400">
              <a:spcBef>
                <a:spcPct val="20000"/>
              </a:spcBef>
              <a:buClrTx/>
              <a:buSzTx/>
              <a:buFontTx/>
              <a:buNone/>
              <a:defRPr/>
            </a:pPr>
            <a:r>
              <a:rPr kumimoji="0" lang="en-US" altLang="zh-CN" sz="5400" b="1" kern="1200" cap="none" spc="0" normalizeH="0" baseline="0" noProof="1">
                <a:solidFill>
                  <a:schemeClr val="tx1"/>
                </a:solidFill>
                <a:latin typeface="楷体_GB2312" panose="02010609030101010101" pitchFamily="49" charset="-122"/>
                <a:ea typeface="楷体_GB2312" panose="02010609030101010101" pitchFamily="49" charset="-122"/>
                <a:cs typeface="+mn-cs"/>
                <a:sym typeface="+mn-ea"/>
              </a:rPr>
              <a:t>    </a:t>
            </a:r>
            <a:r>
              <a:rPr kumimoji="0" lang="zh-CN" altLang="en-US" sz="5400" b="1" kern="1200" cap="none" spc="0" normalizeH="0" baseline="0" noProof="1">
                <a:solidFill>
                  <a:schemeClr val="tx1"/>
                </a:solidFill>
                <a:latin typeface="楷体_GB2312" panose="02010609030101010101" pitchFamily="49" charset="-122"/>
                <a:ea typeface="楷体_GB2312" panose="02010609030101010101" pitchFamily="49" charset="-122"/>
                <a:cs typeface="+mn-cs"/>
                <a:sym typeface="+mn-ea"/>
              </a:rPr>
              <a:t>简要提纲</a:t>
            </a:r>
            <a:endParaRPr kumimoji="0" lang="zh-CN" altLang="en-US" sz="5400" b="1" kern="1200" cap="none" spc="0" normalizeH="0" baseline="0" noProof="1">
              <a:solidFill>
                <a:schemeClr val="tx1"/>
              </a:solidFill>
              <a:latin typeface="楷体_GB2312" panose="02010609030101010101" pitchFamily="49" charset="-122"/>
              <a:ea typeface="楷体_GB2312" panose="02010609030101010101" pitchFamily="49" charset="-122"/>
              <a:cs typeface="+mn-cs"/>
              <a:sym typeface="+mn-ea"/>
            </a:endParaRPr>
          </a:p>
          <a:p>
            <a:pPr marR="0" algn="ctr" defTabSz="914400">
              <a:spcBef>
                <a:spcPct val="20000"/>
              </a:spcBef>
              <a:buClrTx/>
              <a:buSzTx/>
              <a:buFontTx/>
              <a:buNone/>
              <a:defRPr/>
            </a:pPr>
            <a:endParaRPr kumimoji="0" lang="zh-CN" altLang="en-US" sz="2400" kern="1200" cap="none" spc="0" normalizeH="0" baseline="0" noProof="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R="0" algn="ctr" defTabSz="914400">
              <a:spcBef>
                <a:spcPct val="20000"/>
              </a:spcBef>
              <a:buClrTx/>
              <a:buSzTx/>
              <a:buFontTx/>
              <a:buNone/>
              <a:defRPr/>
            </a:pPr>
            <a:endParaRPr kumimoji="0" lang="zh-CN" altLang="en-US" sz="2400" kern="1200" cap="none" spc="0" normalizeH="0" baseline="0" noProof="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R="0" algn="ctr" defTabSz="914400">
              <a:spcBef>
                <a:spcPct val="20000"/>
              </a:spcBef>
              <a:buClrTx/>
              <a:buSzTx/>
              <a:buFontTx/>
              <a:buNone/>
              <a:defRPr/>
            </a:pPr>
            <a:endParaRPr kumimoji="0" lang="zh-CN" altLang="en-US" sz="2400" kern="1200" cap="none" spc="0" normalizeH="0" baseline="0" noProof="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342900" marR="0" indent="-342900" algn="l" defTabSz="914400">
              <a:spcBef>
                <a:spcPct val="20000"/>
              </a:spcBef>
              <a:buClrTx/>
              <a:buSzTx/>
              <a:buFontTx/>
              <a:buChar char="•"/>
              <a:defRPr/>
            </a:pPr>
            <a:r>
              <a:rPr kumimoji="0" lang="zh-CN" altLang="en-US" sz="2800" b="1" kern="1200" cap="none" spc="0" normalizeH="0" baseline="0" noProof="1">
                <a:solidFill>
                  <a:schemeClr val="tx1"/>
                </a:solidFill>
                <a:latin typeface="宋体" panose="02010600030101010101" pitchFamily="2" charset="-122"/>
                <a:ea typeface="宋体" panose="02010600030101010101" pitchFamily="2" charset="-122"/>
                <a:sym typeface="+mn-ea"/>
              </a:rPr>
              <a:t>“一般”项目验收流程</a:t>
            </a:r>
            <a:endParaRPr kumimoji="0" lang="zh-CN" altLang="en-US" sz="2800" b="1" kern="1200" cap="none" spc="0" normalizeH="0" baseline="0" noProof="1">
              <a:solidFill>
                <a:schemeClr val="tx1"/>
              </a:solidFill>
              <a:latin typeface="宋体" panose="02010600030101010101" pitchFamily="2" charset="-122"/>
              <a:ea typeface="宋体" panose="02010600030101010101" pitchFamily="2" charset="-122"/>
              <a:sym typeface="+mn-ea"/>
            </a:endParaRPr>
          </a:p>
          <a:p>
            <a:pPr marL="342900" marR="0" indent="-342900" algn="l" defTabSz="914400">
              <a:spcBef>
                <a:spcPct val="20000"/>
              </a:spcBef>
              <a:buClrTx/>
              <a:buSzTx/>
              <a:buFontTx/>
              <a:buChar char="•"/>
              <a:defRPr/>
            </a:pPr>
            <a:r>
              <a:rPr kumimoji="0" lang="zh-CN" altLang="en-US" sz="2800" b="1" kern="1200" cap="none" spc="0" normalizeH="0" baseline="0" noProof="1">
                <a:solidFill>
                  <a:schemeClr val="tx1"/>
                </a:solidFill>
                <a:latin typeface="宋体" panose="02010600030101010101" pitchFamily="2" charset="-122"/>
                <a:ea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sym typeface="+mn-ea"/>
              </a:rPr>
              <a:t>一般</a:t>
            </a:r>
            <a:r>
              <a:rPr kumimoji="0" lang="zh-CN" altLang="en-US" sz="2800" b="1" kern="1200" cap="none" spc="0" normalizeH="0" baseline="0" noProof="1">
                <a:solidFill>
                  <a:schemeClr val="tx1"/>
                </a:solidFill>
                <a:latin typeface="宋体" panose="02010600030101010101" pitchFamily="2" charset="-122"/>
                <a:ea typeface="宋体" panose="02010600030101010101" pitchFamily="2" charset="-122"/>
                <a:sym typeface="+mn-ea"/>
              </a:rPr>
              <a:t>”项目验收审核</a:t>
            </a:r>
            <a:endParaRPr kumimoji="0" lang="zh-CN" altLang="en-US" sz="2800" b="1" kern="1200" cap="none" spc="0" normalizeH="0" baseline="0" noProof="1">
              <a:solidFill>
                <a:schemeClr val="tx1"/>
              </a:solidFill>
              <a:latin typeface="宋体" panose="02010600030101010101" pitchFamily="2" charset="-122"/>
              <a:ea typeface="宋体" panose="02010600030101010101" pitchFamily="2" charset="-122"/>
              <a:sym typeface="+mn-ea"/>
            </a:endParaRPr>
          </a:p>
          <a:p>
            <a:pPr marL="342900" marR="0" indent="-342900" algn="l" defTabSz="914400">
              <a:spcBef>
                <a:spcPct val="20000"/>
              </a:spcBef>
              <a:buClrTx/>
              <a:buSzTx/>
              <a:buFontTx/>
              <a:buChar char="•"/>
              <a:defRPr/>
            </a:pPr>
            <a:r>
              <a:rPr lang="zh-CN" altLang="en-US" sz="2800" b="1">
                <a:solidFill>
                  <a:schemeClr val="tx1"/>
                </a:solidFill>
                <a:latin typeface="宋体" panose="02010600030101010101" pitchFamily="2" charset="-122"/>
                <a:ea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sym typeface="+mn-ea"/>
              </a:rPr>
              <a:t>改革试点</a:t>
            </a:r>
            <a:r>
              <a:rPr lang="zh-CN" altLang="en-US" sz="2800" b="1">
                <a:solidFill>
                  <a:schemeClr val="tx1"/>
                </a:solidFill>
                <a:latin typeface="宋体" panose="02010600030101010101" pitchFamily="2" charset="-122"/>
                <a:ea typeface="宋体" panose="02010600030101010101" pitchFamily="2" charset="-122"/>
                <a:sym typeface="+mn-ea"/>
              </a:rPr>
              <a:t>”项目验收流程</a:t>
            </a:r>
            <a:endParaRPr lang="zh-CN" altLang="en-US" sz="2800" b="1">
              <a:solidFill>
                <a:schemeClr val="tx1"/>
              </a:solidFill>
              <a:latin typeface="宋体" panose="02010600030101010101" pitchFamily="2" charset="-122"/>
              <a:ea typeface="宋体" panose="02010600030101010101" pitchFamily="2" charset="-122"/>
              <a:sym typeface="+mn-ea"/>
            </a:endParaRPr>
          </a:p>
          <a:p>
            <a:pPr marL="342900" marR="0" indent="-342900" algn="l" defTabSz="914400">
              <a:spcBef>
                <a:spcPct val="20000"/>
              </a:spcBef>
              <a:buClrTx/>
              <a:buSzTx/>
              <a:buFontTx/>
              <a:buChar char="•"/>
              <a:defRPr/>
            </a:pPr>
            <a:r>
              <a:rPr lang="zh-CN" altLang="en-US" sz="2800" b="1">
                <a:solidFill>
                  <a:schemeClr val="tx1"/>
                </a:solidFill>
                <a:latin typeface="宋体" panose="02010600030101010101" pitchFamily="2" charset="-122"/>
                <a:ea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sym typeface="+mn-ea"/>
              </a:rPr>
              <a:t>改革试点</a:t>
            </a:r>
            <a:r>
              <a:rPr lang="zh-CN" altLang="en-US" sz="2800" b="1">
                <a:solidFill>
                  <a:schemeClr val="tx1"/>
                </a:solidFill>
                <a:latin typeface="宋体" panose="02010600030101010101" pitchFamily="2" charset="-122"/>
                <a:ea typeface="宋体" panose="02010600030101010101" pitchFamily="2" charset="-122"/>
                <a:sym typeface="+mn-ea"/>
              </a:rPr>
              <a:t>”项目验收</a:t>
            </a:r>
            <a:endParaRPr kumimoji="0" lang="zh-CN" altLang="en-US" sz="2800" b="1" kern="1200" cap="none" spc="0" normalizeH="0" baseline="0" noProof="1">
              <a:solidFill>
                <a:schemeClr val="tx1"/>
              </a:solidFill>
              <a:latin typeface="宋体" panose="02010600030101010101" pitchFamily="2" charset="-122"/>
              <a:ea typeface="宋体" panose="02010600030101010101" pitchFamily="2" charset="-122"/>
              <a:sym typeface="+mn-ea"/>
            </a:endParaRPr>
          </a:p>
          <a:p>
            <a:pPr marL="342900" marR="0" indent="-342900" algn="l" defTabSz="914400">
              <a:spcBef>
                <a:spcPct val="20000"/>
              </a:spcBef>
              <a:buClrTx/>
              <a:buSzTx/>
              <a:buFontTx/>
              <a:buChar char="•"/>
              <a:defRPr/>
            </a:pPr>
            <a:r>
              <a:rPr kumimoji="0" lang="zh-CN" altLang="en-US" sz="2800" b="1" kern="1200" cap="none" spc="0" normalizeH="0" baseline="0" noProof="1">
                <a:solidFill>
                  <a:schemeClr val="tx1"/>
                </a:solidFill>
                <a:latin typeface="宋体" panose="02010600030101010101" pitchFamily="2" charset="-122"/>
                <a:ea typeface="宋体" panose="02010600030101010101" pitchFamily="2" charset="-122"/>
                <a:sym typeface="+mn-ea"/>
              </a:rPr>
              <a:t> 常见问题</a:t>
            </a:r>
            <a:endParaRPr kumimoji="0" lang="zh-CN" altLang="en-US" sz="2800" b="1" kern="1200" cap="none" spc="0" normalizeH="0" baseline="0" noProof="1">
              <a:solidFill>
                <a:schemeClr val="tx1"/>
              </a:solidFill>
              <a:latin typeface="宋体" panose="02010600030101010101" pitchFamily="2" charset="-122"/>
              <a:ea typeface="宋体" panose="02010600030101010101" pitchFamily="2" charset="-122"/>
              <a:sym typeface="+mn-ea"/>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05990" y="6317615"/>
            <a:ext cx="7651115" cy="46037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rPr>
              <a:t>点击【清空评审任务】，可清除项目所属的评审任务。</a:t>
            </a:r>
            <a:endParaRPr lang="zh-CN" altLang="en-US" sz="2400" dirty="0">
              <a:solidFill>
                <a:schemeClr val="tx1"/>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1"/>
          <a:stretch>
            <a:fillRect/>
          </a:stretch>
        </p:blipFill>
        <p:spPr>
          <a:xfrm>
            <a:off x="367030" y="1310640"/>
            <a:ext cx="11328400" cy="5006975"/>
          </a:xfrm>
          <a:prstGeom prst="rect">
            <a:avLst/>
          </a:prstGeom>
        </p:spPr>
      </p:pic>
      <p:sp>
        <p:nvSpPr>
          <p:cNvPr id="6" name="文本框 5"/>
          <p:cNvSpPr txBox="1"/>
          <p:nvPr/>
        </p:nvSpPr>
        <p:spPr>
          <a:xfrm>
            <a:off x="1057910" y="65341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组织单位清除评审任务</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71805" y="1308100"/>
            <a:ext cx="11249025" cy="5094605"/>
          </a:xfrm>
          <a:prstGeom prst="rect">
            <a:avLst/>
          </a:prstGeom>
        </p:spPr>
      </p:pic>
      <p:pic>
        <p:nvPicPr>
          <p:cNvPr id="3" name="图片 2"/>
          <p:cNvPicPr>
            <a:picLocks noChangeAspect="1"/>
          </p:cNvPicPr>
          <p:nvPr/>
        </p:nvPicPr>
        <p:blipFill>
          <a:blip r:embed="rId2"/>
          <a:stretch>
            <a:fillRect/>
          </a:stretch>
        </p:blipFill>
        <p:spPr>
          <a:xfrm>
            <a:off x="3723005" y="1257935"/>
            <a:ext cx="4352925" cy="1476375"/>
          </a:xfrm>
          <a:prstGeom prst="rect">
            <a:avLst/>
          </a:prstGeom>
        </p:spPr>
      </p:pic>
      <p:sp>
        <p:nvSpPr>
          <p:cNvPr id="6" name="文本框 5"/>
          <p:cNvSpPr txBox="1"/>
          <p:nvPr/>
        </p:nvSpPr>
        <p:spPr>
          <a:xfrm>
            <a:off x="2905125" y="6402705"/>
            <a:ext cx="4986655" cy="46037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rPr>
              <a:t>输入分组信息，最后点击保存即可。</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5" name="文本框 4"/>
          <p:cNvSpPr txBox="1"/>
          <p:nvPr/>
        </p:nvSpPr>
        <p:spPr>
          <a:xfrm>
            <a:off x="1016000" y="65341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组织单位新建分组</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2" name="矩形 1"/>
          <p:cNvSpPr/>
          <p:nvPr/>
        </p:nvSpPr>
        <p:spPr>
          <a:xfrm>
            <a:off x="6588125" y="2112645"/>
            <a:ext cx="768350" cy="542925"/>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7" name="直接箭头连接符 6"/>
          <p:cNvCxnSpPr/>
          <p:nvPr/>
        </p:nvCxnSpPr>
        <p:spPr>
          <a:xfrm flipH="1">
            <a:off x="6120130" y="2705735"/>
            <a:ext cx="693420" cy="11188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9380" y="1175385"/>
            <a:ext cx="11953240" cy="5161915"/>
          </a:xfrm>
          <a:prstGeom prst="rect">
            <a:avLst/>
          </a:prstGeom>
        </p:spPr>
      </p:pic>
      <p:sp>
        <p:nvSpPr>
          <p:cNvPr id="5" name="文本框 4"/>
          <p:cNvSpPr txBox="1"/>
          <p:nvPr/>
        </p:nvSpPr>
        <p:spPr>
          <a:xfrm>
            <a:off x="3056890" y="6337300"/>
            <a:ext cx="5821045" cy="46037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点击【项目调整】后进入调整界面。</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1016000" y="65341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组织单位调整分组项目</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35940" y="5652770"/>
            <a:ext cx="11120120" cy="1198880"/>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在下方勾选需要纳入该分组的项目，点击【将所选的项目添加至该分组】</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即可，或者勾选上方需要从该组移除的项目，点击【将所选项目从该组删除】，调整完成后点击返回即可保存。</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535940" y="1058545"/>
            <a:ext cx="11120120" cy="4503420"/>
          </a:xfrm>
          <a:prstGeom prst="rect">
            <a:avLst/>
          </a:prstGeom>
        </p:spPr>
      </p:pic>
      <p:sp>
        <p:nvSpPr>
          <p:cNvPr id="7" name="文本框 6"/>
          <p:cNvSpPr txBox="1"/>
          <p:nvPr/>
        </p:nvSpPr>
        <p:spPr>
          <a:xfrm>
            <a:off x="1016000" y="548640"/>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调整分组项目界面</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1"/>
          <p:cNvPicPr>
            <a:picLocks noChangeAspect="1"/>
          </p:cNvPicPr>
          <p:nvPr/>
        </p:nvPicPr>
        <p:blipFill>
          <a:blip r:embed="rId1"/>
          <a:srcRect l="-1130" t="71876"/>
          <a:stretch>
            <a:fillRect/>
          </a:stretch>
        </p:blipFill>
        <p:spPr>
          <a:xfrm>
            <a:off x="269875" y="4709160"/>
            <a:ext cx="11652250" cy="1646555"/>
          </a:xfrm>
          <a:prstGeom prst="rect">
            <a:avLst/>
          </a:prstGeom>
          <a:noFill/>
          <a:ln w="9525">
            <a:noFill/>
          </a:ln>
        </p:spPr>
      </p:pic>
      <p:sp>
        <p:nvSpPr>
          <p:cNvPr id="8195" name="文本框 2"/>
          <p:cNvSpPr txBox="1"/>
          <p:nvPr/>
        </p:nvSpPr>
        <p:spPr>
          <a:xfrm>
            <a:off x="3609975" y="6355715"/>
            <a:ext cx="4588510" cy="460375"/>
          </a:xfrm>
          <a:prstGeom prst="rect">
            <a:avLst/>
          </a:prstGeom>
          <a:noFill/>
          <a:ln w="9525">
            <a:noFill/>
          </a:ln>
        </p:spPr>
        <p:txBody>
          <a:bodyPr wrap="square">
            <a:spAutoFit/>
          </a:bodyPr>
          <a:p>
            <a:r>
              <a:rPr lang="zh-CN" altLang="en-US" sz="2400" dirty="0">
                <a:solidFill>
                  <a:schemeClr val="tx1"/>
                </a:solidFill>
                <a:latin typeface="黑体" panose="02010609060101010101" pitchFamily="49" charset="-122"/>
                <a:ea typeface="黑体" panose="02010609060101010101" pitchFamily="49" charset="-122"/>
              </a:rPr>
              <a:t>勾选需要抽取专家的分组</a:t>
            </a:r>
            <a:endParaRPr lang="zh-CN" altLang="en-US" sz="2400" dirty="0">
              <a:solidFill>
                <a:schemeClr val="tx1"/>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2"/>
          <a:stretch>
            <a:fillRect/>
          </a:stretch>
        </p:blipFill>
        <p:spPr>
          <a:xfrm>
            <a:off x="332740" y="1094105"/>
            <a:ext cx="11652885" cy="3706495"/>
          </a:xfrm>
          <a:prstGeom prst="rect">
            <a:avLst/>
          </a:prstGeom>
        </p:spPr>
      </p:pic>
      <p:sp>
        <p:nvSpPr>
          <p:cNvPr id="4" name="文本框 3"/>
          <p:cNvSpPr txBox="1"/>
          <p:nvPr/>
        </p:nvSpPr>
        <p:spPr>
          <a:xfrm>
            <a:off x="1149985" y="65341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a:t>
            </a:r>
            <a:r>
              <a:rPr lang="zh-CN" altLang="en-US" sz="2800" b="1" dirty="0">
                <a:latin typeface="楷体_GB2312" panose="02010609030101010101" pitchFamily="49" charset="-122"/>
                <a:ea typeface="楷体_GB2312" panose="02010609030101010101" pitchFamily="49" charset="-122"/>
                <a:sym typeface="+mn-ea"/>
              </a:rPr>
              <a:t>邀</a:t>
            </a:r>
            <a:r>
              <a:rPr lang="zh-CN" altLang="en-US" sz="2800" b="1" dirty="0">
                <a:solidFill>
                  <a:schemeClr val="tx1"/>
                </a:solidFill>
                <a:latin typeface="楷体_GB2312" panose="02010609030101010101" pitchFamily="49" charset="-122"/>
                <a:ea typeface="楷体_GB2312" panose="02010609030101010101" pitchFamily="49" charset="-122"/>
              </a:rPr>
              <a:t>请专家</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0" name="文本框 3"/>
          <p:cNvSpPr txBox="1"/>
          <p:nvPr/>
        </p:nvSpPr>
        <p:spPr>
          <a:xfrm>
            <a:off x="1046480" y="6315710"/>
            <a:ext cx="9740900" cy="460375"/>
          </a:xfrm>
          <a:prstGeom prst="rect">
            <a:avLst/>
          </a:prstGeom>
          <a:noFill/>
          <a:ln w="9525">
            <a:noFill/>
          </a:ln>
        </p:spPr>
        <p:txBody>
          <a:bodyPr wrap="square">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设置专家开始评审的时间、专家结束评审的时间及邀请专家的结束时间。</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9221" name="图片 4"/>
          <p:cNvPicPr>
            <a:picLocks noChangeAspect="1"/>
          </p:cNvPicPr>
          <p:nvPr/>
        </p:nvPicPr>
        <p:blipFill>
          <a:blip r:embed="rId1"/>
          <a:stretch>
            <a:fillRect/>
          </a:stretch>
        </p:blipFill>
        <p:spPr>
          <a:xfrm>
            <a:off x="5265738" y="2289175"/>
            <a:ext cx="4419600" cy="2466975"/>
          </a:xfrm>
          <a:prstGeom prst="rect">
            <a:avLst/>
          </a:prstGeom>
          <a:noFill/>
          <a:ln w="9525">
            <a:noFill/>
          </a:ln>
        </p:spPr>
      </p:pic>
      <p:cxnSp>
        <p:nvCxnSpPr>
          <p:cNvPr id="7" name="直接箭头连接符 6"/>
          <p:cNvCxnSpPr/>
          <p:nvPr/>
        </p:nvCxnSpPr>
        <p:spPr>
          <a:xfrm flipV="1">
            <a:off x="1454150" y="3687763"/>
            <a:ext cx="3702050" cy="1663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164465" y="1175385"/>
            <a:ext cx="11863070" cy="5078730"/>
          </a:xfrm>
          <a:prstGeom prst="rect">
            <a:avLst/>
          </a:prstGeom>
        </p:spPr>
      </p:pic>
      <p:sp>
        <p:nvSpPr>
          <p:cNvPr id="5" name="文本框 4"/>
          <p:cNvSpPr txBox="1"/>
          <p:nvPr/>
        </p:nvSpPr>
        <p:spPr>
          <a:xfrm>
            <a:off x="1029335" y="653415"/>
            <a:ext cx="491299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a:t>
            </a:r>
            <a:r>
              <a:rPr lang="zh-CN" altLang="en-US" sz="2800" b="1" dirty="0">
                <a:latin typeface="楷体_GB2312" panose="02010609030101010101" pitchFamily="49" charset="-122"/>
                <a:ea typeface="楷体_GB2312" panose="02010609030101010101" pitchFamily="49" charset="-122"/>
                <a:sym typeface="+mn-ea"/>
              </a:rPr>
              <a:t>设置评审</a:t>
            </a:r>
            <a:r>
              <a:rPr lang="en-US" altLang="zh-CN" sz="2800" b="1" dirty="0">
                <a:latin typeface="楷体_GB2312" panose="02010609030101010101" pitchFamily="49" charset="-122"/>
                <a:ea typeface="楷体_GB2312" panose="02010609030101010101" pitchFamily="49" charset="-122"/>
                <a:sym typeface="+mn-ea"/>
              </a:rPr>
              <a:t>/</a:t>
            </a:r>
            <a:r>
              <a:rPr lang="zh-CN" altLang="en-US" sz="2800" b="1" dirty="0">
                <a:latin typeface="楷体_GB2312" panose="02010609030101010101" pitchFamily="49" charset="-122"/>
                <a:ea typeface="楷体_GB2312" panose="02010609030101010101" pitchFamily="49" charset="-122"/>
                <a:sym typeface="+mn-ea"/>
              </a:rPr>
              <a:t>邀请时间</a:t>
            </a:r>
            <a:endParaRPr lang="zh-CN" altLang="en-US" sz="2800" b="1" dirty="0">
              <a:solidFill>
                <a:schemeClr val="tx1"/>
              </a:solidFill>
              <a:latin typeface="楷体_GB2312" panose="02010609030101010101" pitchFamily="49" charset="-122"/>
              <a:ea typeface="楷体_GB2312" panose="02010609030101010101" pitchFamily="49" charset="-122"/>
              <a:sym typeface="+mn-ea"/>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箭头: 下 2"/>
          <p:cNvSpPr/>
          <p:nvPr/>
        </p:nvSpPr>
        <p:spPr>
          <a:xfrm>
            <a:off x="4227513" y="4511675"/>
            <a:ext cx="284163" cy="8397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4" name="文本框 3"/>
          <p:cNvSpPr txBox="1"/>
          <p:nvPr/>
        </p:nvSpPr>
        <p:spPr>
          <a:xfrm>
            <a:off x="1526540" y="6271895"/>
            <a:ext cx="9371330" cy="460375"/>
          </a:xfrm>
          <a:prstGeom prst="rect">
            <a:avLst/>
          </a:prstGeom>
          <a:noFill/>
          <a:ln w="9525">
            <a:noFill/>
          </a:ln>
        </p:spPr>
        <p:txBody>
          <a:bodyPr wrap="square">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点击【设置超时时间】，可以设置专家被抽取后最长的短信回复时间。</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10245" name="图片 5"/>
          <p:cNvPicPr>
            <a:picLocks noChangeAspect="1"/>
          </p:cNvPicPr>
          <p:nvPr/>
        </p:nvPicPr>
        <p:blipFill>
          <a:blip r:embed="rId1"/>
          <a:stretch>
            <a:fillRect/>
          </a:stretch>
        </p:blipFill>
        <p:spPr>
          <a:xfrm>
            <a:off x="6859588" y="2570163"/>
            <a:ext cx="4562475" cy="2781300"/>
          </a:xfrm>
          <a:prstGeom prst="rect">
            <a:avLst/>
          </a:prstGeom>
          <a:noFill/>
          <a:ln w="9525">
            <a:noFill/>
          </a:ln>
        </p:spPr>
      </p:pic>
      <p:cxnSp>
        <p:nvCxnSpPr>
          <p:cNvPr id="10" name="直接箭头连接符 9"/>
          <p:cNvCxnSpPr/>
          <p:nvPr/>
        </p:nvCxnSpPr>
        <p:spPr>
          <a:xfrm flipV="1">
            <a:off x="4676775" y="5051425"/>
            <a:ext cx="3343275" cy="404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788035" y="1175385"/>
            <a:ext cx="10615930" cy="5096510"/>
          </a:xfrm>
          <a:prstGeom prst="rect">
            <a:avLst/>
          </a:prstGeom>
        </p:spPr>
      </p:pic>
      <p:sp>
        <p:nvSpPr>
          <p:cNvPr id="6" name="文本框 5"/>
          <p:cNvSpPr txBox="1"/>
          <p:nvPr/>
        </p:nvSpPr>
        <p:spPr>
          <a:xfrm>
            <a:off x="1029335" y="65341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a:t>
            </a:r>
            <a:r>
              <a:rPr lang="zh-CN" altLang="en-US" sz="2800" b="1" dirty="0">
                <a:latin typeface="楷体_GB2312" panose="02010609030101010101" pitchFamily="49" charset="-122"/>
                <a:ea typeface="楷体_GB2312" panose="02010609030101010101" pitchFamily="49" charset="-122"/>
                <a:sym typeface="+mn-ea"/>
              </a:rPr>
              <a:t>设置超时时间</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8" name="文本框 3"/>
          <p:cNvSpPr txBox="1"/>
          <p:nvPr/>
        </p:nvSpPr>
        <p:spPr>
          <a:xfrm>
            <a:off x="1371600" y="6358890"/>
            <a:ext cx="9787255" cy="460375"/>
          </a:xfrm>
          <a:prstGeom prst="rect">
            <a:avLst/>
          </a:prstGeom>
          <a:noFill/>
          <a:ln w="9525">
            <a:noFill/>
          </a:ln>
        </p:spPr>
        <p:txBody>
          <a:bodyPr wrap="square">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勾选了分组，点击【查看抽取条件】，可以设置抽取专家的抽取条件。</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1"/>
          <a:stretch>
            <a:fillRect/>
          </a:stretch>
        </p:blipFill>
        <p:spPr>
          <a:xfrm>
            <a:off x="547370" y="1224915"/>
            <a:ext cx="11097260" cy="5133975"/>
          </a:xfrm>
          <a:prstGeom prst="rect">
            <a:avLst/>
          </a:prstGeom>
        </p:spPr>
      </p:pic>
      <p:sp>
        <p:nvSpPr>
          <p:cNvPr id="3" name="文本框 2"/>
          <p:cNvSpPr txBox="1"/>
          <p:nvPr/>
        </p:nvSpPr>
        <p:spPr>
          <a:xfrm>
            <a:off x="771525" y="662940"/>
            <a:ext cx="5171440"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a:t>
            </a:r>
            <a:r>
              <a:rPr lang="zh-CN" altLang="en-US" sz="2800" b="1" dirty="0">
                <a:latin typeface="楷体_GB2312" panose="02010609030101010101" pitchFamily="49" charset="-122"/>
                <a:ea typeface="楷体_GB2312" panose="02010609030101010101" pitchFamily="49" charset="-122"/>
                <a:sym typeface="+mn-ea"/>
              </a:rPr>
              <a:t>设置专家抽取条件</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文本框 2"/>
          <p:cNvSpPr txBox="1"/>
          <p:nvPr/>
        </p:nvSpPr>
        <p:spPr>
          <a:xfrm>
            <a:off x="1259840" y="5638165"/>
            <a:ext cx="9822180" cy="1198880"/>
          </a:xfrm>
          <a:prstGeom prst="rect">
            <a:avLst/>
          </a:prstGeom>
          <a:noFill/>
          <a:ln w="9525">
            <a:noFill/>
          </a:ln>
        </p:spPr>
        <p:txBody>
          <a:bodyPr wrap="square">
            <a:spAutoFit/>
          </a:bodyPr>
          <a:p>
            <a:r>
              <a:rPr lang="zh-CN" altLang="en-US" sz="2400" dirty="0">
                <a:solidFill>
                  <a:schemeClr val="tx1"/>
                </a:solidFill>
                <a:latin typeface="黑体" panose="02010609060101010101" pitchFamily="49" charset="-122"/>
                <a:ea typeface="黑体" panose="02010609060101010101" pitchFamily="49" charset="-122"/>
              </a:rPr>
              <a:t>抽取专家条件设置后可以保存、预抽取（预抽取即是可以看一下这个条件下有多少符合条件的专家，但只是可能），条件设置完成后要提交至评审条件审核人进行审核才可以启动抽取专家。</a:t>
            </a:r>
            <a:endParaRPr lang="zh-CN" altLang="en-US" sz="2400" dirty="0">
              <a:solidFill>
                <a:schemeClr val="tx1"/>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999490" y="1056005"/>
            <a:ext cx="10558780" cy="4482465"/>
          </a:xfrm>
          <a:prstGeom prst="rect">
            <a:avLst/>
          </a:prstGeom>
        </p:spPr>
      </p:pic>
      <p:sp>
        <p:nvSpPr>
          <p:cNvPr id="5" name="文本框 4"/>
          <p:cNvSpPr txBox="1"/>
          <p:nvPr/>
        </p:nvSpPr>
        <p:spPr>
          <a:xfrm>
            <a:off x="1132205" y="611505"/>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设置专家抽取条件界面</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箭头: 下 2"/>
          <p:cNvSpPr/>
          <p:nvPr/>
        </p:nvSpPr>
        <p:spPr>
          <a:xfrm>
            <a:off x="2114550" y="4586288"/>
            <a:ext cx="284163" cy="8397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16" name="文本框 3"/>
          <p:cNvSpPr txBox="1"/>
          <p:nvPr/>
        </p:nvSpPr>
        <p:spPr>
          <a:xfrm>
            <a:off x="329565" y="5712460"/>
            <a:ext cx="11532870" cy="1198880"/>
          </a:xfrm>
          <a:prstGeom prst="rect">
            <a:avLst/>
          </a:prstGeom>
          <a:noFill/>
          <a:ln w="9525">
            <a:noFill/>
          </a:ln>
        </p:spPr>
        <p:txBody>
          <a:bodyPr wrap="square">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勾选分组，点【启动抽取专家】，可启动抽取专家，如果抽取不到专家或无法抽取到专家，则会退回至经办人修改专家抽取条件重新提交审核并重新抽取。</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专家数对应会显示需要抽取的专家数、抽取出来的专家数、确认参加评审的专家数。</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1"/>
          <a:stretch>
            <a:fillRect/>
          </a:stretch>
        </p:blipFill>
        <p:spPr>
          <a:xfrm>
            <a:off x="328930" y="1182370"/>
            <a:ext cx="11532870" cy="4435475"/>
          </a:xfrm>
          <a:prstGeom prst="rect">
            <a:avLst/>
          </a:prstGeom>
        </p:spPr>
      </p:pic>
      <p:sp>
        <p:nvSpPr>
          <p:cNvPr id="6" name="文本框 5"/>
          <p:cNvSpPr txBox="1"/>
          <p:nvPr/>
        </p:nvSpPr>
        <p:spPr>
          <a:xfrm>
            <a:off x="882650" y="660400"/>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组织单位启动</a:t>
            </a:r>
            <a:r>
              <a:rPr lang="zh-CN" altLang="en-US" sz="2800" b="1" dirty="0">
                <a:latin typeface="楷体_GB2312" panose="02010609030101010101" pitchFamily="49" charset="-122"/>
                <a:ea typeface="楷体_GB2312" panose="02010609030101010101" pitchFamily="49" charset="-122"/>
                <a:sym typeface="+mn-ea"/>
              </a:rPr>
              <a:t>邀</a:t>
            </a:r>
            <a:r>
              <a:rPr lang="zh-CN" altLang="en-US" sz="2800" b="1" dirty="0">
                <a:solidFill>
                  <a:schemeClr val="tx1"/>
                </a:solidFill>
                <a:latin typeface="楷体_GB2312" panose="02010609030101010101" pitchFamily="49" charset="-122"/>
                <a:ea typeface="楷体_GB2312" panose="02010609030101010101" pitchFamily="49" charset="-122"/>
              </a:rPr>
              <a:t>请专家</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1"/>
          <p:cNvSpPr txBox="1"/>
          <p:nvPr/>
        </p:nvSpPr>
        <p:spPr>
          <a:xfrm>
            <a:off x="79058" y="113030"/>
            <a:ext cx="5345430" cy="645160"/>
          </a:xfrm>
          <a:prstGeom prst="rect">
            <a:avLst/>
          </a:prstGeom>
          <a:noFill/>
          <a:ln w="9525">
            <a:noFill/>
          </a:ln>
        </p:spPr>
        <p:txBody>
          <a:bodyPr wrap="none" anchor="t">
            <a:spAutoFit/>
          </a:bodyP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“一般”项目验收流程</a:t>
            </a:r>
            <a:endParaRPr lang="zh-CN" altLang="en-US" sz="3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1125407" y="1521446"/>
            <a:ext cx="1387475" cy="91440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rPr>
              <a:t>项目负责人申请验收</a:t>
            </a:r>
            <a:endPar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cxnSp>
        <p:nvCxnSpPr>
          <p:cNvPr id="11" name="直接箭头连接符 10"/>
          <p:cNvCxnSpPr>
            <a:stCxn id="5" idx="3"/>
            <a:endCxn id="7" idx="1"/>
          </p:cNvCxnSpPr>
          <p:nvPr/>
        </p:nvCxnSpPr>
        <p:spPr>
          <a:xfrm>
            <a:off x="2512378" y="1978343"/>
            <a:ext cx="489585" cy="0"/>
          </a:xfrm>
          <a:prstGeom prst="straightConnector1">
            <a:avLst/>
          </a:prstGeom>
          <a:ln>
            <a:solidFill>
              <a:schemeClr val="accent1">
                <a:lumMod val="50000"/>
              </a:schemeClr>
            </a:solidFill>
            <a:tailEnd type="arrow" w="med" len="med"/>
          </a:ln>
        </p:spPr>
        <p:style>
          <a:lnRef idx="2">
            <a:schemeClr val="accent1"/>
          </a:lnRef>
          <a:fillRef idx="1">
            <a:schemeClr val="lt1"/>
          </a:fillRef>
          <a:effectRef idx="0">
            <a:schemeClr val="accent1"/>
          </a:effectRef>
          <a:fontRef idx="minor">
            <a:schemeClr val="dk1"/>
          </a:fontRef>
        </p:style>
      </p:cxnSp>
      <p:cxnSp>
        <p:nvCxnSpPr>
          <p:cNvPr id="12" name="直接箭头连接符 11"/>
          <p:cNvCxnSpPr>
            <a:stCxn id="5" idx="3"/>
            <a:endCxn id="7" idx="1"/>
          </p:cNvCxnSpPr>
          <p:nvPr/>
        </p:nvCxnSpPr>
        <p:spPr>
          <a:xfrm>
            <a:off x="2512378" y="1978343"/>
            <a:ext cx="489585" cy="0"/>
          </a:xfrm>
          <a:prstGeom prst="straightConnector1">
            <a:avLst/>
          </a:prstGeom>
          <a:ln>
            <a:solidFill>
              <a:schemeClr val="accent1">
                <a:lumMod val="50000"/>
              </a:schemeClr>
            </a:solidFill>
            <a:tailEnd type="arrow" w="med" len="med"/>
          </a:ln>
        </p:spPr>
        <p:style>
          <a:lnRef idx="2">
            <a:schemeClr val="accent1"/>
          </a:lnRef>
          <a:fillRef idx="1">
            <a:schemeClr val="lt1"/>
          </a:fillRef>
          <a:effectRef idx="0">
            <a:schemeClr val="accent1"/>
          </a:effectRef>
          <a:fontRef idx="minor">
            <a:schemeClr val="dk1"/>
          </a:fontRef>
        </p:style>
      </p:cxnSp>
      <p:cxnSp>
        <p:nvCxnSpPr>
          <p:cNvPr id="13" name="直接箭头连接符 12"/>
          <p:cNvCxnSpPr>
            <a:stCxn id="5" idx="3"/>
            <a:endCxn id="7" idx="1"/>
          </p:cNvCxnSpPr>
          <p:nvPr/>
        </p:nvCxnSpPr>
        <p:spPr>
          <a:xfrm>
            <a:off x="2512378" y="1978343"/>
            <a:ext cx="489585" cy="0"/>
          </a:xfrm>
          <a:prstGeom prst="straightConnector1">
            <a:avLst/>
          </a:prstGeom>
          <a:ln>
            <a:solidFill>
              <a:schemeClr val="accent1">
                <a:lumMod val="50000"/>
              </a:schemeClr>
            </a:solidFill>
            <a:tailEnd type="arrow" w="med" len="med"/>
          </a:ln>
        </p:spPr>
        <p:style>
          <a:lnRef idx="2">
            <a:schemeClr val="accent1"/>
          </a:lnRef>
          <a:fillRef idx="1">
            <a:schemeClr val="lt1"/>
          </a:fillRef>
          <a:effectRef idx="0">
            <a:schemeClr val="accent1"/>
          </a:effectRef>
          <a:fontRef idx="minor">
            <a:schemeClr val="dk1"/>
          </a:fontRef>
        </p:style>
      </p:cxnSp>
      <p:sp>
        <p:nvSpPr>
          <p:cNvPr id="8198" name="文本框 14"/>
          <p:cNvSpPr txBox="1"/>
          <p:nvPr/>
        </p:nvSpPr>
        <p:spPr>
          <a:xfrm>
            <a:off x="885825" y="3420110"/>
            <a:ext cx="9941560" cy="3415030"/>
          </a:xfrm>
          <a:prstGeom prst="rect">
            <a:avLst/>
          </a:prstGeom>
          <a:noFill/>
          <a:ln w="9525">
            <a:noFill/>
          </a:ln>
        </p:spPr>
        <p:txBody>
          <a:bodyPr wrap="square" anchor="t">
            <a:spAutoFit/>
          </a:bodyPr>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业务说明：</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1、项目负责人申请验收；</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2、组织单位审核；</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3、责任处室审核；</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4、责任业务处室</a:t>
            </a:r>
            <a:r>
              <a:rPr lang="zh-CN" altLang="en-US" sz="3200" dirty="0">
                <a:latin typeface="黑体" panose="02010609060101010101" pitchFamily="49" charset="-122"/>
                <a:ea typeface="黑体" panose="02010609060101010101" pitchFamily="49" charset="-122"/>
                <a:cs typeface="宋体" panose="02010600030101010101" pitchFamily="2" charset="-122"/>
                <a:sym typeface="+mn-ea"/>
              </a:rPr>
              <a:t>反馈</a:t>
            </a:r>
            <a:r>
              <a:rPr lang="zh-CN" altLang="en-US" sz="3200" dirty="0">
                <a:latin typeface="黑体" panose="02010609060101010101" pitchFamily="49" charset="-122"/>
                <a:ea typeface="黑体" panose="02010609060101010101" pitchFamily="49" charset="-122"/>
                <a:cs typeface="宋体" panose="02010600030101010101" pitchFamily="2" charset="-122"/>
              </a:rPr>
              <a:t>结果于承担单位。</a:t>
            </a:r>
            <a:endParaRPr lang="zh-CN" altLang="en-US" sz="3200" dirty="0">
              <a:latin typeface="黑体" panose="02010609060101010101" pitchFamily="49" charset="-122"/>
              <a:ea typeface="黑体" panose="02010609060101010101" pitchFamily="49" charset="-122"/>
              <a:cs typeface="宋体" panose="02010600030101010101" pitchFamily="2" charset="-122"/>
            </a:endParaRPr>
          </a:p>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 </a:t>
            </a:r>
            <a:r>
              <a:rPr lang="zh-CN" altLang="en-US" sz="2400" dirty="0">
                <a:solidFill>
                  <a:srgbClr val="FF0000"/>
                </a:solidFill>
                <a:latin typeface="黑体" panose="02010609060101010101" pitchFamily="49" charset="-122"/>
                <a:ea typeface="黑体" panose="02010609060101010101" pitchFamily="49" charset="-122"/>
                <a:cs typeface="宋体" panose="02010600030101010101" pitchFamily="2" charset="-122"/>
              </a:rPr>
              <a:t>注意：广州市科技业务管理阳光政务平台支持2011-2018年的项目进行验收。</a:t>
            </a:r>
            <a:endParaRPr lang="en-US" altLang="zh-CN" sz="2400" dirty="0">
              <a:solidFill>
                <a:srgbClr val="FF0000"/>
              </a:solidFill>
              <a:latin typeface="黑体" panose="02010609060101010101" pitchFamily="49" charset="-122"/>
              <a:ea typeface="黑体" panose="02010609060101010101" pitchFamily="49" charset="-122"/>
              <a:cs typeface="宋体" panose="02010600030101010101" pitchFamily="2" charset="-122"/>
            </a:endParaRPr>
          </a:p>
        </p:txBody>
      </p:sp>
      <p:cxnSp>
        <p:nvCxnSpPr>
          <p:cNvPr id="2" name="直接箭头连接符 1"/>
          <p:cNvCxnSpPr>
            <a:stCxn id="5" idx="3"/>
            <a:endCxn id="7" idx="1"/>
          </p:cNvCxnSpPr>
          <p:nvPr/>
        </p:nvCxnSpPr>
        <p:spPr>
          <a:xfrm>
            <a:off x="2512378" y="1978343"/>
            <a:ext cx="489585" cy="0"/>
          </a:xfrm>
          <a:prstGeom prst="straightConnector1">
            <a:avLst/>
          </a:prstGeom>
          <a:ln>
            <a:solidFill>
              <a:schemeClr val="accent1">
                <a:lumMod val="50000"/>
              </a:schemeClr>
            </a:solidFill>
            <a:tailEnd type="arrow" w="med" len="med"/>
          </a:ln>
        </p:spPr>
        <p:style>
          <a:lnRef idx="2">
            <a:schemeClr val="accent1"/>
          </a:lnRef>
          <a:fillRef idx="1">
            <a:schemeClr val="lt1"/>
          </a:fillRef>
          <a:effectRef idx="0">
            <a:schemeClr val="accent1"/>
          </a:effectRef>
          <a:fontRef idx="minor">
            <a:schemeClr val="dk1"/>
          </a:fontRef>
        </p:style>
      </p:cxnSp>
      <p:sp>
        <p:nvSpPr>
          <p:cNvPr id="22" name="矩形 21"/>
          <p:cNvSpPr/>
          <p:nvPr/>
        </p:nvSpPr>
        <p:spPr>
          <a:xfrm>
            <a:off x="7014843" y="1528162"/>
            <a:ext cx="1387475" cy="91440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rPr>
              <a:t>责任业务处</a:t>
            </a:r>
            <a:endPar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rPr>
              <a:t>室审核</a:t>
            </a:r>
            <a:endPar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cxnSp>
        <p:nvCxnSpPr>
          <p:cNvPr id="33" name="直接箭头连接符 32"/>
          <p:cNvCxnSpPr>
            <a:stCxn id="22" idx="3"/>
            <a:endCxn id="37" idx="1"/>
          </p:cNvCxnSpPr>
          <p:nvPr/>
        </p:nvCxnSpPr>
        <p:spPr>
          <a:xfrm flipV="1">
            <a:off x="8402320" y="1978343"/>
            <a:ext cx="633095" cy="6985"/>
          </a:xfrm>
          <a:prstGeom prst="straightConnector1">
            <a:avLst/>
          </a:prstGeom>
          <a:ln>
            <a:solidFill>
              <a:schemeClr val="accent1">
                <a:lumMod val="50000"/>
              </a:schemeClr>
            </a:solidFill>
            <a:tailEnd type="triangle" w="med" len="med"/>
          </a:ln>
        </p:spPr>
        <p:style>
          <a:lnRef idx="2">
            <a:schemeClr val="accent1"/>
          </a:lnRef>
          <a:fillRef idx="1">
            <a:schemeClr val="lt1"/>
          </a:fillRef>
          <a:effectRef idx="0">
            <a:schemeClr val="accent1"/>
          </a:effectRef>
          <a:fontRef idx="minor">
            <a:schemeClr val="dk1"/>
          </a:fontRef>
        </p:style>
      </p:cxnSp>
      <p:sp>
        <p:nvSpPr>
          <p:cNvPr id="37" name="矩形 36"/>
          <p:cNvSpPr/>
          <p:nvPr/>
        </p:nvSpPr>
        <p:spPr>
          <a:xfrm>
            <a:off x="9035415" y="1521460"/>
            <a:ext cx="1332865" cy="91440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rPr>
              <a:t>反馈验</a:t>
            </a:r>
            <a:endPar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rPr>
              <a:t>收结果</a:t>
            </a:r>
            <a:endPar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10" name="矩形 9"/>
          <p:cNvSpPr/>
          <p:nvPr/>
        </p:nvSpPr>
        <p:spPr>
          <a:xfrm>
            <a:off x="5062220" y="1521460"/>
            <a:ext cx="1489075" cy="91440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rPr>
              <a:t>组织单位审核验收</a:t>
            </a:r>
            <a:endPar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7" name="矩形 6"/>
          <p:cNvSpPr/>
          <p:nvPr/>
        </p:nvSpPr>
        <p:spPr>
          <a:xfrm>
            <a:off x="3002481" y="1521446"/>
            <a:ext cx="1570990" cy="91440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单位管理员填报</a:t>
            </a:r>
            <a:r>
              <a:rPr kumimoji="0" lang="en-US" altLang="zh-CN"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审核验收</a:t>
            </a:r>
            <a:endParaRPr kumimoji="0" lang="zh-CN" altLang="en-US" sz="1800" b="1" i="0" u="none" strike="noStrike" kern="1200" cap="none" spc="0" normalizeH="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9" name="直接箭头连接符 8"/>
          <p:cNvCxnSpPr>
            <a:stCxn id="7" idx="3"/>
            <a:endCxn id="10" idx="1"/>
          </p:cNvCxnSpPr>
          <p:nvPr/>
        </p:nvCxnSpPr>
        <p:spPr>
          <a:xfrm>
            <a:off x="4573270" y="1986915"/>
            <a:ext cx="488950" cy="0"/>
          </a:xfrm>
          <a:prstGeom prst="straightConnector1">
            <a:avLst/>
          </a:prstGeom>
          <a:ln>
            <a:solidFill>
              <a:schemeClr val="accent1">
                <a:lumMod val="50000"/>
              </a:schemeClr>
            </a:solidFill>
            <a:tailEnd type="arrow" w="med" len="med"/>
          </a:ln>
        </p:spPr>
        <p:style>
          <a:lnRef idx="2">
            <a:schemeClr val="accent1"/>
          </a:lnRef>
          <a:fillRef idx="1">
            <a:schemeClr val="lt1"/>
          </a:fillRef>
          <a:effectRef idx="0">
            <a:schemeClr val="accent1"/>
          </a:effectRef>
          <a:fontRef idx="minor">
            <a:schemeClr val="dk1"/>
          </a:fontRef>
        </p:style>
      </p:cxnSp>
      <p:cxnSp>
        <p:nvCxnSpPr>
          <p:cNvPr id="14" name="直接箭头连接符 13"/>
          <p:cNvCxnSpPr>
            <a:stCxn id="10" idx="3"/>
            <a:endCxn id="22" idx="1"/>
          </p:cNvCxnSpPr>
          <p:nvPr/>
        </p:nvCxnSpPr>
        <p:spPr>
          <a:xfrm>
            <a:off x="6551295" y="1986915"/>
            <a:ext cx="463550" cy="6985"/>
          </a:xfrm>
          <a:prstGeom prst="straightConnector1">
            <a:avLst/>
          </a:prstGeom>
          <a:ln>
            <a:solidFill>
              <a:schemeClr val="accent1">
                <a:lumMod val="50000"/>
              </a:schemeClr>
            </a:solidFill>
            <a:tailEnd type="arrow" w="med" len="med"/>
          </a:ln>
        </p:spPr>
        <p:style>
          <a:lnRef idx="2">
            <a:schemeClr val="accent1"/>
          </a:lnRef>
          <a:fillRef idx="1">
            <a:schemeClr val="lt1"/>
          </a:fillRef>
          <a:effectRef idx="0">
            <a:schemeClr val="accent1"/>
          </a:effectRef>
          <a:fontRef idx="minor">
            <a:schemeClr val="dk1"/>
          </a:fontRef>
        </p:style>
      </p:cxn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1"/>
          <p:cNvPicPr>
            <a:picLocks noChangeAspect="1"/>
          </p:cNvPicPr>
          <p:nvPr/>
        </p:nvPicPr>
        <p:blipFill>
          <a:blip r:embed="rId1"/>
          <a:stretch>
            <a:fillRect/>
          </a:stretch>
        </p:blipFill>
        <p:spPr>
          <a:xfrm>
            <a:off x="481965" y="1184275"/>
            <a:ext cx="11379200" cy="4439920"/>
          </a:xfrm>
          <a:prstGeom prst="rect">
            <a:avLst/>
          </a:prstGeom>
          <a:noFill/>
          <a:ln w="9525">
            <a:noFill/>
          </a:ln>
        </p:spPr>
      </p:pic>
      <p:sp>
        <p:nvSpPr>
          <p:cNvPr id="3" name="箭头: 下 2"/>
          <p:cNvSpPr/>
          <p:nvPr/>
        </p:nvSpPr>
        <p:spPr>
          <a:xfrm rot="16200000">
            <a:off x="2117090" y="4357370"/>
            <a:ext cx="222885" cy="18148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88" name="文本框 3"/>
          <p:cNvSpPr txBox="1"/>
          <p:nvPr/>
        </p:nvSpPr>
        <p:spPr>
          <a:xfrm>
            <a:off x="1060450" y="5657215"/>
            <a:ext cx="10071735" cy="1198880"/>
          </a:xfrm>
          <a:prstGeom prst="rect">
            <a:avLst/>
          </a:prstGeom>
          <a:noFill/>
          <a:ln w="9525">
            <a:noFill/>
          </a:ln>
        </p:spPr>
        <p:txBody>
          <a:bodyPr wrap="square">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1、点击对应的数字可以看到邀请的专家、专家的回复参加情况。</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2、操作列中的“取消指派”为人工确认该专家不参与这次的评审活动，“确认参与”为人工确认该专家参与这次的评审活动，但只有一次机会。</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16389" name="图片 4"/>
          <p:cNvPicPr>
            <a:picLocks noChangeAspect="1"/>
          </p:cNvPicPr>
          <p:nvPr/>
        </p:nvPicPr>
        <p:blipFill>
          <a:blip r:embed="rId2"/>
          <a:stretch>
            <a:fillRect/>
          </a:stretch>
        </p:blipFill>
        <p:spPr>
          <a:xfrm>
            <a:off x="2888615" y="1026795"/>
            <a:ext cx="9100185" cy="3256915"/>
          </a:xfrm>
          <a:prstGeom prst="rect">
            <a:avLst/>
          </a:prstGeom>
          <a:noFill/>
          <a:ln w="9525">
            <a:noFill/>
          </a:ln>
        </p:spPr>
      </p:pic>
      <p:cxnSp>
        <p:nvCxnSpPr>
          <p:cNvPr id="9" name="直接箭头连接符 8"/>
          <p:cNvCxnSpPr/>
          <p:nvPr/>
        </p:nvCxnSpPr>
        <p:spPr>
          <a:xfrm flipV="1">
            <a:off x="3529330" y="4142740"/>
            <a:ext cx="2948940" cy="10693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98220" y="1535430"/>
            <a:ext cx="1710690" cy="1752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6" name="文本框 5"/>
          <p:cNvSpPr txBox="1"/>
          <p:nvPr/>
        </p:nvSpPr>
        <p:spPr>
          <a:xfrm>
            <a:off x="1060450" y="607695"/>
            <a:ext cx="348424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a:t>
            </a:r>
            <a:r>
              <a:rPr lang="zh-CN" altLang="en-US" sz="2800" b="1" dirty="0">
                <a:latin typeface="楷体_GB2312" panose="02010609030101010101" pitchFamily="49" charset="-122"/>
                <a:ea typeface="楷体_GB2312" panose="02010609030101010101" pitchFamily="49" charset="-122"/>
                <a:sym typeface="+mn-ea"/>
              </a:rPr>
              <a:t>查看</a:t>
            </a:r>
            <a:r>
              <a:rPr lang="zh-CN" altLang="en-US" sz="2800" b="1" dirty="0">
                <a:solidFill>
                  <a:schemeClr val="tx1"/>
                </a:solidFill>
                <a:latin typeface="楷体_GB2312" panose="02010609030101010101" pitchFamily="49" charset="-122"/>
                <a:ea typeface="楷体_GB2312" panose="02010609030101010101" pitchFamily="49" charset="-122"/>
              </a:rPr>
              <a:t>专家</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84555" y="1232535"/>
            <a:ext cx="10471785" cy="5194300"/>
          </a:xfrm>
          <a:prstGeom prst="rect">
            <a:avLst/>
          </a:prstGeom>
        </p:spPr>
      </p:pic>
      <p:sp>
        <p:nvSpPr>
          <p:cNvPr id="3" name="文本框 2"/>
          <p:cNvSpPr txBox="1"/>
          <p:nvPr/>
        </p:nvSpPr>
        <p:spPr>
          <a:xfrm>
            <a:off x="2939415" y="6426835"/>
            <a:ext cx="5523865" cy="46037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rPr>
              <a:t>点击【专家组长设置】进入设置界面。</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5" name="文本框 4"/>
          <p:cNvSpPr txBox="1"/>
          <p:nvPr/>
        </p:nvSpPr>
        <p:spPr>
          <a:xfrm>
            <a:off x="884555" y="662940"/>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组织单位设置专家组长</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139825" y="1241425"/>
            <a:ext cx="9079865" cy="4374515"/>
          </a:xfrm>
          <a:prstGeom prst="rect">
            <a:avLst/>
          </a:prstGeom>
        </p:spPr>
      </p:pic>
      <p:sp>
        <p:nvSpPr>
          <p:cNvPr id="5" name="文本框 4"/>
          <p:cNvSpPr txBox="1"/>
          <p:nvPr/>
        </p:nvSpPr>
        <p:spPr>
          <a:xfrm>
            <a:off x="1195070" y="5937885"/>
            <a:ext cx="9024620" cy="82994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rPr>
              <a:t>设置技术组长，点击【设置技术组长】，</a:t>
            </a:r>
            <a:r>
              <a:rPr lang="zh-CN" altLang="en-US" sz="2400" dirty="0">
                <a:latin typeface="黑体" panose="02010609060101010101" pitchFamily="49" charset="-122"/>
                <a:ea typeface="黑体" panose="02010609060101010101" pitchFamily="49" charset="-122"/>
                <a:sym typeface="+mn-ea"/>
              </a:rPr>
              <a:t>设置财务组长，点击【设置财务组长】，</a:t>
            </a:r>
            <a:r>
              <a:rPr lang="zh-CN" altLang="en-US" sz="2400" dirty="0">
                <a:solidFill>
                  <a:schemeClr val="tx1"/>
                </a:solidFill>
                <a:latin typeface="黑体" panose="02010609060101010101" pitchFamily="49" charset="-122"/>
                <a:ea typeface="黑体" panose="02010609060101010101" pitchFamily="49" charset="-122"/>
              </a:rPr>
              <a:t>设置专家组长，点击【设置专家组长】。</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6" name="文本框 5"/>
          <p:cNvSpPr txBox="1"/>
          <p:nvPr/>
        </p:nvSpPr>
        <p:spPr>
          <a:xfrm>
            <a:off x="1224915" y="660400"/>
            <a:ext cx="405193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设置专家组长界面</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46785" y="1107440"/>
            <a:ext cx="10624820" cy="4925060"/>
          </a:xfrm>
          <a:prstGeom prst="rect">
            <a:avLst/>
          </a:prstGeom>
        </p:spPr>
      </p:pic>
      <p:sp>
        <p:nvSpPr>
          <p:cNvPr id="3" name="文本框 2"/>
          <p:cNvSpPr txBox="1"/>
          <p:nvPr/>
        </p:nvSpPr>
        <p:spPr>
          <a:xfrm>
            <a:off x="1735455" y="6249670"/>
            <a:ext cx="9144635" cy="46037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点击评审详情下方的【查看】按钮，进入查看/录入评审结果界面。</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946785" y="662940"/>
            <a:ext cx="5012055"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组织单位录入</a:t>
            </a:r>
            <a:r>
              <a:rPr lang="en-US" altLang="zh-CN" sz="2800" b="1" dirty="0">
                <a:solidFill>
                  <a:schemeClr val="tx1"/>
                </a:solidFill>
                <a:latin typeface="楷体_GB2312" panose="02010609030101010101" pitchFamily="49" charset="-122"/>
                <a:ea typeface="楷体_GB2312" panose="02010609030101010101" pitchFamily="49" charset="-122"/>
              </a:rPr>
              <a:t>/</a:t>
            </a:r>
            <a:r>
              <a:rPr lang="zh-CN" altLang="en-US" sz="2800" b="1" dirty="0">
                <a:solidFill>
                  <a:schemeClr val="tx1"/>
                </a:solidFill>
                <a:latin typeface="楷体_GB2312" panose="02010609030101010101" pitchFamily="49" charset="-122"/>
                <a:ea typeface="楷体_GB2312" panose="02010609030101010101" pitchFamily="49" charset="-122"/>
              </a:rPr>
              <a:t>查询评审结果</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79170" y="1311275"/>
            <a:ext cx="10233660" cy="4679315"/>
          </a:xfrm>
          <a:prstGeom prst="rect">
            <a:avLst/>
          </a:prstGeom>
        </p:spPr>
      </p:pic>
      <p:sp>
        <p:nvSpPr>
          <p:cNvPr id="3" name="文本框 2"/>
          <p:cNvSpPr txBox="1"/>
          <p:nvPr/>
        </p:nvSpPr>
        <p:spPr>
          <a:xfrm>
            <a:off x="1527175" y="6203950"/>
            <a:ext cx="9229725" cy="460375"/>
          </a:xfrm>
          <a:prstGeom prst="rect">
            <a:avLst/>
          </a:prstGeom>
          <a:noFill/>
        </p:spPr>
        <p:txBody>
          <a:bodyPr wrap="square" rtlCol="0">
            <a:spAutoFit/>
          </a:bodyPr>
          <a:p>
            <a:r>
              <a:rPr lang="zh-CN" altLang="en-US" sz="2400" dirty="0">
                <a:latin typeface="黑体" panose="02010609060101010101" pitchFamily="49" charset="-122"/>
                <a:ea typeface="黑体" panose="02010609060101010101" pitchFamily="49" charset="-122"/>
                <a:sym typeface="+mn-ea"/>
              </a:rPr>
              <a:t>录入</a:t>
            </a:r>
            <a:r>
              <a:rPr lang="zh-CN" altLang="en-US" sz="2400" dirty="0">
                <a:solidFill>
                  <a:schemeClr val="tx1"/>
                </a:solidFill>
                <a:latin typeface="黑体" panose="02010609060101010101" pitchFamily="49" charset="-122"/>
                <a:ea typeface="黑体" panose="02010609060101010101" pitchFamily="49" charset="-122"/>
              </a:rPr>
              <a:t>评审结果，点击【提交】；后续点击【查看】可查看录入信息。</a:t>
            </a:r>
            <a:endParaRPr lang="zh-CN" altLang="en-US" sz="2400" dirty="0">
              <a:solidFill>
                <a:schemeClr val="tx1"/>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stretch>
            <a:fillRect/>
          </a:stretch>
        </p:blipFill>
        <p:spPr>
          <a:xfrm>
            <a:off x="5430520" y="5659120"/>
            <a:ext cx="1179195" cy="462915"/>
          </a:xfrm>
          <a:prstGeom prst="rect">
            <a:avLst/>
          </a:prstGeom>
        </p:spPr>
      </p:pic>
      <p:sp>
        <p:nvSpPr>
          <p:cNvPr id="4" name="文本框 3"/>
          <p:cNvSpPr txBox="1"/>
          <p:nvPr/>
        </p:nvSpPr>
        <p:spPr>
          <a:xfrm>
            <a:off x="1107440" y="636270"/>
            <a:ext cx="5012055" cy="521970"/>
          </a:xfrm>
          <a:prstGeom prst="rect">
            <a:avLst/>
          </a:prstGeom>
          <a:noFill/>
        </p:spPr>
        <p:txBody>
          <a:bodyPr wrap="square" rtlCol="0">
            <a:spAutoFit/>
          </a:bodyPr>
          <a:p>
            <a:r>
              <a:rPr lang="zh-CN" altLang="en-US" sz="2800" b="1" dirty="0">
                <a:latin typeface="楷体_GB2312" panose="02010609030101010101" pitchFamily="49" charset="-122"/>
                <a:ea typeface="楷体_GB2312" panose="02010609030101010101" pitchFamily="49" charset="-122"/>
                <a:sym typeface="+mn-ea"/>
              </a:rPr>
              <a:t>评审结果</a:t>
            </a:r>
            <a:r>
              <a:rPr lang="zh-CN" altLang="en-US" sz="2800" b="1" dirty="0">
                <a:solidFill>
                  <a:schemeClr val="tx1"/>
                </a:solidFill>
                <a:latin typeface="楷体_GB2312" panose="02010609030101010101" pitchFamily="49" charset="-122"/>
                <a:ea typeface="楷体_GB2312" panose="02010609030101010101" pitchFamily="49" charset="-122"/>
              </a:rPr>
              <a:t>录入</a:t>
            </a:r>
            <a:r>
              <a:rPr lang="en-US" altLang="zh-CN" sz="2800" b="1" dirty="0">
                <a:solidFill>
                  <a:schemeClr val="tx1"/>
                </a:solidFill>
                <a:latin typeface="楷体_GB2312" panose="02010609030101010101" pitchFamily="49" charset="-122"/>
                <a:ea typeface="楷体_GB2312" panose="02010609030101010101" pitchFamily="49" charset="-122"/>
              </a:rPr>
              <a:t>/</a:t>
            </a:r>
            <a:r>
              <a:rPr lang="zh-CN" altLang="en-US" sz="2800" b="1" dirty="0">
                <a:solidFill>
                  <a:schemeClr val="tx1"/>
                </a:solidFill>
                <a:latin typeface="楷体_GB2312" panose="02010609030101010101" pitchFamily="49" charset="-122"/>
                <a:ea typeface="楷体_GB2312" panose="02010609030101010101" pitchFamily="49" charset="-122"/>
              </a:rPr>
              <a:t>查询界面</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08050" y="1043305"/>
            <a:ext cx="10592435" cy="5279390"/>
          </a:xfrm>
          <a:prstGeom prst="rect">
            <a:avLst/>
          </a:prstGeom>
        </p:spPr>
      </p:pic>
      <p:sp>
        <p:nvSpPr>
          <p:cNvPr id="5" name="文本框 4"/>
          <p:cNvSpPr txBox="1"/>
          <p:nvPr/>
        </p:nvSpPr>
        <p:spPr>
          <a:xfrm>
            <a:off x="1132840" y="603250"/>
            <a:ext cx="2080260" cy="521970"/>
          </a:xfrm>
          <a:prstGeom prst="rect">
            <a:avLst/>
          </a:prstGeom>
          <a:noFill/>
        </p:spPr>
        <p:txBody>
          <a:bodyPr wrap="square" rtlCol="0">
            <a:spAutoFit/>
          </a:bodyPr>
          <a:p>
            <a:r>
              <a:rPr lang="zh-CN" altLang="en-US" sz="2800" b="1" dirty="0">
                <a:solidFill>
                  <a:schemeClr val="tx1"/>
                </a:solidFill>
                <a:latin typeface="楷体_GB2312" panose="02010609030101010101" pitchFamily="49" charset="-122"/>
                <a:ea typeface="楷体_GB2312" panose="02010609030101010101" pitchFamily="49" charset="-122"/>
              </a:rPr>
              <a:t>补充材料</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3" name="文本框 2"/>
          <p:cNvSpPr txBox="1"/>
          <p:nvPr/>
        </p:nvSpPr>
        <p:spPr>
          <a:xfrm>
            <a:off x="1541145" y="6322695"/>
            <a:ext cx="9326880" cy="460375"/>
          </a:xfrm>
          <a:prstGeom prst="rect">
            <a:avLst/>
          </a:prstGeom>
          <a:noFill/>
        </p:spPr>
        <p:txBody>
          <a:bodyPr wrap="square" rtlCol="0" anchor="t">
            <a:spAutoFit/>
          </a:bodyPr>
          <a:p>
            <a:r>
              <a:rPr lang="zh-CN" altLang="en-US" sz="2400" dirty="0">
                <a:solidFill>
                  <a:schemeClr val="tx1"/>
                </a:solidFill>
                <a:latin typeface="黑体" panose="02010609060101010101" pitchFamily="49" charset="-122"/>
                <a:ea typeface="黑体" panose="02010609060101010101" pitchFamily="49" charset="-122"/>
                <a:sym typeface="+mn-ea"/>
              </a:rPr>
              <a:t>根据专家意见需承担单位配合完善资料，退回给承担单位补充。</a:t>
            </a:r>
            <a:endParaRPr lang="zh-CN" altLang="en-US" sz="2400" dirty="0">
              <a:solidFill>
                <a:schemeClr val="tx1"/>
              </a:solidFill>
              <a:latin typeface="黑体" panose="02010609060101010101" pitchFamily="49" charset="-122"/>
              <a:ea typeface="黑体" panose="02010609060101010101" pitchFamily="49" charset="-122"/>
              <a:sym typeface="+mn-ea"/>
            </a:endParaRPr>
          </a:p>
        </p:txBody>
      </p:sp>
      <p:pic>
        <p:nvPicPr>
          <p:cNvPr id="6" name="图片 5"/>
          <p:cNvPicPr>
            <a:picLocks noChangeAspect="1"/>
          </p:cNvPicPr>
          <p:nvPr/>
        </p:nvPicPr>
        <p:blipFill>
          <a:blip r:embed="rId2"/>
          <a:stretch>
            <a:fillRect/>
          </a:stretch>
        </p:blipFill>
        <p:spPr>
          <a:xfrm>
            <a:off x="9356090" y="3933825"/>
            <a:ext cx="567055" cy="968375"/>
          </a:xfrm>
          <a:prstGeom prst="rect">
            <a:avLst/>
          </a:prstGeom>
        </p:spPr>
      </p:pic>
      <p:cxnSp>
        <p:nvCxnSpPr>
          <p:cNvPr id="7" name="直接箭头连接符 6"/>
          <p:cNvCxnSpPr/>
          <p:nvPr/>
        </p:nvCxnSpPr>
        <p:spPr>
          <a:xfrm>
            <a:off x="6812915" y="4406265"/>
            <a:ext cx="2447290" cy="342265"/>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99160" y="1155700"/>
            <a:ext cx="10156190" cy="4862195"/>
          </a:xfrm>
          <a:prstGeom prst="rect">
            <a:avLst/>
          </a:prstGeom>
        </p:spPr>
      </p:pic>
      <p:sp>
        <p:nvSpPr>
          <p:cNvPr id="5" name="文本框 4"/>
          <p:cNvSpPr txBox="1"/>
          <p:nvPr/>
        </p:nvSpPr>
        <p:spPr>
          <a:xfrm>
            <a:off x="1097915" y="633730"/>
            <a:ext cx="4301490" cy="521970"/>
          </a:xfrm>
          <a:prstGeom prst="rect">
            <a:avLst/>
          </a:prstGeom>
          <a:noFill/>
        </p:spPr>
        <p:txBody>
          <a:bodyPr wrap="square" rtlCol="0">
            <a:spAutoFit/>
          </a:bodyPr>
          <a:p>
            <a:r>
              <a:rPr lang="zh-CN" altLang="en-US" sz="2800" b="1" dirty="0">
                <a:latin typeface="楷体_GB2312" panose="02010609030101010101" pitchFamily="49" charset="-122"/>
                <a:ea typeface="楷体_GB2312" panose="02010609030101010101" pitchFamily="49" charset="-122"/>
                <a:sym typeface="+mn-ea"/>
              </a:rPr>
              <a:t>补充材料附件查看界面</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3" name="文本框 2"/>
          <p:cNvSpPr txBox="1"/>
          <p:nvPr/>
        </p:nvSpPr>
        <p:spPr>
          <a:xfrm>
            <a:off x="2769870" y="6303010"/>
            <a:ext cx="5364480" cy="460375"/>
          </a:xfrm>
          <a:prstGeom prst="rect">
            <a:avLst/>
          </a:prstGeom>
          <a:noFill/>
        </p:spPr>
        <p:txBody>
          <a:bodyPr wrap="none" rtlCol="0" anchor="t">
            <a:spAutoFit/>
          </a:bodyPr>
          <a:p>
            <a:r>
              <a:rPr lang="zh-CN" altLang="en-US" sz="2400" dirty="0">
                <a:solidFill>
                  <a:schemeClr val="tx1"/>
                </a:solidFill>
                <a:latin typeface="黑体" panose="02010609060101010101" pitchFamily="49" charset="-122"/>
                <a:ea typeface="黑体" panose="02010609060101010101" pitchFamily="49" charset="-122"/>
                <a:sym typeface="+mn-ea"/>
              </a:rPr>
              <a:t>在验收书附件清单中可看到补充材料。</a:t>
            </a:r>
            <a:endParaRPr lang="zh-CN" altLang="en-US" sz="1800">
              <a:solidFill>
                <a:schemeClr val="tx1"/>
              </a:solidFill>
              <a:latin typeface="黑体" panose="02010609060101010101" pitchFamily="49" charset="-122"/>
              <a:ea typeface="黑体" panose="02010609060101010101" pitchFamily="49" charset="-122"/>
              <a:sym typeface="+mn-ea"/>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39775" y="1142365"/>
            <a:ext cx="10904855" cy="4916170"/>
          </a:xfrm>
          <a:prstGeom prst="rect">
            <a:avLst/>
          </a:prstGeom>
        </p:spPr>
      </p:pic>
      <p:sp>
        <p:nvSpPr>
          <p:cNvPr id="5" name="文本框 4"/>
          <p:cNvSpPr txBox="1"/>
          <p:nvPr/>
        </p:nvSpPr>
        <p:spPr>
          <a:xfrm>
            <a:off x="1046480" y="653415"/>
            <a:ext cx="4301490" cy="521970"/>
          </a:xfrm>
          <a:prstGeom prst="rect">
            <a:avLst/>
          </a:prstGeom>
          <a:noFill/>
        </p:spPr>
        <p:txBody>
          <a:bodyPr wrap="square" rtlCol="0">
            <a:spAutoFit/>
          </a:bodyPr>
          <a:p>
            <a:r>
              <a:rPr lang="zh-CN" altLang="en-US" sz="2800" b="1" dirty="0">
                <a:latin typeface="楷体_GB2312" panose="02010609030101010101" pitchFamily="49" charset="-122"/>
                <a:ea typeface="楷体_GB2312" panose="02010609030101010101" pitchFamily="49" charset="-122"/>
                <a:sym typeface="+mn-ea"/>
              </a:rPr>
              <a:t>组织单位确认验收结果</a:t>
            </a:r>
            <a:endParaRPr lang="zh-CN" altLang="en-US" sz="2800" b="1" dirty="0">
              <a:solidFill>
                <a:schemeClr val="tx1"/>
              </a:solidFill>
              <a:latin typeface="楷体_GB2312" panose="02010609030101010101" pitchFamily="49" charset="-122"/>
              <a:ea typeface="楷体_GB2312" panose="02010609030101010101" pitchFamily="49" charset="-122"/>
            </a:endParaRPr>
          </a:p>
        </p:txBody>
      </p:sp>
      <p:sp>
        <p:nvSpPr>
          <p:cNvPr id="3" name="文本框 2"/>
          <p:cNvSpPr txBox="1"/>
          <p:nvPr/>
        </p:nvSpPr>
        <p:spPr>
          <a:xfrm>
            <a:off x="2155825" y="6300470"/>
            <a:ext cx="8903970" cy="460375"/>
          </a:xfrm>
          <a:prstGeom prst="rect">
            <a:avLst/>
          </a:prstGeom>
          <a:noFill/>
        </p:spPr>
        <p:txBody>
          <a:bodyPr wrap="square" rtlCol="0">
            <a:spAutoFit/>
          </a:bodyPr>
          <a:p>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选择验收结论，输入意见，点击确认；关闭则关闭页面。</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9217" name="标题 1"/>
          <p:cNvSpPr>
            <a:spLocks noGrp="1"/>
          </p:cNvSpPr>
          <p:nvPr/>
        </p:nvSpPr>
        <p:spPr>
          <a:xfrm>
            <a:off x="66040" y="55880"/>
            <a:ext cx="5889625" cy="64833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a:t>
            </a:r>
            <a:r>
              <a:rPr lang="zh-CN" altLang="en-US" sz="3600" b="1">
                <a:latin typeface="黑体" panose="02010609060101010101" pitchFamily="49" charset="-122"/>
                <a:ea typeface="黑体" panose="02010609060101010101" pitchFamily="49" charset="-122"/>
                <a:sym typeface="+mn-ea"/>
              </a:rPr>
              <a:t>改革试点</a:t>
            </a:r>
            <a:r>
              <a:rPr lang="zh-CN" altLang="en-US" sz="3600" b="1">
                <a:solidFill>
                  <a:schemeClr val="tx1"/>
                </a:solidFill>
                <a:latin typeface="黑体" panose="02010609060101010101" pitchFamily="49" charset="-122"/>
                <a:ea typeface="黑体" panose="02010609060101010101" pitchFamily="49" charset="-122"/>
                <a:sym typeface="+mn-ea"/>
              </a:rPr>
              <a:t>”项目验收</a:t>
            </a:r>
            <a:endParaRPr lang="zh-CN" altLang="en-US" sz="3600" b="1">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nvSpPr>
        <p:spPr>
          <a:xfrm>
            <a:off x="61913" y="28575"/>
            <a:ext cx="8229600" cy="828675"/>
          </a:xfrm>
          <a:prstGeom prst="rect">
            <a:avLst/>
          </a:prstGeom>
          <a:noFill/>
          <a:ln w="9525">
            <a:noFill/>
          </a:ln>
        </p:spPr>
        <p:txBody>
          <a:bodyPr anchor="ctr"/>
          <a:p>
            <a:pPr marL="571500" indent="-571500">
              <a:buFont typeface="Wingdings" panose="05000000000000000000" pitchFamily="2" charset="2"/>
              <a:buChar char="u"/>
            </a:pPr>
            <a:r>
              <a:rPr lang="zh-CN" altLang="en-US" sz="3600" b="1">
                <a:solidFill>
                  <a:schemeClr val="tx1"/>
                </a:solidFill>
                <a:latin typeface="黑体" panose="02010609060101010101" pitchFamily="49" charset="-122"/>
                <a:ea typeface="黑体" panose="02010609060101010101" pitchFamily="49" charset="-122"/>
              </a:rPr>
              <a:t>常见问题</a:t>
            </a:r>
            <a:endParaRPr lang="zh-CN" altLang="en-US" sz="3600" b="1">
              <a:solidFill>
                <a:schemeClr val="tx1"/>
              </a:solidFill>
              <a:latin typeface="黑体" panose="02010609060101010101" pitchFamily="49" charset="-122"/>
              <a:ea typeface="黑体" panose="02010609060101010101" pitchFamily="49" charset="-122"/>
              <a:sym typeface="宋体" panose="02010600030101010101" pitchFamily="2" charset="-122"/>
            </a:endParaRPr>
          </a:p>
        </p:txBody>
      </p:sp>
      <p:pic>
        <p:nvPicPr>
          <p:cNvPr id="22530" name="图片 1"/>
          <p:cNvPicPr>
            <a:picLocks noChangeAspect="1"/>
          </p:cNvPicPr>
          <p:nvPr/>
        </p:nvPicPr>
        <p:blipFill>
          <a:blip r:embed="rId1"/>
          <a:stretch>
            <a:fillRect/>
          </a:stretch>
        </p:blipFill>
        <p:spPr>
          <a:xfrm>
            <a:off x="367030" y="958850"/>
            <a:ext cx="11458575" cy="5257165"/>
          </a:xfrm>
          <a:prstGeom prst="rect">
            <a:avLst/>
          </a:prstGeom>
          <a:noFill/>
          <a:ln w="9525">
            <a:noFill/>
          </a:ln>
        </p:spPr>
      </p:pic>
      <p:sp>
        <p:nvSpPr>
          <p:cNvPr id="22531" name="文本框 2"/>
          <p:cNvSpPr txBox="1"/>
          <p:nvPr/>
        </p:nvSpPr>
        <p:spPr>
          <a:xfrm>
            <a:off x="641985" y="6316980"/>
            <a:ext cx="10909300" cy="460375"/>
          </a:xfrm>
          <a:prstGeom prst="rect">
            <a:avLst/>
          </a:prstGeom>
          <a:noFill/>
          <a:ln w="9525">
            <a:noFill/>
          </a:ln>
        </p:spPr>
        <p:txBody>
          <a:bodyPr wrap="square" anchor="t">
            <a:spAutoFit/>
          </a:bodyPr>
          <a:p>
            <a:pPr>
              <a:buFont typeface="Arial" panose="020B0604020202020204" pitchFamily="34" charset="0"/>
              <a:buNone/>
            </a:pP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如有问题，可点击咨询界面的智能客服或者打技术支持电话：400-161-6289</a:t>
            </a:r>
            <a:endPar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内容占位符 2"/>
          <p:cNvSpPr>
            <a:spLocks noGrp="1"/>
          </p:cNvSpPr>
          <p:nvPr/>
        </p:nvSpPr>
        <p:spPr>
          <a:xfrm>
            <a:off x="125730" y="60325"/>
            <a:ext cx="11655425" cy="1845945"/>
          </a:xfrm>
          <a:prstGeom prst="rect">
            <a:avLst/>
          </a:prstGeom>
          <a:noFill/>
          <a:ln w="9525">
            <a:noFill/>
          </a:ln>
        </p:spPr>
        <p:txBody>
          <a:bodyPr anchor="t"/>
          <a:p>
            <a:pPr marL="342900" indent="-342900" eaLnBrk="0" hangingPunct="0">
              <a:spcBef>
                <a:spcPct val="20000"/>
              </a:spcBef>
              <a:buFont typeface="Arial" panose="020B0604020202020204" pitchFamily="34" charset="0"/>
              <a:buChar char="•"/>
            </a:pPr>
            <a:r>
              <a:rPr lang="zh-CN" altLang="en-US" sz="2400" dirty="0">
                <a:latin typeface="黑体" panose="02010609060101010101" pitchFamily="49" charset="-122"/>
                <a:ea typeface="黑体" panose="02010609060101010101" pitchFamily="49" charset="-122"/>
                <a:cs typeface="黑体" panose="02010609060101010101" pitchFamily="49" charset="-122"/>
              </a:rPr>
              <a:t>由于一些兼容问题，建议使用火狐、</a:t>
            </a:r>
            <a:r>
              <a:rPr lang="en-US" altLang="zh-CN" sz="2400" dirty="0">
                <a:latin typeface="黑体" panose="02010609060101010101" pitchFamily="49" charset="-122"/>
                <a:ea typeface="黑体" panose="02010609060101010101" pitchFamily="49" charset="-122"/>
                <a:cs typeface="黑体" panose="02010609060101010101" pitchFamily="49" charset="-122"/>
              </a:rPr>
              <a:t>google</a:t>
            </a:r>
            <a:r>
              <a:rPr lang="zh-CN" altLang="en-US" sz="2400" dirty="0">
                <a:latin typeface="黑体" panose="02010609060101010101" pitchFamily="49" charset="-122"/>
                <a:ea typeface="黑体" panose="02010609060101010101" pitchFamily="49" charset="-122"/>
                <a:cs typeface="黑体" panose="02010609060101010101" pitchFamily="49" charset="-122"/>
              </a:rPr>
              <a:t>、</a:t>
            </a:r>
            <a:r>
              <a:rPr lang="en-US" altLang="zh-CN" sz="2400" dirty="0">
                <a:latin typeface="黑体" panose="02010609060101010101" pitchFamily="49" charset="-122"/>
                <a:ea typeface="黑体" panose="02010609060101010101" pitchFamily="49" charset="-122"/>
                <a:cs typeface="黑体" panose="02010609060101010101" pitchFamily="49" charset="-122"/>
              </a:rPr>
              <a:t>IE9</a:t>
            </a:r>
            <a:r>
              <a:rPr lang="zh-CN" altLang="en-US" sz="2400" dirty="0">
                <a:latin typeface="黑体" panose="02010609060101010101" pitchFamily="49" charset="-122"/>
                <a:ea typeface="黑体" panose="02010609060101010101" pitchFamily="49" charset="-122"/>
                <a:cs typeface="黑体" panose="02010609060101010101" pitchFamily="49" charset="-122"/>
              </a:rPr>
              <a:t>以上的浏览器，不建议使用</a:t>
            </a:r>
            <a:r>
              <a:rPr lang="en-US" altLang="zh-CN" sz="2400" dirty="0">
                <a:latin typeface="黑体" panose="02010609060101010101" pitchFamily="49" charset="-122"/>
                <a:ea typeface="黑体" panose="02010609060101010101" pitchFamily="49" charset="-122"/>
                <a:cs typeface="黑体" panose="02010609060101010101" pitchFamily="49" charset="-122"/>
              </a:rPr>
              <a:t>qq</a:t>
            </a:r>
            <a:r>
              <a:rPr lang="zh-CN" altLang="en-US" sz="2400" dirty="0">
                <a:latin typeface="黑体" panose="02010609060101010101" pitchFamily="49" charset="-122"/>
                <a:ea typeface="黑体" panose="02010609060101010101" pitchFamily="49" charset="-122"/>
                <a:cs typeface="黑体" panose="02010609060101010101" pitchFamily="49" charset="-122"/>
              </a:rPr>
              <a:t>、猎豹等浏览器。</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a:p>
            <a:pPr marL="342900" indent="-342900" eaLnBrk="0" hangingPunct="0">
              <a:spcBef>
                <a:spcPct val="20000"/>
              </a:spcBef>
              <a:buFont typeface="Arial" panose="020B0604020202020204" pitchFamily="34" charset="0"/>
              <a:buChar char="•"/>
            </a:pPr>
            <a:r>
              <a:rPr lang="zh-CN" altLang="en-US" sz="2400" dirty="0">
                <a:latin typeface="黑体" panose="02010609060101010101" pitchFamily="49" charset="-122"/>
                <a:ea typeface="黑体" panose="02010609060101010101" pitchFamily="49" charset="-122"/>
                <a:cs typeface="黑体" panose="02010609060101010101" pitchFamily="49" charset="-122"/>
              </a:rPr>
              <a:t>特别提示：注意</a:t>
            </a:r>
            <a:r>
              <a:rPr lang="zh-CN" sz="2400" dirty="0">
                <a:latin typeface="黑体" panose="02010609060101010101" pitchFamily="49" charset="-122"/>
                <a:ea typeface="黑体" panose="02010609060101010101" pitchFamily="49" charset="-122"/>
                <a:cs typeface="黑体" panose="02010609060101010101" pitchFamily="49" charset="-122"/>
              </a:rPr>
              <a:t>个别</a:t>
            </a:r>
            <a:r>
              <a:rPr lang="zh-CN" altLang="en-US" sz="2400" dirty="0">
                <a:latin typeface="黑体" panose="02010609060101010101" pitchFamily="49" charset="-122"/>
                <a:ea typeface="黑体" panose="02010609060101010101" pitchFamily="49" charset="-122"/>
                <a:cs typeface="黑体" panose="02010609060101010101" pitchFamily="49" charset="-122"/>
              </a:rPr>
              <a:t>浏览器会出现拦截弹出框，如果点击进入审核没有反应，一般是浏览器拦截了弹出框。在浏览器地址栏上有提示，点击允许即可。</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p:txBody>
      </p:sp>
      <p:pic>
        <p:nvPicPr>
          <p:cNvPr id="23554" name="图片 3"/>
          <p:cNvPicPr>
            <a:picLocks noChangeAspect="1"/>
          </p:cNvPicPr>
          <p:nvPr/>
        </p:nvPicPr>
        <p:blipFill>
          <a:blip r:embed="rId1"/>
          <a:stretch>
            <a:fillRect/>
          </a:stretch>
        </p:blipFill>
        <p:spPr>
          <a:xfrm>
            <a:off x="125413" y="2165350"/>
            <a:ext cx="11269662" cy="2525713"/>
          </a:xfrm>
          <a:prstGeom prst="rect">
            <a:avLst/>
          </a:prstGeom>
          <a:noFill/>
          <a:ln w="9525">
            <a:noFill/>
          </a:ln>
        </p:spPr>
      </p:pic>
      <p:pic>
        <p:nvPicPr>
          <p:cNvPr id="23555" name="图片 4" descr="XREUC2CETHVU_X9R3SY752F"/>
          <p:cNvPicPr>
            <a:picLocks noChangeAspect="1"/>
          </p:cNvPicPr>
          <p:nvPr/>
        </p:nvPicPr>
        <p:blipFill>
          <a:blip r:embed="rId2"/>
          <a:stretch>
            <a:fillRect/>
          </a:stretch>
        </p:blipFill>
        <p:spPr>
          <a:xfrm>
            <a:off x="2339975" y="4237038"/>
            <a:ext cx="7224713" cy="2459037"/>
          </a:xfrm>
          <a:prstGeom prst="rect">
            <a:avLst/>
          </a:prstGeom>
          <a:noFill/>
          <a:ln w="9525">
            <a:noFill/>
          </a:ln>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88690" y="2839720"/>
            <a:ext cx="4773930" cy="645160"/>
          </a:xfrm>
          <a:prstGeom prst="rect">
            <a:avLst/>
          </a:prstGeom>
          <a:noFill/>
        </p:spPr>
        <p:txBody>
          <a:bodyPr wrap="none" rtlCol="0" anchor="t">
            <a:spAutoFit/>
          </a:bodyPr>
          <a:p>
            <a:pPr algn="l"/>
            <a:r>
              <a:rPr lang="zh-CN" altLang="en-US" sz="3600" b="1">
                <a:solidFill>
                  <a:schemeClr val="tx1"/>
                </a:solidFill>
                <a:latin typeface="黑体" panose="02010609060101010101" pitchFamily="49" charset="-122"/>
                <a:ea typeface="黑体" panose="02010609060101010101" pitchFamily="49" charset="-122"/>
                <a:sym typeface="+mn-ea"/>
              </a:rPr>
              <a:t>“一般”项目验收审核</a:t>
            </a:r>
            <a:endParaRPr lang="zh-CN" altLang="en-US" sz="3600" b="1">
              <a:solidFill>
                <a:schemeClr val="tx1"/>
              </a:solidFill>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nvSpPr>
        <p:spPr>
          <a:xfrm>
            <a:off x="186055" y="80645"/>
            <a:ext cx="9323070" cy="648335"/>
          </a:xfrm>
          <a:prstGeom prst="rect">
            <a:avLst/>
          </a:prstGeom>
          <a:noFill/>
          <a:ln w="9525">
            <a:noFill/>
          </a:ln>
        </p:spPr>
        <p:txBody>
          <a:bodyPr anchor="ctr"/>
          <a:p>
            <a:pPr marL="571500" indent="-571500">
              <a:buFont typeface="Wingdings" panose="05000000000000000000" pitchFamily="2" charset="2"/>
              <a:buChar char="u"/>
            </a:pP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一般</a:t>
            </a: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项目验收审核</a:t>
            </a:r>
            <a:endParaRPr lang="zh-CN" altLang="en-US" sz="3600" b="1">
              <a:solidFill>
                <a:schemeClr val="tx1"/>
              </a:solidFill>
              <a:latin typeface="黑体" panose="02010609060101010101" pitchFamily="49" charset="-122"/>
              <a:ea typeface="黑体" panose="02010609060101010101" pitchFamily="49" charset="-122"/>
            </a:endParaRPr>
          </a:p>
        </p:txBody>
      </p:sp>
      <p:sp>
        <p:nvSpPr>
          <p:cNvPr id="9218" name="内容占位符 2"/>
          <p:cNvSpPr>
            <a:spLocks noGrp="1"/>
          </p:cNvSpPr>
          <p:nvPr/>
        </p:nvSpPr>
        <p:spPr>
          <a:xfrm>
            <a:off x="1146810" y="728980"/>
            <a:ext cx="3204210" cy="391160"/>
          </a:xfrm>
          <a:prstGeom prst="rect">
            <a:avLst/>
          </a:prstGeom>
          <a:noFill/>
          <a:ln w="9525">
            <a:noFill/>
          </a:ln>
        </p:spPr>
        <p:txBody>
          <a:bodyPr anchor="t"/>
          <a:p>
            <a:pPr>
              <a:spcBef>
                <a:spcPct val="20000"/>
              </a:spcBef>
              <a:buFont typeface="Wingdings" panose="05000000000000000000" pitchFamily="2" charset="2"/>
            </a:pPr>
            <a:r>
              <a:rPr lang="zh-CN" altLang="en-US" sz="2800" b="1" dirty="0">
                <a:latin typeface="楷体_GB2312" panose="02010609030101010101" pitchFamily="49" charset="-122"/>
                <a:ea typeface="楷体_GB2312" panose="02010609030101010101" pitchFamily="49" charset="-122"/>
              </a:rPr>
              <a:t>组织单位登录</a:t>
            </a:r>
            <a:endParaRPr lang="zh-CN" altLang="en-US" sz="2800" b="1" dirty="0">
              <a:latin typeface="楷体_GB2312" panose="02010609030101010101" pitchFamily="49" charset="-122"/>
              <a:ea typeface="楷体_GB2312" panose="02010609030101010101" pitchFamily="49" charset="-122"/>
            </a:endParaRPr>
          </a:p>
        </p:txBody>
      </p:sp>
      <p:pic>
        <p:nvPicPr>
          <p:cNvPr id="9219" name="图片 1"/>
          <p:cNvPicPr>
            <a:picLocks noChangeAspect="1"/>
          </p:cNvPicPr>
          <p:nvPr/>
        </p:nvPicPr>
        <p:blipFill>
          <a:blip r:embed="rId1"/>
          <a:stretch>
            <a:fillRect/>
          </a:stretch>
        </p:blipFill>
        <p:spPr>
          <a:xfrm>
            <a:off x="186055" y="1415415"/>
            <a:ext cx="11919585" cy="4459605"/>
          </a:xfrm>
          <a:prstGeom prst="rect">
            <a:avLst/>
          </a:prstGeom>
          <a:noFill/>
          <a:ln w="9525">
            <a:noFill/>
          </a:ln>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框 2"/>
          <p:cNvSpPr txBox="1"/>
          <p:nvPr/>
        </p:nvSpPr>
        <p:spPr>
          <a:xfrm>
            <a:off x="3566160" y="6336030"/>
            <a:ext cx="5059680" cy="460375"/>
          </a:xfrm>
          <a:prstGeom prst="rect">
            <a:avLst/>
          </a:prstGeom>
          <a:noFill/>
          <a:ln w="9525">
            <a:noFill/>
          </a:ln>
        </p:spPr>
        <p:txBody>
          <a:bodyPr wrap="none" anchor="t">
            <a:spAutoFit/>
          </a:bodyPr>
          <a:p>
            <a:pPr>
              <a:buFont typeface="Arial" panose="020B0604020202020204" pitchFamily="34" charset="0"/>
              <a:buNone/>
            </a:pPr>
            <a:r>
              <a:rPr lang="zh-CN" altLang="en-US" sz="2400" dirty="0">
                <a:solidFill>
                  <a:schemeClr val="tx1"/>
                </a:solidFill>
                <a:latin typeface="黑体" panose="02010609060101010101" pitchFamily="49" charset="-122"/>
                <a:ea typeface="黑体" panose="02010609060101010101" pitchFamily="49" charset="-122"/>
              </a:rPr>
              <a:t>点击【审核】进入验收书审核界面。</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1010285" y="579754"/>
            <a:ext cx="3106420" cy="521970"/>
          </a:xfrm>
          <a:prstGeom prst="rect">
            <a:avLst/>
          </a:prstGeom>
          <a:noFill/>
        </p:spPr>
        <p:txBody>
          <a:bodyPr wrap="square" rtlCol="0">
            <a:spAutoFit/>
            <a:scene3d>
              <a:camera prst="orthographicFront"/>
              <a:lightRig rig="threePt" dir="t"/>
            </a:scene3d>
          </a:bodyPr>
          <a:p>
            <a:pPr marR="0" defTabSz="914400" eaLnBrk="0" hangingPunct="0">
              <a:buNone/>
            </a:pPr>
            <a:r>
              <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rPr>
              <a:t>登录首页</a:t>
            </a:r>
            <a:endPar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endParaRPr>
          </a:p>
        </p:txBody>
      </p:sp>
      <p:pic>
        <p:nvPicPr>
          <p:cNvPr id="4" name="图片 3"/>
          <p:cNvPicPr>
            <a:picLocks noChangeAspect="1"/>
          </p:cNvPicPr>
          <p:nvPr/>
        </p:nvPicPr>
        <p:blipFill>
          <a:blip r:embed="rId1"/>
          <a:stretch>
            <a:fillRect/>
          </a:stretch>
        </p:blipFill>
        <p:spPr>
          <a:xfrm>
            <a:off x="268605" y="1101725"/>
            <a:ext cx="11654790" cy="5234305"/>
          </a:xfrm>
          <a:prstGeom prst="rect">
            <a:avLst/>
          </a:prstGeom>
        </p:spPr>
      </p:pic>
      <p:sp>
        <p:nvSpPr>
          <p:cNvPr id="9217" name="标题 1"/>
          <p:cNvSpPr>
            <a:spLocks noGrp="1"/>
          </p:cNvSpPr>
          <p:nvPr/>
        </p:nvSpPr>
        <p:spPr>
          <a:xfrm>
            <a:off x="186055" y="80645"/>
            <a:ext cx="9323070" cy="648335"/>
          </a:xfrm>
          <a:prstGeom prst="rect">
            <a:avLst/>
          </a:prstGeom>
          <a:noFill/>
          <a:ln w="9525">
            <a:noFill/>
          </a:ln>
        </p:spPr>
        <p:txBody>
          <a:bodyPr anchor="ctr"/>
          <a:p>
            <a:pPr marL="571500" indent="-571500">
              <a:buFont typeface="Wingdings" panose="05000000000000000000" pitchFamily="2" charset="2"/>
              <a:buChar char="u"/>
            </a:pP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一般</a:t>
            </a: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项目验收审核</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3"/>
          <p:cNvSpPr txBox="1"/>
          <p:nvPr/>
        </p:nvSpPr>
        <p:spPr>
          <a:xfrm>
            <a:off x="3077210" y="6450330"/>
            <a:ext cx="6480175" cy="460375"/>
          </a:xfrm>
          <a:prstGeom prst="rect">
            <a:avLst/>
          </a:prstGeom>
          <a:noFill/>
          <a:ln w="9525">
            <a:noFill/>
          </a:ln>
        </p:spPr>
        <p:txBody>
          <a:bodyPr wrap="square" anchor="t">
            <a:spAutoFit/>
          </a:bodyPr>
          <a:p>
            <a:pPr>
              <a:buFont typeface="Arial" panose="020B0604020202020204" pitchFamily="34" charset="0"/>
              <a:buNone/>
            </a:pPr>
            <a:r>
              <a:rPr lang="zh-CN" altLang="en-US" sz="2400" dirty="0">
                <a:solidFill>
                  <a:schemeClr val="tx1"/>
                </a:solidFill>
                <a:latin typeface="黑体" panose="02010609060101010101" pitchFamily="49" charset="-122"/>
                <a:ea typeface="黑体" panose="02010609060101010101" pitchFamily="49" charset="-122"/>
                <a:cs typeface="微软雅黑" panose="020B0503020204020204" pitchFamily="34" charset="-122"/>
              </a:rPr>
              <a:t>点【进入审核】按钮，进去审核界面。</a:t>
            </a:r>
            <a:endParaRPr lang="zh-CN" altLang="en-US" sz="2400" dirty="0">
              <a:solidFill>
                <a:schemeClr val="tx1"/>
              </a:solidFill>
              <a:latin typeface="黑体" panose="02010609060101010101" pitchFamily="49" charset="-122"/>
              <a:ea typeface="黑体" panose="02010609060101010101" pitchFamily="49" charset="-122"/>
              <a:cs typeface="微软雅黑" panose="020B0503020204020204" pitchFamily="34" charset="-122"/>
            </a:endParaRPr>
          </a:p>
        </p:txBody>
      </p:sp>
      <p:sp>
        <p:nvSpPr>
          <p:cNvPr id="3" name="文本框 2"/>
          <p:cNvSpPr txBox="1"/>
          <p:nvPr/>
        </p:nvSpPr>
        <p:spPr>
          <a:xfrm>
            <a:off x="1066165" y="541020"/>
            <a:ext cx="4041775" cy="521970"/>
          </a:xfrm>
          <a:prstGeom prst="rect">
            <a:avLst/>
          </a:prstGeom>
          <a:noFill/>
        </p:spPr>
        <p:txBody>
          <a:bodyPr wrap="square" rtlCol="0">
            <a:spAutoFit/>
            <a:scene3d>
              <a:camera prst="orthographicFront"/>
              <a:lightRig rig="threePt" dir="t"/>
            </a:scene3d>
          </a:bodyPr>
          <a:p>
            <a:pPr marR="0" defTabSz="914400" eaLnBrk="0" hangingPunct="0">
              <a:buNone/>
            </a:pPr>
            <a:r>
              <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rPr>
              <a:t>组织单位审核验收申请</a:t>
            </a:r>
            <a:endPar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endParaRPr>
          </a:p>
        </p:txBody>
      </p:sp>
      <p:pic>
        <p:nvPicPr>
          <p:cNvPr id="4" name="图片 3"/>
          <p:cNvPicPr>
            <a:picLocks noChangeAspect="1"/>
          </p:cNvPicPr>
          <p:nvPr/>
        </p:nvPicPr>
        <p:blipFill>
          <a:blip r:embed="rId1"/>
          <a:stretch>
            <a:fillRect/>
          </a:stretch>
        </p:blipFill>
        <p:spPr>
          <a:xfrm>
            <a:off x="694690" y="1012825"/>
            <a:ext cx="10802620" cy="5437505"/>
          </a:xfrm>
          <a:prstGeom prst="rect">
            <a:avLst/>
          </a:prstGeom>
        </p:spPr>
      </p:pic>
      <p:sp>
        <p:nvSpPr>
          <p:cNvPr id="9217" name="标题 1"/>
          <p:cNvSpPr>
            <a:spLocks noGrp="1"/>
          </p:cNvSpPr>
          <p:nvPr/>
        </p:nvSpPr>
        <p:spPr>
          <a:xfrm>
            <a:off x="186055" y="80645"/>
            <a:ext cx="9323070" cy="648335"/>
          </a:xfrm>
          <a:prstGeom prst="rect">
            <a:avLst/>
          </a:prstGeom>
          <a:noFill/>
          <a:ln w="9525">
            <a:noFill/>
          </a:ln>
        </p:spPr>
        <p:txBody>
          <a:bodyPr anchor="ctr"/>
          <a:p>
            <a:pPr marL="571500" indent="-571500">
              <a:buFont typeface="Wingdings" panose="05000000000000000000" pitchFamily="2" charset="2"/>
              <a:buChar char="u"/>
            </a:pP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一般</a:t>
            </a: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项目验收审核</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31570" y="630555"/>
            <a:ext cx="3962400" cy="521970"/>
          </a:xfrm>
          <a:prstGeom prst="rect">
            <a:avLst/>
          </a:prstGeom>
          <a:noFill/>
        </p:spPr>
        <p:txBody>
          <a:bodyPr wrap="square" rtlCol="0">
            <a:spAutoFit/>
            <a:scene3d>
              <a:camera prst="orthographicFront"/>
              <a:lightRig rig="threePt" dir="t"/>
            </a:scene3d>
          </a:bodyPr>
          <a:p>
            <a:pPr marR="0" defTabSz="914400" eaLnBrk="0" hangingPunct="0">
              <a:buNone/>
            </a:pPr>
            <a:r>
              <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rPr>
              <a:t>验收书审核界面</a:t>
            </a:r>
            <a:endPar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endParaRPr>
          </a:p>
        </p:txBody>
      </p:sp>
      <p:sp>
        <p:nvSpPr>
          <p:cNvPr id="14338" name="文本框 2"/>
          <p:cNvSpPr txBox="1"/>
          <p:nvPr/>
        </p:nvSpPr>
        <p:spPr>
          <a:xfrm>
            <a:off x="1379220" y="5973445"/>
            <a:ext cx="9433560" cy="829945"/>
          </a:xfrm>
          <a:prstGeom prst="rect">
            <a:avLst/>
          </a:prstGeom>
          <a:noFill/>
          <a:ln w="9525">
            <a:noFill/>
          </a:ln>
        </p:spPr>
        <p:txBody>
          <a:bodyPr wrap="square" anchor="t">
            <a:spAutoFit/>
          </a:bodyPr>
          <a:p>
            <a:pPr eaLnBrk="0" hangingPunct="0"/>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、输入审核意见；</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eaLnBrk="0" hangingPunct="0"/>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、审核通过、退回修改，返回则关闭页面。</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884555" y="1152525"/>
            <a:ext cx="10244455" cy="4588510"/>
          </a:xfrm>
          <a:prstGeom prst="rect">
            <a:avLst/>
          </a:prstGeom>
        </p:spPr>
      </p:pic>
      <p:sp>
        <p:nvSpPr>
          <p:cNvPr id="9217" name="标题 1"/>
          <p:cNvSpPr>
            <a:spLocks noGrp="1"/>
          </p:cNvSpPr>
          <p:nvPr/>
        </p:nvSpPr>
        <p:spPr>
          <a:xfrm>
            <a:off x="186055" y="80645"/>
            <a:ext cx="9323070" cy="648335"/>
          </a:xfrm>
          <a:prstGeom prst="rect">
            <a:avLst/>
          </a:prstGeom>
          <a:noFill/>
          <a:ln w="9525">
            <a:noFill/>
          </a:ln>
        </p:spPr>
        <p:txBody>
          <a:bodyPr anchor="ctr"/>
          <a:p>
            <a:pPr marL="571500" indent="-571500">
              <a:buFont typeface="Wingdings" panose="05000000000000000000" pitchFamily="2" charset="2"/>
              <a:buChar char="u"/>
            </a:pP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一般</a:t>
            </a: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项目验收审核</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2"/>
          <p:cNvSpPr txBox="1"/>
          <p:nvPr/>
        </p:nvSpPr>
        <p:spPr>
          <a:xfrm>
            <a:off x="2163445" y="6428105"/>
            <a:ext cx="8849360" cy="460375"/>
          </a:xfrm>
          <a:prstGeom prst="rect">
            <a:avLst/>
          </a:prstGeom>
          <a:noFill/>
          <a:ln w="9525">
            <a:noFill/>
          </a:ln>
        </p:spPr>
        <p:txBody>
          <a:bodyPr wrap="square" anchor="t">
            <a:spAutoFit/>
          </a:bodyPr>
          <a:p>
            <a:pPr>
              <a:buFont typeface="Arial" panose="020B0604020202020204" pitchFamily="34" charset="0"/>
              <a:buNone/>
            </a:pPr>
            <a:r>
              <a:rPr lang="zh-CN" altLang="en-US" sz="2400" dirty="0">
                <a:solidFill>
                  <a:schemeClr val="tx1"/>
                </a:solidFill>
                <a:latin typeface="黑体" panose="02010609060101010101" pitchFamily="49" charset="-122"/>
                <a:ea typeface="黑体" panose="02010609060101010101" pitchFamily="49" charset="-122"/>
              </a:rPr>
              <a:t>所有验收书询中查看进度及其它验收书信息。</a:t>
            </a:r>
            <a:endParaRPr lang="zh-CN" altLang="en-US" sz="2400" dirty="0">
              <a:solidFill>
                <a:schemeClr val="tx1"/>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stretch>
            <a:fillRect/>
          </a:stretch>
        </p:blipFill>
        <p:spPr>
          <a:xfrm>
            <a:off x="779780" y="1190625"/>
            <a:ext cx="10632440" cy="5237480"/>
          </a:xfrm>
          <a:prstGeom prst="rect">
            <a:avLst/>
          </a:prstGeom>
        </p:spPr>
      </p:pic>
      <p:sp>
        <p:nvSpPr>
          <p:cNvPr id="4" name="文本框 3"/>
          <p:cNvSpPr txBox="1"/>
          <p:nvPr/>
        </p:nvSpPr>
        <p:spPr>
          <a:xfrm>
            <a:off x="1158875" y="669925"/>
            <a:ext cx="3134995" cy="521970"/>
          </a:xfrm>
          <a:prstGeom prst="rect">
            <a:avLst/>
          </a:prstGeom>
          <a:noFill/>
        </p:spPr>
        <p:txBody>
          <a:bodyPr wrap="square" rtlCol="0">
            <a:spAutoFit/>
            <a:scene3d>
              <a:camera prst="orthographicFront"/>
              <a:lightRig rig="threePt" dir="t"/>
            </a:scene3d>
          </a:bodyPr>
          <a:p>
            <a:pPr marR="0" defTabSz="914400" eaLnBrk="0" hangingPunct="0">
              <a:buNone/>
            </a:pPr>
            <a:r>
              <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rPr>
              <a:t>所有验收书查询</a:t>
            </a:r>
            <a:endParaRPr kumimoji="0" lang="zh-CN" altLang="en-US" sz="2800" b="1" kern="1200" cap="none" spc="0" normalizeH="0" baseline="0" noProof="1" dirty="0">
              <a:solidFill>
                <a:schemeClr val="tx1"/>
              </a:solidFill>
              <a:latin typeface="楷体_GB2312" panose="02010609030101010101" pitchFamily="49" charset="-122"/>
              <a:ea typeface="楷体_GB2312" panose="02010609030101010101" pitchFamily="49" charset="-122"/>
              <a:cs typeface="+mn-cs"/>
              <a:sym typeface="+mn-ea"/>
            </a:endParaRPr>
          </a:p>
        </p:txBody>
      </p:sp>
      <p:sp>
        <p:nvSpPr>
          <p:cNvPr id="9217" name="标题 1"/>
          <p:cNvSpPr>
            <a:spLocks noGrp="1"/>
          </p:cNvSpPr>
          <p:nvPr/>
        </p:nvSpPr>
        <p:spPr>
          <a:xfrm>
            <a:off x="186055" y="80645"/>
            <a:ext cx="9323070" cy="648335"/>
          </a:xfrm>
          <a:prstGeom prst="rect">
            <a:avLst/>
          </a:prstGeom>
          <a:noFill/>
          <a:ln w="9525">
            <a:noFill/>
          </a:ln>
        </p:spPr>
        <p:txBody>
          <a:bodyPr anchor="ctr"/>
          <a:p>
            <a:pPr marL="571500" indent="-571500">
              <a:buFont typeface="Wingdings" panose="05000000000000000000" pitchFamily="2" charset="2"/>
              <a:buChar char="u"/>
            </a:pP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一般</a:t>
            </a:r>
            <a:r>
              <a:rPr lang="en-US" altLang="zh-CN" sz="3600" b="1">
                <a:latin typeface="黑体" panose="02010609060101010101" pitchFamily="49" charset="-122"/>
                <a:ea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sym typeface="+mn-ea"/>
              </a:rPr>
              <a:t>项目验收审核</a:t>
            </a:r>
            <a:endParaRPr lang="zh-CN" altLang="en-US" sz="3600" b="1">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wm#"/>
  <p:tag name="KSO_WM_TEMPLATE_CATEGORY" val="custom"/>
  <p:tag name="KSO_WM_TEMPLATE_INDEX" val="20184553"/>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BEAUTIFY_FLAG" val="#wm#"/>
  <p:tag name="KSO_WM_TEMPLATE_CATEGORY" val="custom"/>
  <p:tag name="KSO_WM_TEMPLATE_INDEX" val="20184553"/>
</p:tagLst>
</file>

<file path=ppt/tags/tag18.xml><?xml version="1.0" encoding="utf-8"?>
<p:tagLst xmlns:p="http://schemas.openxmlformats.org/presentationml/2006/main">
  <p:tag name="KSO_WM_BEAUTIFY_FLAG" val="#wm#"/>
  <p:tag name="KSO_WM_TEMPLATE_CATEGORY" val="custom"/>
  <p:tag name="KSO_WM_TEMPLATE_INDEX" val="20184553"/>
</p:tagLst>
</file>

<file path=ppt/tags/tag19.xml><?xml version="1.0" encoding="utf-8"?>
<p:tagLst xmlns:p="http://schemas.openxmlformats.org/presentationml/2006/main">
  <p:tag name="KSO_WM_BEAUTIFY_FLAG" val="#wm#"/>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BEAUTIFY_FLAG" val="#wm#"/>
  <p:tag name="KSO_WM_TEMPLATE_CATEGORY" val="custom"/>
  <p:tag name="KSO_WM_TEMPLATE_INDEX" val="20184553"/>
</p:tagLst>
</file>

<file path=ppt/tags/tag21.xml><?xml version="1.0" encoding="utf-8"?>
<p:tagLst xmlns:p="http://schemas.openxmlformats.org/presentationml/2006/main">
  <p:tag name="KSO_WM_BEAUTIFY_FLAG" val="#wm#"/>
  <p:tag name="KSO_WM_TEMPLATE_CATEGORY" val="custom"/>
  <p:tag name="KSO_WM_TEMPLATE_INDEX" val="20184553"/>
</p:tagLst>
</file>

<file path=ppt/tags/tag22.xml><?xml version="1.0" encoding="utf-8"?>
<p:tagLst xmlns:p="http://schemas.openxmlformats.org/presentationml/2006/main">
  <p:tag name="KSO_WM_BEAUTIFY_FLAG" val="#wm#"/>
  <p:tag name="KSO_WM_TEMPLATE_CATEGORY" val="custom"/>
  <p:tag name="KSO_WM_TEMPLATE_INDEX" val="20184553"/>
</p:tagLst>
</file>

<file path=ppt/tags/tag23.xml><?xml version="1.0" encoding="utf-8"?>
<p:tagLst xmlns:p="http://schemas.openxmlformats.org/presentationml/2006/main">
  <p:tag name="KSO_WM_BEAUTIFY_FLAG" val="#wm#"/>
  <p:tag name="KSO_WM_TEMPLATE_CATEGORY" val="custom"/>
  <p:tag name="KSO_WM_TEMPLATE_INDEX" val="20184553"/>
</p:tagLst>
</file>

<file path=ppt/tags/tag24.xml><?xml version="1.0" encoding="utf-8"?>
<p:tagLst xmlns:p="http://schemas.openxmlformats.org/presentationml/2006/main">
  <p:tag name="KSO_WM_BEAUTIFY_FLAG" val="#wm#"/>
  <p:tag name="KSO_WM_TEMPLATE_CATEGORY" val="custom"/>
  <p:tag name="KSO_WM_TEMPLATE_INDEX" val="20184553"/>
</p:tagLst>
</file>

<file path=ppt/tags/tag25.xml><?xml version="1.0" encoding="utf-8"?>
<p:tagLst xmlns:p="http://schemas.openxmlformats.org/presentationml/2006/main">
  <p:tag name="KSO_WM_BEAUTIFY_FLAG" val="#wm#"/>
  <p:tag name="KSO_WM_TEMPLATE_CATEGORY" val="custom"/>
  <p:tag name="KSO_WM_TEMPLATE_INDEX" val="20184553"/>
</p:tagLst>
</file>

<file path=ppt/tags/tag26.xml><?xml version="1.0" encoding="utf-8"?>
<p:tagLst xmlns:p="http://schemas.openxmlformats.org/presentationml/2006/main">
  <p:tag name="KSO_WM_BEAUTIFY_FLAG" val="#wm#"/>
  <p:tag name="KSO_WM_TEMPLATE_CATEGORY" val="custom"/>
  <p:tag name="KSO_WM_TEMPLATE_INDEX" val="20184553"/>
</p:tagLst>
</file>

<file path=ppt/tags/tag27.xml><?xml version="1.0" encoding="utf-8"?>
<p:tagLst xmlns:p="http://schemas.openxmlformats.org/presentationml/2006/main">
  <p:tag name="KSO_WM_BEAUTIFY_FLAG" val="#wm#"/>
  <p:tag name="KSO_WM_TEMPLATE_CATEGORY" val="custom"/>
  <p:tag name="KSO_WM_TEMPLATE_INDEX" val="20184553"/>
</p:tagLst>
</file>

<file path=ppt/tags/tag28.xml><?xml version="1.0" encoding="utf-8"?>
<p:tagLst xmlns:p="http://schemas.openxmlformats.org/presentationml/2006/main">
  <p:tag name="KSO_WM_BEAUTIFY_FLAG" val="#wm#"/>
  <p:tag name="KSO_WM_TEMPLATE_CATEGORY" val="custom"/>
  <p:tag name="KSO_WM_TEMPLATE_INDEX" val="20184553"/>
</p:tagLst>
</file>

<file path=ppt/tags/tag29.xml><?xml version="1.0" encoding="utf-8"?>
<p:tagLst xmlns:p="http://schemas.openxmlformats.org/presentationml/2006/main">
  <p:tag name="KSO_WM_BEAUTIFY_FLAG" val="#wm#"/>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30.xml><?xml version="1.0" encoding="utf-8"?>
<p:tagLst xmlns:p="http://schemas.openxmlformats.org/presentationml/2006/main">
  <p:tag name="KSO_WM_BEAUTIFY_FLAG" val="#wm#"/>
  <p:tag name="KSO_WM_TEMPLATE_CATEGORY" val="custom"/>
  <p:tag name="KSO_WM_TEMPLATE_INDEX" val="20184553"/>
</p:tagLst>
</file>

<file path=ppt/tags/tag31.xml><?xml version="1.0" encoding="utf-8"?>
<p:tagLst xmlns:p="http://schemas.openxmlformats.org/presentationml/2006/main">
  <p:tag name="KSO_WM_BEAUTIFY_FLAG" val="#wm#"/>
  <p:tag name="KSO_WM_TEMPLATE_CATEGORY" val="custom"/>
  <p:tag name="KSO_WM_TEMPLATE_INDEX" val="20184553"/>
</p:tagLst>
</file>

<file path=ppt/tags/tag32.xml><?xml version="1.0" encoding="utf-8"?>
<p:tagLst xmlns:p="http://schemas.openxmlformats.org/presentationml/2006/main">
  <p:tag name="KSO_WM_BEAUTIFY_FLAG" val="#wm#"/>
  <p:tag name="KSO_WM_TEMPLATE_CATEGORY" val="custom"/>
  <p:tag name="KSO_WM_TEMPLATE_INDEX" val="20184553"/>
</p:tagLst>
</file>

<file path=ppt/tags/tag33.xml><?xml version="1.0" encoding="utf-8"?>
<p:tagLst xmlns:p="http://schemas.openxmlformats.org/presentationml/2006/main">
  <p:tag name="KSO_WM_BEAUTIFY_FLAG" val="#wm#"/>
  <p:tag name="KSO_WM_TEMPLATE_CATEGORY" val="custom"/>
  <p:tag name="KSO_WM_TEMPLATE_INDEX" val="20184553"/>
</p:tagLst>
</file>

<file path=ppt/tags/tag34.xml><?xml version="1.0" encoding="utf-8"?>
<p:tagLst xmlns:p="http://schemas.openxmlformats.org/presentationml/2006/main">
  <p:tag name="KSO_WM_BEAUTIFY_FLAG" val="#wm#"/>
  <p:tag name="KSO_WM_TEMPLATE_CATEGORY" val="custom"/>
  <p:tag name="KSO_WM_TEMPLATE_INDEX" val="20184553"/>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2214</Words>
  <Application>WPS 演示</Application>
  <PresentationFormat>自定义</PresentationFormat>
  <Paragraphs>259</Paragraphs>
  <Slides>39</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39</vt:i4>
      </vt:variant>
    </vt:vector>
  </HeadingPairs>
  <TitlesOfParts>
    <vt:vector size="52" baseType="lpstr">
      <vt:lpstr>Arial</vt:lpstr>
      <vt:lpstr>宋体</vt:lpstr>
      <vt:lpstr>Wingdings</vt:lpstr>
      <vt:lpstr>微软雅黑</vt:lpstr>
      <vt:lpstr>黑体</vt:lpstr>
      <vt:lpstr>Calibri</vt:lpstr>
      <vt:lpstr>楷体_GB2312</vt:lpstr>
      <vt:lpstr>仿宋_GB2312</vt:lpstr>
      <vt:lpstr>新宋体</vt:lpstr>
      <vt:lpstr>Arial Unicode MS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Mr-LIU</cp:lastModifiedBy>
  <cp:revision>87</cp:revision>
  <dcterms:created xsi:type="dcterms:W3CDTF">2018-03-01T02:03:00Z</dcterms:created>
  <dcterms:modified xsi:type="dcterms:W3CDTF">2018-12-27T01:34:42Z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2052-11.1.0.7983</vt:lpwstr>
  </property>
</Properties>
</file>