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handoutMasterIdLst>
    <p:handoutMasterId r:id="rId15"/>
  </p:handoutMasterIdLst>
  <p:sldIdLst>
    <p:sldId id="370" r:id="rId4"/>
    <p:sldId id="353" r:id="rId6"/>
    <p:sldId id="338" r:id="rId7"/>
    <p:sldId id="339" r:id="rId8"/>
    <p:sldId id="340" r:id="rId9"/>
    <p:sldId id="364" r:id="rId10"/>
    <p:sldId id="365" r:id="rId11"/>
    <p:sldId id="366" r:id="rId12"/>
    <p:sldId id="368" r:id="rId13"/>
    <p:sldId id="308" r:id="rId14"/>
  </p:sldIdLst>
  <p:sldSz cx="12192000" cy="6858000"/>
  <p:notesSz cx="10234295" cy="7103745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" lastIdx="0" clrIdx="1"/>
  <p:cmAuthor id="2" name="张斌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990000"/>
    <a:srgbClr val="FF8D4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 autoAdjust="0"/>
  </p:normalViewPr>
  <p:slideViewPr>
    <p:cSldViewPr snapToGrid="0" showGuides="1">
      <p:cViewPr varScale="1">
        <p:scale>
          <a:sx n="104" d="100"/>
          <a:sy n="104" d="100"/>
        </p:scale>
        <p:origin x="948" y="114"/>
      </p:cViewPr>
      <p:guideLst>
        <p:guide orient="horz" pos="2066"/>
        <p:guide pos="37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66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45" noProof="1" smtClean="0">
                <a:latin typeface="+mn-lt"/>
                <a:ea typeface="+mn-ea"/>
              </a:defRPr>
            </a:lvl1pPr>
          </a:lstStyle>
          <a:p>
            <a:fld id="{0F9B84EA-7D68-4D60-9CB1-D50884785D1C}" type="datetimeFigureOut">
              <a:rPr lang="zh-CN" altLang="en-US"/>
            </a:fld>
            <a:endParaRPr lang="zh-CN" altLang="en-US" sz="166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66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550" y="6746875"/>
            <a:ext cx="4433888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fld id="{D8F26655-0D40-4C77-9BFB-6EA8BCAB8A80}" type="slidenum">
              <a:rPr lang="zh-CN" altLang="en-US"/>
            </a:fld>
            <a:endParaRPr lang="zh-CN" altLang="en-US" sz="1600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6C8D182-E4C8-4120-9249-FC9774456FFA}" type="datetimeFigureOut">
              <a:rPr lang="zh-CN" altLang="en-US"/>
            </a:fld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987675" y="887413"/>
            <a:ext cx="4262438" cy="2398712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1023938" y="3419475"/>
            <a:ext cx="81883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8463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550" y="6748463"/>
            <a:ext cx="4433888" cy="355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DEEEEFF-8442-41B1-A2A0-C8B936EB7098}" type="slidenum">
              <a:rPr lang="zh-CN" altLang="en-US"/>
            </a:fld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 dirty="0" err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 dirty="0" err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195D4-CC67-4945-BAA7-E9283FE85405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C715-49A1-4BC7-81B0-595DC1EC2B10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4CBDF-326A-4211-BAC3-A3115D41A1A6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2D256-D2D0-4BF5-994D-64FA3BC309CA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DF043-734B-4EFB-B839-703A8A1380F8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9617-D201-46D1-BC54-AF8F093484B9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8A528-FC7A-41A8-9252-14528D677CBE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50F3-15AB-48DF-80E4-B5E929C5F495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0306-C843-4C66-9A33-887E5A472EFE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B3BE6-029B-42A4-AB60-56C4504F9C18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A4A27-0E47-4B11-9F9F-8AD67F86047F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5F06-8D33-4D11-8C7E-3A39E8B0ADC8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058B9-411B-4CAE-8A09-E3589B6F04D4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A3B45-939B-4A1C-8BBA-2CEB9C440B2D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48D88-F1E7-49FB-AAC3-1BFB8061E42D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B2DBC-D077-424D-93BD-6793826DF03A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1C7C-F18A-4B1D-9A85-ED53417BB85D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67D90-368F-4259-8E6D-448A92EC68C0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D27D-3A4B-4888-808E-42B183A5B4FE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6" name="图片 1" descr="图片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2"/>
          <p:cNvCxnSpPr/>
          <p:nvPr userDrawn="1"/>
        </p:nvCxnSpPr>
        <p:spPr>
          <a:xfrm>
            <a:off x="261831" y="994770"/>
            <a:ext cx="1097979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读懂会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8130" y="491490"/>
            <a:ext cx="1983105" cy="409575"/>
          </a:xfrm>
          <a:prstGeom prst="rect">
            <a:avLst/>
          </a:prstGeom>
        </p:spPr>
      </p:pic>
      <p:pic>
        <p:nvPicPr>
          <p:cNvPr id="2" name="图片 1" descr="科技局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41405" y="382905"/>
            <a:ext cx="624174" cy="61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/>
          <a:lstStyle>
            <a:lvl1pPr>
              <a:defRPr/>
            </a:lvl1pPr>
          </a:lstStyle>
          <a:p>
            <a:fld id="{48ED5969-8847-467F-BB9E-5CFB8580A774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B0C1-3D46-4AF7-866E-7492541933CC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0F5D3-E33D-48C5-9AD2-390522D485BB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9B1C-F5A4-4346-8BC5-24C3C34F3A21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"/>
          <p:cNvSpPr/>
          <p:nvPr userDrawn="1"/>
        </p:nvSpPr>
        <p:spPr>
          <a:xfrm>
            <a:off x="485775" y="1522413"/>
            <a:ext cx="4135438" cy="4133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形状"/>
          <p:cNvSpPr/>
          <p:nvPr userDrawn="1"/>
        </p:nvSpPr>
        <p:spPr>
          <a:xfrm>
            <a:off x="688975" y="1724025"/>
            <a:ext cx="3729038" cy="37290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" name="矩形"/>
          <p:cNvSpPr/>
          <p:nvPr userDrawn="1"/>
        </p:nvSpPr>
        <p:spPr>
          <a:xfrm>
            <a:off x="1428750" y="3960813"/>
            <a:ext cx="2249488" cy="90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cxnSp>
        <p:nvCxnSpPr>
          <p:cNvPr id="5" name="直接连接符"/>
          <p:cNvCxnSpPr/>
          <p:nvPr userDrawn="1"/>
        </p:nvCxnSpPr>
        <p:spPr>
          <a:xfrm>
            <a:off x="5102225" y="3362325"/>
            <a:ext cx="62484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1676" y="4246396"/>
            <a:ext cx="4223383" cy="55399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3000" b="1" spc="0" baseline="0" dirty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noProof="1"/>
              <a:t>PART ONE</a:t>
            </a:r>
            <a:endParaRPr lang="en-US" altLang="zh-CN" noProof="1"/>
          </a:p>
        </p:txBody>
      </p:sp>
      <p:sp>
        <p:nvSpPr>
          <p:cNvPr id="17" name="文本占位符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08361" y="3725577"/>
            <a:ext cx="6426414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None/>
              <a:defRPr sz="2000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noProof="1"/>
              <a:t>单击此处添加您的文字内容，或复制文本粘贴至此，字间距和行间距均可自行调节。</a:t>
            </a:r>
            <a:endParaRPr lang="zh-CN" altLang="en-US" noProof="1"/>
          </a:p>
        </p:txBody>
      </p:sp>
      <p:sp>
        <p:nvSpPr>
          <p:cNvPr id="16" name="标题占位符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08360" y="2226173"/>
            <a:ext cx="7083640" cy="86177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5000" b="1" spc="600" dirty="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1"/>
              <a:t>添加标题</a:t>
            </a:r>
            <a:endParaRPr lang="zh-CN" altLang="en-US" noProof="1"/>
          </a:p>
        </p:txBody>
      </p:sp>
      <p:sp>
        <p:nvSpPr>
          <p:cNvPr id="15" name="数字占位符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1676" y="1944265"/>
            <a:ext cx="4223383" cy="2062103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12800" b="0" i="0" u="none" dirty="0">
                <a:solidFill>
                  <a:schemeClr val="bg1"/>
                </a:solidFill>
                <a:effectLst/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noProof="1"/>
              <a:t>01</a:t>
            </a:r>
            <a:endParaRPr lang="zh-CN" altLang="en-US" noProof="1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7CED67-C55E-4BA0-8037-5C17057FFF60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"/>
          <p:cNvCxnSpPr/>
          <p:nvPr userDrawn="1"/>
        </p:nvCxnSpPr>
        <p:spPr>
          <a:xfrm>
            <a:off x="657225" y="530225"/>
            <a:ext cx="3600450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"/>
          <p:cNvCxnSpPr/>
          <p:nvPr userDrawn="1"/>
        </p:nvCxnSpPr>
        <p:spPr>
          <a:xfrm>
            <a:off x="7934325" y="536575"/>
            <a:ext cx="3600450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68" y="236437"/>
            <a:ext cx="8639865" cy="63094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3500" b="1" spc="300" dirty="0" smtClean="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1"/>
              <a:t>点击添加标题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FF00FAC-0B50-4D59-B0D5-6E380ABBDE59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PPT模板-20200715\素材\30.png3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635"/>
            <a:ext cx="6255385" cy="685927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968625" y="3048000"/>
            <a:ext cx="8382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rgbClr val="027F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4400">
              <a:solidFill>
                <a:srgbClr val="027F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 idx="14" hasCustomPrompt="1"/>
            <p:custDataLst>
              <p:tags r:id="rId3"/>
            </p:custDataLst>
          </p:nvPr>
        </p:nvSpPr>
        <p:spPr>
          <a:xfrm>
            <a:off x="6660515" y="3319780"/>
            <a:ext cx="4583430" cy="835660"/>
          </a:xfrm>
        </p:spPr>
        <p:txBody>
          <a:bodyPr vert="horz" wrap="square" lIns="90170" tIns="46990" rIns="9017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5000" b="1" spc="400">
                <a:solidFill>
                  <a:srgbClr val="187C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6660515" y="2447925"/>
            <a:ext cx="2687955" cy="56451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PART O1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6424887"/>
            <a:ext cx="12192000" cy="433113"/>
            <a:chOff x="0" y="4818665"/>
            <a:chExt cx="9144000" cy="324835"/>
          </a:xfrm>
        </p:grpSpPr>
        <p:sp>
          <p:nvSpPr>
            <p:cNvPr id="4" name="矩形 3"/>
            <p:cNvSpPr/>
            <p:nvPr/>
          </p:nvSpPr>
          <p:spPr>
            <a:xfrm>
              <a:off x="0" y="4918579"/>
              <a:ext cx="9144000" cy="22492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504732" y="4818665"/>
              <a:ext cx="2531764" cy="324835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ea"/>
                </a:rPr>
                <a:t>“</a:t>
              </a:r>
              <a:r>
                <a:rPr kumimoji="0" lang="zh-CN" altLang="zh-CN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ea"/>
                </a:rPr>
                <a:t>我为群众办实事</a:t>
              </a: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ea"/>
                </a:rPr>
                <a:t>”</a:t>
              </a: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ea"/>
                </a:rPr>
                <a:t>实践活动</a:t>
              </a:r>
              <a:endParaRPr kumimoji="0" lang="zh-CN" altLang="en-US" sz="18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6293751" y="4818666"/>
              <a:ext cx="210980" cy="99914"/>
            </a:xfrm>
            <a:prstGeom prst="rt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75FAB-A042-4157-A7C0-208CBC8F0E7E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01349-4862-4FC2-93E4-CD858B50157D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备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D6A74-4582-498D-8CA0-0731980BFB19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素材CNN-sccn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/>
          <a:stretch>
            <a:fillRect/>
          </a:stretch>
        </p:blipFill>
        <p:spPr bwMode="auto">
          <a:xfrm>
            <a:off x="11066463" y="9525"/>
            <a:ext cx="13366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280525" y="6451600"/>
            <a:ext cx="2743200" cy="365125"/>
          </a:xfrm>
        </p:spPr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F790F682-C444-4C1A-B9B1-753FEE0547D2}" type="slidenum">
              <a:rPr lang="zh-CN" altLang="en-US"/>
            </a:fld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/>
            </a:lvl1pPr>
          </a:lstStyle>
          <a:p>
            <a:pPr>
              <a:defRPr/>
            </a:pPr>
            <a:fld id="{5B8771D8-570F-4306-9A9B-D4B7EAD699F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8" name="图片 7" descr="科技局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995" y="170815"/>
            <a:ext cx="624174" cy="612000"/>
          </a:xfrm>
          <a:prstGeom prst="rect">
            <a:avLst/>
          </a:prstGeom>
        </p:spPr>
      </p:pic>
      <p:pic>
        <p:nvPicPr>
          <p:cNvPr id="9" name="图片 8" descr="读懂会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525" y="272415"/>
            <a:ext cx="1983105" cy="409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素材CNN-sccn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/>
          <a:stretch>
            <a:fillRect/>
          </a:stretch>
        </p:blipFill>
        <p:spPr bwMode="auto">
          <a:xfrm>
            <a:off x="11066463" y="9525"/>
            <a:ext cx="13366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/>
          <p:cNvGrpSpPr/>
          <p:nvPr userDrawn="1"/>
        </p:nvGrpSpPr>
        <p:grpSpPr bwMode="auto">
          <a:xfrm>
            <a:off x="282575" y="293688"/>
            <a:ext cx="508000" cy="396875"/>
            <a:chOff x="6468477" y="1576639"/>
            <a:chExt cx="555374" cy="433141"/>
          </a:xfrm>
        </p:grpSpPr>
        <p:sp>
          <p:nvSpPr>
            <p:cNvPr id="4" name="矩形 3"/>
            <p:cNvSpPr/>
            <p:nvPr/>
          </p:nvSpPr>
          <p:spPr>
            <a:xfrm rot="2700000">
              <a:off x="6468849" y="1576267"/>
              <a:ext cx="433141" cy="433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 rot="2700000">
              <a:off x="6590338" y="1576267"/>
              <a:ext cx="433141" cy="433886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/>
            </a:lvl1pPr>
          </a:lstStyle>
          <a:p>
            <a:pPr>
              <a:defRPr/>
            </a:pPr>
            <a:fld id="{5EE5DC54-33EC-4FB9-941E-B29498367D69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F95EE128-7DE7-4F41-B8C0-C88A2C8CF8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31A49-700B-473B-8ED5-2326DD3B2A84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fld id="{96C05F07-C059-4BF8-AC51-7854DA897CC6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fontAlgn="auto">
              <a:defRPr sz="1400" noProof="1" smtClean="0">
                <a:latin typeface="+mn-lt"/>
                <a:ea typeface="+mn-ea"/>
              </a:defRPr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fontAlgn="auto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E735AB90-CADA-4041-B711-7C922879BD98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4130040"/>
          </a:xfrm>
          <a:prstGeom prst="rect">
            <a:avLst/>
          </a:prstGeom>
          <a:gradFill>
            <a:gsLst>
              <a:gs pos="0">
                <a:srgbClr val="0056C0">
                  <a:alpha val="100000"/>
                </a:srgbClr>
              </a:gs>
              <a:gs pos="24000">
                <a:srgbClr val="0056C0">
                  <a:alpha val="75000"/>
                </a:srgbClr>
              </a:gs>
              <a:gs pos="67000">
                <a:srgbClr val="0087E6">
                  <a:alpha val="25000"/>
                </a:srgbClr>
              </a:gs>
              <a:gs pos="100000">
                <a:srgbClr val="00C0FA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0800">
                <a:solidFill>
                  <a:schemeClr val="accent1"/>
                </a:solidFill>
              </a:ln>
            </a:endParaRPr>
          </a:p>
        </p:txBody>
      </p:sp>
      <p:sp>
        <p:nvSpPr>
          <p:cNvPr id="21507" name="文本框 15"/>
          <p:cNvSpPr txBox="1">
            <a:spLocks noChangeArrowheads="1"/>
          </p:cNvSpPr>
          <p:nvPr/>
        </p:nvSpPr>
        <p:spPr bwMode="auto">
          <a:xfrm>
            <a:off x="0" y="4130675"/>
            <a:ext cx="121920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2024</a:t>
            </a:r>
            <a:r>
              <a:rPr lang="zh-CN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26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    </a:t>
            </a:r>
            <a:endParaRPr lang="zh-CN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8" name="文本框 16"/>
          <p:cNvSpPr txBox="1">
            <a:spLocks noChangeArrowheads="1"/>
          </p:cNvSpPr>
          <p:nvPr/>
        </p:nvSpPr>
        <p:spPr bwMode="auto">
          <a:xfrm>
            <a:off x="0" y="1618962"/>
            <a:ext cx="1219200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2025</a:t>
            </a: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年度广州市科技计划项目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申报指南宣讲会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读懂会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45" y="349885"/>
            <a:ext cx="2710815" cy="560070"/>
          </a:xfrm>
          <a:prstGeom prst="rect">
            <a:avLst/>
          </a:prstGeom>
        </p:spPr>
      </p:pic>
      <p:pic>
        <p:nvPicPr>
          <p:cNvPr id="3" name="图片 2" descr="科技局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5" y="215265"/>
            <a:ext cx="846455" cy="8299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00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accent1">
                  <a:lumMod val="50000"/>
                  <a:alpha val="82000"/>
                </a:schemeClr>
              </a:gs>
              <a:gs pos="61000">
                <a:srgbClr val="0070C0">
                  <a:alpha val="82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508" name="文本框 16"/>
          <p:cNvSpPr txBox="1">
            <a:spLocks noChangeArrowheads="1"/>
          </p:cNvSpPr>
          <p:nvPr/>
        </p:nvSpPr>
        <p:spPr bwMode="auto">
          <a:xfrm>
            <a:off x="3221182" y="2471016"/>
            <a:ext cx="5749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谢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谢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观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看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!</a:t>
            </a:r>
            <a:endParaRPr lang="zh-CN" altLang="zh-CN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读懂会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349885"/>
            <a:ext cx="2710815" cy="560070"/>
          </a:xfrm>
          <a:prstGeom prst="rect">
            <a:avLst/>
          </a:prstGeom>
        </p:spPr>
      </p:pic>
      <p:pic>
        <p:nvPicPr>
          <p:cNvPr id="5" name="图片 4" descr="科技局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" y="215265"/>
            <a:ext cx="846455" cy="8299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" descr="烦烦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88" y="0"/>
            <a:ext cx="11134725" cy="6862763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23" name="矩形 22"/>
          <p:cNvSpPr/>
          <p:nvPr/>
        </p:nvSpPr>
        <p:spPr bwMode="white">
          <a:xfrm>
            <a:off x="0" y="0"/>
            <a:ext cx="5229225" cy="6867525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0-1" fmla="*/ 0 w 5362575"/>
              <a:gd name="connsiteY0-2" fmla="*/ 0 h 6858000"/>
              <a:gd name="connsiteX1-3" fmla="*/ 5362575 w 5362575"/>
              <a:gd name="connsiteY1-4" fmla="*/ 0 h 6858000"/>
              <a:gd name="connsiteX2-5" fmla="*/ 1628775 w 5362575"/>
              <a:gd name="connsiteY2-6" fmla="*/ 6696075 h 6858000"/>
              <a:gd name="connsiteX3-7" fmla="*/ 0 w 5362575"/>
              <a:gd name="connsiteY3-8" fmla="*/ 6858000 h 6858000"/>
              <a:gd name="connsiteX4-9" fmla="*/ 0 w 5362575"/>
              <a:gd name="connsiteY4-10" fmla="*/ 0 h 6858000"/>
              <a:gd name="connsiteX0-11" fmla="*/ 0 w 5362575"/>
              <a:gd name="connsiteY0-12" fmla="*/ 0 h 6867525"/>
              <a:gd name="connsiteX1-13" fmla="*/ 5362575 w 5362575"/>
              <a:gd name="connsiteY1-14" fmla="*/ 0 h 6867525"/>
              <a:gd name="connsiteX2-15" fmla="*/ 1314450 w 5362575"/>
              <a:gd name="connsiteY2-16" fmla="*/ 6867525 h 6867525"/>
              <a:gd name="connsiteX3-17" fmla="*/ 0 w 5362575"/>
              <a:gd name="connsiteY3-18" fmla="*/ 6858000 h 6867525"/>
              <a:gd name="connsiteX4-19" fmla="*/ 0 w 5362575"/>
              <a:gd name="connsiteY4-20" fmla="*/ 0 h 6867525"/>
              <a:gd name="connsiteX0-21" fmla="*/ 0 w 5362575"/>
              <a:gd name="connsiteY0-22" fmla="*/ 0 h 6867525"/>
              <a:gd name="connsiteX1-23" fmla="*/ 5362575 w 5362575"/>
              <a:gd name="connsiteY1-24" fmla="*/ 0 h 6867525"/>
              <a:gd name="connsiteX2-25" fmla="*/ 1275379 w 5362575"/>
              <a:gd name="connsiteY2-26" fmla="*/ 6867525 h 6867525"/>
              <a:gd name="connsiteX3-27" fmla="*/ 0 w 5362575"/>
              <a:gd name="connsiteY3-28" fmla="*/ 6858000 h 6867525"/>
              <a:gd name="connsiteX4-29" fmla="*/ 0 w 5362575"/>
              <a:gd name="connsiteY4-30" fmla="*/ 0 h 6867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2575" h="6867525">
                <a:moveTo>
                  <a:pt x="0" y="0"/>
                </a:moveTo>
                <a:lnTo>
                  <a:pt x="5362575" y="0"/>
                </a:lnTo>
                <a:lnTo>
                  <a:pt x="1275379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图文框 8"/>
          <p:cNvSpPr/>
          <p:nvPr/>
        </p:nvSpPr>
        <p:spPr>
          <a:xfrm>
            <a:off x="1438275" y="1201738"/>
            <a:ext cx="2905125" cy="4268788"/>
          </a:xfrm>
          <a:prstGeom prst="frame">
            <a:avLst>
              <a:gd name="adj1" fmla="val 4513"/>
            </a:avLst>
          </a:prstGeom>
          <a:gradFill>
            <a:gsLst>
              <a:gs pos="80000">
                <a:schemeClr val="bg1"/>
              </a:gs>
              <a:gs pos="20000">
                <a:schemeClr val="bg1"/>
              </a:gs>
              <a:gs pos="55000">
                <a:schemeClr val="bg1">
                  <a:alpha val="0"/>
                </a:schemeClr>
              </a:gs>
              <a:gs pos="45000">
                <a:schemeClr val="bg1">
                  <a:alpha val="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6388" name="文本框 9"/>
          <p:cNvSpPr txBox="1"/>
          <p:nvPr/>
        </p:nvSpPr>
        <p:spPr>
          <a:xfrm>
            <a:off x="1825785" y="1081088"/>
            <a:ext cx="2131695" cy="45078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287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8</a:t>
            </a:r>
            <a:endParaRPr lang="en-US" altLang="zh-CN" sz="287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58240" y="792480"/>
            <a:ext cx="989171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图片 6" descr="素材CNN-sccn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463" y="9525"/>
            <a:ext cx="1336675" cy="78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矩形 3"/>
          <p:cNvSpPr/>
          <p:nvPr/>
        </p:nvSpPr>
        <p:spPr>
          <a:xfrm>
            <a:off x="4152265" y="1445260"/>
            <a:ext cx="5961380" cy="177800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 anchorCtr="0">
            <a:noAutofit/>
          </a:bodyPr>
          <a:lstStyle/>
          <a:p>
            <a:pPr algn="ctr" defTabSz="914400"/>
            <a:r>
              <a:rPr lang="en-US" altLang="zh-CN" sz="4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2025年度农村科技特派员</a:t>
            </a:r>
            <a:endParaRPr lang="en-US" altLang="zh-CN" sz="4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  <a:p>
            <a:pPr algn="ctr" defTabSz="914400"/>
            <a:r>
              <a:rPr lang="zh-CN" altLang="en-US" sz="4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专题</a:t>
            </a:r>
            <a:endParaRPr lang="zh-CN" altLang="en-US" sz="4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607502" y="2801881"/>
            <a:ext cx="5064676" cy="123461"/>
            <a:chOff x="3424210" y="2592301"/>
            <a:chExt cx="5064676" cy="123461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3424210" y="2592301"/>
              <a:ext cx="5064676" cy="0"/>
            </a:xfrm>
            <a:prstGeom prst="line">
              <a:avLst/>
            </a:prstGeom>
            <a:ln w="19050">
              <a:solidFill>
                <a:srgbClr val="263E9B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3424210" y="2715762"/>
              <a:ext cx="5064676" cy="0"/>
            </a:xfrm>
            <a:prstGeom prst="line">
              <a:avLst/>
            </a:prstGeom>
            <a:ln w="57150">
              <a:solidFill>
                <a:srgbClr val="263E9B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7"/>
          <p:cNvSpPr/>
          <p:nvPr/>
        </p:nvSpPr>
        <p:spPr>
          <a:xfrm>
            <a:off x="4548505" y="3250565"/>
            <a:ext cx="2376805" cy="22225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numCol="2" anchor="t" anchorCtr="0">
            <a:spAutoFit/>
          </a:bodyPr>
          <a:lstStyle/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基本情况</a:t>
            </a:r>
            <a:endParaRPr lang="zh-CN" altLang="en-US" sz="2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工作目的</a:t>
            </a:r>
            <a:endParaRPr lang="zh-CN" altLang="en-US" sz="2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支持方向</a:t>
            </a:r>
            <a:endParaRPr lang="zh-CN" altLang="en-US" sz="2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4.</a:t>
            </a:r>
            <a:r>
              <a:rPr lang="zh-CN" altLang="en-US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支持方式</a:t>
            </a:r>
            <a:endParaRPr lang="zh-CN" altLang="en-US" sz="2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endParaRPr lang="zh-CN" altLang="en-US" sz="2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</p:txBody>
      </p:sp>
      <p:sp>
        <p:nvSpPr>
          <p:cNvPr id="3" name="矩形 7"/>
          <p:cNvSpPr/>
          <p:nvPr/>
        </p:nvSpPr>
        <p:spPr>
          <a:xfrm>
            <a:off x="7129780" y="3265805"/>
            <a:ext cx="2553970" cy="13608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numCol="2" anchor="t" anchorCtr="0">
            <a:spAutoFit/>
          </a:bodyPr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5.</a:t>
            </a:r>
            <a:r>
              <a:rPr lang="zh-CN" altLang="en-US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重点关注事项</a:t>
            </a:r>
            <a:endParaRPr lang="en-US" altLang="zh-CN" sz="2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6.</a:t>
            </a:r>
            <a:r>
              <a:rPr lang="zh-CN" altLang="en-US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与往年指南区别</a:t>
            </a:r>
            <a:endParaRPr lang="zh-CN" altLang="en-US" sz="2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7.</a:t>
            </a:r>
            <a:r>
              <a:rPr lang="zh-CN" altLang="en-US" sz="2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常见问题</a:t>
            </a:r>
            <a:endParaRPr lang="zh-CN" altLang="en-US" sz="2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</p:txBody>
      </p:sp>
      <p:pic>
        <p:nvPicPr>
          <p:cNvPr id="4" name="图片 3" descr="科技局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995" y="170815"/>
            <a:ext cx="624174" cy="612000"/>
          </a:xfrm>
          <a:prstGeom prst="rect">
            <a:avLst/>
          </a:prstGeom>
        </p:spPr>
      </p:pic>
      <p:pic>
        <p:nvPicPr>
          <p:cNvPr id="8" name="图片 7" descr="读懂会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525" y="272415"/>
            <a:ext cx="1983105" cy="4095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7825" y="1948815"/>
            <a:ext cx="4727575" cy="4236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广州市深入贯彻落实习近平总书记重要指示精神，聚焦产业科技创新，深入推行科技特派员制度，为农业高质高效、乡村宜居宜业、农民富裕富足提供科技和人才支撑，助力“百千万工程”高质量发展。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目前，全市累计建成农村科技特派员工作站 390 个，实现超 600 家农业经营主体与近1500 名农业专家“精准匹配”，乡村农业产业新增产值超50 亿元。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广州农村特派员服务区域见右图。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2025年度农村科技特派员专题项目申报指南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619365" y="3135630"/>
            <a:ext cx="1642745" cy="16427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广州农村科技特派员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5501005" y="378904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湛江</a:t>
            </a:r>
            <a:endParaRPr lang="zh-CN" altLang="en-US"/>
          </a:p>
        </p:txBody>
      </p:sp>
      <p:sp>
        <p:nvSpPr>
          <p:cNvPr id="11" name="流程图: 可选过程 10"/>
          <p:cNvSpPr/>
          <p:nvPr/>
        </p:nvSpPr>
        <p:spPr>
          <a:xfrm>
            <a:off x="5901690" y="474154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黔南</a:t>
            </a:r>
            <a:endParaRPr lang="zh-CN" altLang="en-US"/>
          </a:p>
        </p:txBody>
      </p:sp>
      <p:sp>
        <p:nvSpPr>
          <p:cNvPr id="15" name="流程图: 可选过程 14"/>
          <p:cNvSpPr/>
          <p:nvPr/>
        </p:nvSpPr>
        <p:spPr>
          <a:xfrm>
            <a:off x="6423025" y="548068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毕节</a:t>
            </a:r>
            <a:endParaRPr lang="zh-CN" altLang="en-US"/>
          </a:p>
        </p:txBody>
      </p:sp>
      <p:sp>
        <p:nvSpPr>
          <p:cNvPr id="16" name="流程图: 可选过程 15"/>
          <p:cNvSpPr/>
          <p:nvPr/>
        </p:nvSpPr>
        <p:spPr>
          <a:xfrm>
            <a:off x="7253605" y="131762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龙岩</a:t>
            </a:r>
            <a:endParaRPr lang="zh-CN" altLang="en-US"/>
          </a:p>
        </p:txBody>
      </p:sp>
      <p:sp>
        <p:nvSpPr>
          <p:cNvPr id="17" name="流程图: 可选过程 16"/>
          <p:cNvSpPr/>
          <p:nvPr/>
        </p:nvSpPr>
        <p:spPr>
          <a:xfrm>
            <a:off x="10408285" y="3776980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花都</a:t>
            </a:r>
            <a:endParaRPr lang="zh-CN" altLang="en-US"/>
          </a:p>
        </p:txBody>
      </p:sp>
      <p:sp>
        <p:nvSpPr>
          <p:cNvPr id="18" name="流程图: 可选过程 17"/>
          <p:cNvSpPr/>
          <p:nvPr/>
        </p:nvSpPr>
        <p:spPr>
          <a:xfrm>
            <a:off x="7477125" y="618553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安顺</a:t>
            </a:r>
            <a:endParaRPr lang="zh-CN" altLang="en-US"/>
          </a:p>
        </p:txBody>
      </p:sp>
      <p:sp>
        <p:nvSpPr>
          <p:cNvPr id="19" name="流程图: 可选过程 18"/>
          <p:cNvSpPr/>
          <p:nvPr/>
        </p:nvSpPr>
        <p:spPr>
          <a:xfrm>
            <a:off x="6186170" y="194881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清远</a:t>
            </a:r>
            <a:endParaRPr lang="zh-CN" altLang="en-US"/>
          </a:p>
        </p:txBody>
      </p:sp>
      <p:sp>
        <p:nvSpPr>
          <p:cNvPr id="20" name="流程图: 可选过程 19"/>
          <p:cNvSpPr/>
          <p:nvPr/>
        </p:nvSpPr>
        <p:spPr>
          <a:xfrm>
            <a:off x="10174605" y="2868930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从化</a:t>
            </a:r>
            <a:endParaRPr lang="zh-CN" altLang="en-US"/>
          </a:p>
        </p:txBody>
      </p:sp>
      <p:sp>
        <p:nvSpPr>
          <p:cNvPr id="21" name="流程图: 可选过程 20"/>
          <p:cNvSpPr/>
          <p:nvPr/>
        </p:nvSpPr>
        <p:spPr>
          <a:xfrm>
            <a:off x="8747125" y="618553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黄埔</a:t>
            </a:r>
            <a:endParaRPr lang="zh-CN" altLang="en-US"/>
          </a:p>
        </p:txBody>
      </p:sp>
      <p:sp>
        <p:nvSpPr>
          <p:cNvPr id="22" name="流程图: 可选过程 21"/>
          <p:cNvSpPr/>
          <p:nvPr/>
        </p:nvSpPr>
        <p:spPr>
          <a:xfrm>
            <a:off x="5786120" y="2868930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梅州</a:t>
            </a:r>
            <a:endParaRPr lang="zh-CN" altLang="en-US"/>
          </a:p>
        </p:txBody>
      </p:sp>
      <p:sp>
        <p:nvSpPr>
          <p:cNvPr id="23" name="流程图: 可选过程 22"/>
          <p:cNvSpPr/>
          <p:nvPr/>
        </p:nvSpPr>
        <p:spPr>
          <a:xfrm>
            <a:off x="8578215" y="131762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白云</a:t>
            </a:r>
            <a:endParaRPr lang="zh-CN" altLang="en-US"/>
          </a:p>
        </p:txBody>
      </p:sp>
      <p:sp>
        <p:nvSpPr>
          <p:cNvPr id="24" name="流程图: 可选过程 23"/>
          <p:cNvSpPr/>
          <p:nvPr/>
        </p:nvSpPr>
        <p:spPr>
          <a:xfrm>
            <a:off x="10174605" y="4735830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番禺</a:t>
            </a:r>
            <a:endParaRPr lang="zh-CN" altLang="en-US"/>
          </a:p>
        </p:txBody>
      </p:sp>
      <p:sp>
        <p:nvSpPr>
          <p:cNvPr id="25" name="流程图: 可选过程 24"/>
          <p:cNvSpPr/>
          <p:nvPr/>
        </p:nvSpPr>
        <p:spPr>
          <a:xfrm>
            <a:off x="9668510" y="194881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增城</a:t>
            </a:r>
            <a:endParaRPr lang="zh-CN" altLang="en-US"/>
          </a:p>
        </p:txBody>
      </p:sp>
      <p:sp>
        <p:nvSpPr>
          <p:cNvPr id="26" name="流程图: 可选过程 25"/>
          <p:cNvSpPr/>
          <p:nvPr/>
        </p:nvSpPr>
        <p:spPr>
          <a:xfrm>
            <a:off x="9690735" y="5480685"/>
            <a:ext cx="921385" cy="410845"/>
          </a:xfrm>
          <a:prstGeom prst="flowChartAlternateProcess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南沙</a:t>
            </a:r>
            <a:endParaRPr lang="zh-CN" altLang="en-US"/>
          </a:p>
        </p:txBody>
      </p:sp>
      <p:cxnSp>
        <p:nvCxnSpPr>
          <p:cNvPr id="27" name="直接箭头连接符 26"/>
          <p:cNvCxnSpPr>
            <a:stCxn id="4" idx="0"/>
            <a:endCxn id="16" idx="2"/>
          </p:cNvCxnSpPr>
          <p:nvPr/>
        </p:nvCxnSpPr>
        <p:spPr>
          <a:xfrm flipH="1" flipV="1">
            <a:off x="7714615" y="1728470"/>
            <a:ext cx="726440" cy="140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4" idx="6"/>
            <a:endCxn id="17" idx="1"/>
          </p:cNvCxnSpPr>
          <p:nvPr/>
        </p:nvCxnSpPr>
        <p:spPr>
          <a:xfrm>
            <a:off x="9262110" y="3957320"/>
            <a:ext cx="1146175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4" idx="5"/>
            <a:endCxn id="26" idx="0"/>
          </p:cNvCxnSpPr>
          <p:nvPr/>
        </p:nvCxnSpPr>
        <p:spPr>
          <a:xfrm>
            <a:off x="9021445" y="4537710"/>
            <a:ext cx="1130300" cy="942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4" idx="4"/>
            <a:endCxn id="18" idx="0"/>
          </p:cNvCxnSpPr>
          <p:nvPr/>
        </p:nvCxnSpPr>
        <p:spPr>
          <a:xfrm flipH="1">
            <a:off x="7938135" y="4778375"/>
            <a:ext cx="502920" cy="140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4" idx="2"/>
            <a:endCxn id="5" idx="3"/>
          </p:cNvCxnSpPr>
          <p:nvPr/>
        </p:nvCxnSpPr>
        <p:spPr>
          <a:xfrm flipH="1">
            <a:off x="6422390" y="3957320"/>
            <a:ext cx="1196975" cy="3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4" idx="7"/>
            <a:endCxn id="25" idx="2"/>
          </p:cNvCxnSpPr>
          <p:nvPr/>
        </p:nvCxnSpPr>
        <p:spPr>
          <a:xfrm flipV="1">
            <a:off x="9021445" y="2359660"/>
            <a:ext cx="1108075" cy="1016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23" idx="2"/>
          </p:cNvCxnSpPr>
          <p:nvPr/>
        </p:nvCxnSpPr>
        <p:spPr>
          <a:xfrm flipV="1">
            <a:off x="8455660" y="1728470"/>
            <a:ext cx="583565" cy="138239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4" idx="1"/>
            <a:endCxn id="19" idx="2"/>
          </p:cNvCxnSpPr>
          <p:nvPr/>
        </p:nvCxnSpPr>
        <p:spPr>
          <a:xfrm flipH="1" flipV="1">
            <a:off x="6647180" y="2359660"/>
            <a:ext cx="1212850" cy="10166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4" idx="2"/>
            <a:endCxn id="22" idx="2"/>
          </p:cNvCxnSpPr>
          <p:nvPr/>
        </p:nvCxnSpPr>
        <p:spPr>
          <a:xfrm flipH="1" flipV="1">
            <a:off x="6247130" y="3279775"/>
            <a:ext cx="1372235" cy="6775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20" idx="2"/>
          </p:cNvCxnSpPr>
          <p:nvPr/>
        </p:nvCxnSpPr>
        <p:spPr>
          <a:xfrm flipV="1">
            <a:off x="9277350" y="3279775"/>
            <a:ext cx="1358265" cy="66548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4" idx="6"/>
            <a:endCxn id="24" idx="0"/>
          </p:cNvCxnSpPr>
          <p:nvPr/>
        </p:nvCxnSpPr>
        <p:spPr>
          <a:xfrm>
            <a:off x="9262110" y="3957320"/>
            <a:ext cx="1373505" cy="77851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4" idx="2"/>
            <a:endCxn id="11" idx="0"/>
          </p:cNvCxnSpPr>
          <p:nvPr/>
        </p:nvCxnSpPr>
        <p:spPr>
          <a:xfrm flipH="1">
            <a:off x="6362700" y="3957320"/>
            <a:ext cx="1256665" cy="78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4" idx="4"/>
            <a:endCxn id="21" idx="0"/>
          </p:cNvCxnSpPr>
          <p:nvPr/>
        </p:nvCxnSpPr>
        <p:spPr>
          <a:xfrm>
            <a:off x="8441055" y="4778375"/>
            <a:ext cx="767080" cy="14071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4" idx="3"/>
            <a:endCxn id="15" idx="0"/>
          </p:cNvCxnSpPr>
          <p:nvPr/>
        </p:nvCxnSpPr>
        <p:spPr>
          <a:xfrm flipH="1">
            <a:off x="6884035" y="4537710"/>
            <a:ext cx="975995" cy="9429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037715" y="1273810"/>
            <a:ext cx="1997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方正小标宋_GBK" panose="03000509000000000000" charset="-122"/>
                <a:ea typeface="方正小标宋_GBK" panose="03000509000000000000" charset="-122"/>
                <a:cs typeface="+mn-ea"/>
              </a:rPr>
              <a:t>基本情况</a:t>
            </a:r>
            <a:endParaRPr lang="en-US" altLang="zh-CN" sz="2800" dirty="0">
              <a:latin typeface="方正小标宋_GBK" panose="03000509000000000000" charset="-122"/>
              <a:ea typeface="方正小标宋_GBK" panose="03000509000000000000" charset="-122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66800" y="2239010"/>
            <a:ext cx="4556125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03960" y="2607310"/>
            <a:ext cx="428180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en-US" sz="2400" dirty="0">
                <a:solidFill>
                  <a:schemeClr val="tx1"/>
                </a:solidFill>
                <a:sym typeface="+mn-lt"/>
              </a:rPr>
              <a:t>以农民期盼的技术作为服务方向，采取多种方式，对帮扶主体开展生产管理、技术推广等技术培训，培育更多本土技术人才和新型职业农民助力乡村振兴高质量发展。</a:t>
            </a:r>
            <a:endParaRPr lang="en-US" sz="2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31167" y="1777300"/>
            <a:ext cx="3191741" cy="82994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开展引才扶智技术培训，培育本土人才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43015" y="2239010"/>
            <a:ext cx="4594860" cy="409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788150" y="2607310"/>
            <a:ext cx="383159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        以区域产业发展技术需求为服务方向，结合当地产业特点和资源优势，带项目、带资金、带成果，把农业新品种、新技术、新理念带到农业生产一线</a:t>
            </a:r>
            <a:r>
              <a:rPr lang="zh-CN" altLang="en-US" sz="2400" dirty="0"/>
              <a:t>。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044863" y="1777300"/>
            <a:ext cx="3191741" cy="82994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“成果+项目+资金”，助力科技成果转化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</a:t>
            </a:r>
            <a:r>
              <a:rPr lang="zh-CN" altLang="en-US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年度农村科技特派员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等线" panose="02010600030101010101" pitchFamily="2" charset="-122"/>
              </a:rPr>
              <a:t>专题项目申报指南</a:t>
            </a:r>
            <a:endParaRPr lang="zh-CN" altLang="en-US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1540" y="1972310"/>
            <a:ext cx="10370185" cy="455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00245" y="1160780"/>
            <a:ext cx="3191510" cy="7270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支持方向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8665" y="1715135"/>
            <a:ext cx="10513060" cy="3772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2025年农村科技特派员专题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项目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分</a:t>
            </a:r>
            <a:r>
              <a:rPr lang="en-US" altLang="zh-CN" sz="2400" b="1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市外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服务方向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和</a:t>
            </a:r>
            <a:r>
              <a:rPr lang="en-US" altLang="zh-CN" sz="2400" b="1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市内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服务方向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2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个方向。</a:t>
            </a:r>
            <a:endParaRPr lang="zh-CN" altLang="en-US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市外服务方向：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广东省梅州市、清远市、湛江市，贵州省安顺市、毕节市、黔南州，福建省龙岩市7个市（州）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市内服务方向：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广州市从化区、增城区、白云区、花都区、黄埔区、番禺区、南沙区7个涉农区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0"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385" y="220345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年度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+mn-lt"/>
              </a:rPr>
              <a:t>农村科技特派员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等线" panose="02010600030101010101" pitchFamily="2" charset="-122"/>
              </a:rPr>
              <a:t>专题项目申报指南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9960" y="1887220"/>
            <a:ext cx="10311765" cy="3822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00245" y="1160780"/>
            <a:ext cx="3191510" cy="5575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支持方式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8665" y="1887855"/>
            <a:ext cx="10513060" cy="2961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2025年农村科技特派员专题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项目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预计投入市级财政资金1000万元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，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支持农村科技特派员项目100项。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采取竞争性前资助方式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。</a:t>
            </a:r>
            <a:endParaRPr lang="zh-CN" altLang="en-US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项目经费实行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“包干制”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管理，不设具体科目预算。项目承担单位应进行专账管理，经费决算要求单位内部公开。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385" y="220345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年度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+mn-lt"/>
              </a:rPr>
              <a:t>农村科技特派员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等线" panose="02010600030101010101" pitchFamily="2" charset="-122"/>
              </a:rPr>
              <a:t>专题项目申报指南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9645" y="1778635"/>
            <a:ext cx="10292080" cy="5079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00418" y="1160715"/>
            <a:ext cx="3191741" cy="4603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重点关注事项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8665" y="1887855"/>
            <a:ext cx="10513060" cy="4485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项目申报人须为广州农村科技特派员专家库在库专家。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同一服务对象（合作单位）同一年度只能联合1个广州农村科技特派员团队申报广州农村科技特派员专题项目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服务对象（合作单位）须为独立法人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。</a:t>
            </a:r>
            <a:endParaRPr lang="zh-CN" altLang="en-US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申报市外服务方向，服务对象（合作单位）的注册登记地址必须位于广东省梅州市、清远市、湛江市，贵州省安顺市、毕节市、黔南州及福建省龙岩市相关地市（州）。</a:t>
            </a:r>
            <a:endParaRPr lang="zh-CN" altLang="en-US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申报市外服务方向，项目申报应提供服务对象所在地市（州）科技主管部门出具的推荐函。</a:t>
            </a:r>
            <a:endParaRPr lang="zh-CN" altLang="en-US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0"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385" y="220345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年度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+mn-lt"/>
              </a:rPr>
              <a:t>农村科技特派员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等线" panose="02010600030101010101" pitchFamily="2" charset="-122"/>
              </a:rPr>
              <a:t>专题项目申报指南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9300" y="1852295"/>
            <a:ext cx="10512425" cy="47034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00245" y="1160780"/>
            <a:ext cx="3191510" cy="6324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与往年指南区别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8665" y="2018665"/>
            <a:ext cx="10513060" cy="48393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鼓励服务对象（合作单位）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配套足额自筹经费</a:t>
            </a:r>
            <a:r>
              <a:rPr lang="zh-CN" altLang="en-US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用于支持特派员科技服务工作（各级财政资助经费不列入自筹经费）。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若承诺提供配套自筹经费，须在项目任务书签订环节提供到账佐证材料。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项目负责人须示范推广</a:t>
            </a:r>
            <a:r>
              <a:rPr sz="2400" b="1">
                <a:solidFill>
                  <a:srgbClr val="FF0000"/>
                </a:solidFill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自有</a:t>
            </a:r>
            <a:r>
              <a:rPr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知识产权的农业新技术（或新品种、新工艺、新方法、新装备等）</a:t>
            </a: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建立农村科技特派员工作站1个。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charset="0"/>
                <a:ea typeface="仿宋_GB2312" panose="02010609030101010101" charset="-122"/>
                <a:cs typeface="Times New Roman" panose="02020603050405020304" charset="0"/>
                <a:sym typeface="+mn-lt"/>
              </a:rPr>
              <a:t>项目实施期内，要推动1项以上技术成果转化应用，并形成科技成果转化案例。</a:t>
            </a: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  <a:p>
            <a:pPr marL="0"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charset="0"/>
              <a:ea typeface="仿宋_GB2312" panose="02010609030101010101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6385" y="220345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年度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+mn-lt"/>
              </a:rPr>
              <a:t>农村科技特派员</a:t>
            </a:r>
            <a:r>
              <a:rPr lang="zh-CN" altLang="en-US" sz="3000" b="1" dirty="0">
                <a:latin typeface="+mn-lt"/>
                <a:ea typeface="+mn-ea"/>
                <a:cs typeface="+mn-ea"/>
                <a:sym typeface="等线" panose="02010600030101010101" pitchFamily="2" charset="-122"/>
              </a:rPr>
              <a:t>专题项目申报指南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2025年度农业和社会发展科技专题项目申报指南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9525" y="1334770"/>
            <a:ext cx="2012950" cy="4603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常见问题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34440" y="2065020"/>
            <a:ext cx="10037445" cy="1902824"/>
            <a:chOff x="766" y="1874"/>
            <a:chExt cx="15807" cy="2885"/>
          </a:xfrm>
        </p:grpSpPr>
        <p:sp>
          <p:nvSpPr>
            <p:cNvPr id="36" name="文本框 35"/>
            <p:cNvSpPr txBox="1"/>
            <p:nvPr/>
          </p:nvSpPr>
          <p:spPr>
            <a:xfrm>
              <a:off x="766" y="1874"/>
              <a:ext cx="15807" cy="1108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754"/>
                </a:buClr>
                <a:buFont typeface="Wingdings" panose="05000000000000000000" charset="0"/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问题</a:t>
              </a:r>
              <a:r>
                <a:rPr lang="en-US" altLang="zh-CN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1</a:t>
              </a: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：</a:t>
              </a: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合作单位可以是行政单位吗？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754"/>
                </a:buClr>
                <a:buFont typeface="Wingdings" panose="05000000000000000000" charset="0"/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答复</a:t>
              </a:r>
              <a:r>
                <a:rPr lang="en-US" altLang="zh-CN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1</a:t>
              </a: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：</a:t>
              </a: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合作单位即为服务单位。行政单位可以作为参与单位，须签订合作协议，不得分配使用财政经费。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6" y="3166"/>
              <a:ext cx="15807" cy="1593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754"/>
                </a:buClr>
                <a:buFont typeface="Wingdings" panose="05000000000000000000" charset="0"/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问题</a:t>
              </a:r>
              <a:r>
                <a:rPr lang="en-US" altLang="zh-CN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</a:t>
              </a: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：</a:t>
              </a: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同一服务对象（合作单位）同一年度只能联合1个广州农村科技特派员团队，服务对象与多个团队签订协议怎么办？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3754"/>
                </a:buClr>
                <a:buSzTx/>
                <a:buFont typeface="Wingdings" panose="05000000000000000000" charset="0"/>
              </a:pP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答复</a:t>
              </a:r>
              <a:r>
                <a:rPr lang="en-US" altLang="zh-CN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</a:t>
              </a:r>
              <a:r>
                <a:rPr lang="zh-CN" altLang="en-US" sz="1600" b="1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：</a:t>
              </a:r>
              <a:r>
                <a:rPr lang="zh-CN" altLang="en-US" sz="160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系统只允许第一个登陆系统单位申报。</a:t>
              </a:r>
              <a:endParaRPr lang="zh-CN" altLang="en-US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34440" y="3945255"/>
            <a:ext cx="10037445" cy="10509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3754"/>
              </a:buClr>
              <a:buFont typeface="Wingdings" panose="05000000000000000000" charset="0"/>
            </a:pPr>
            <a:r>
              <a:rPr lang="zh-CN" altLang="en-US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问题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zh-CN" altLang="en-US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zh-CN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服务对象配套自筹资金有额度限制吗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？</a:t>
            </a:r>
            <a:endParaRPr lang="zh-CN" altLang="en-US" sz="160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3754"/>
              </a:buClr>
              <a:buSzTx/>
              <a:buFont typeface="Wingdings" panose="05000000000000000000" charset="0"/>
            </a:pPr>
            <a:r>
              <a:rPr lang="zh-CN" altLang="en-US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答复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zh-CN" altLang="en-US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zh-CN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对于服务对象配套资金无具体要求，若承诺提供配套自筹经费，项目申报人须在项目任务书签订环节提供到账佐证材料。</a:t>
            </a:r>
            <a:endParaRPr lang="zh-CN" sz="160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34440" y="5157470"/>
            <a:ext cx="10037445" cy="9772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754"/>
              </a:buClr>
              <a:buFont typeface="Wingdings" panose="05000000000000000000" charset="0"/>
            </a:pPr>
            <a:r>
              <a:rPr lang="zh-CN" altLang="en-US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问题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altLang="en-US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市外服务方向推荐函，可以由帮扶地区县级部门出具吗？</a:t>
            </a:r>
            <a:endParaRPr lang="zh-CN" altLang="en-US" sz="1600" b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53754"/>
              </a:buClr>
              <a:buSzTx/>
              <a:buFont typeface="Wingdings" panose="05000000000000000000" charset="0"/>
            </a:pPr>
            <a:r>
              <a:rPr lang="zh-CN" altLang="en-US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答复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altLang="en-US" sz="16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zh-CN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2025年度农村科技特派员项目支持广东省梅州市、清远市、湛江市，贵州省安顺市、毕节市、黔南州及福建省龙岩市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7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个地级市</a:t>
            </a:r>
            <a:r>
              <a:rPr lang="zh-CN" sz="16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，推荐函，由服务对象所在地市（州）科技主管部门出具。</a:t>
            </a:r>
            <a:endParaRPr lang="zh-CN" sz="160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9d485de2-5a0a-4c66-aab4-1594c5c3a04b"/>
  <p:tag name="COMMONDATA" val="eyJoZGlkIjoiNzZhMDcwYmU4NzY0NTQyNDYzYzg1ZTI3YmZiNTJmYWQifQ=="/>
</p:tagLst>
</file>

<file path=ppt/theme/theme1.xml><?xml version="1.0" encoding="utf-8"?>
<a:theme xmlns:a="http://schemas.openxmlformats.org/drawingml/2006/main" name="基本版式">
  <a:themeElements>
    <a:clrScheme name="自定义 4">
      <a:dk1>
        <a:sysClr val="windowText" lastClr="000000"/>
      </a:dk1>
      <a:lt1>
        <a:sysClr val="window" lastClr="FFFFFF"/>
      </a:lt1>
      <a:dk2>
        <a:srgbClr val="3D3D3D"/>
      </a:dk2>
      <a:lt2>
        <a:srgbClr val="999999"/>
      </a:lt2>
      <a:accent1>
        <a:srgbClr val="56A2EC"/>
      </a:accent1>
      <a:accent2>
        <a:srgbClr val="954F72"/>
      </a:accent2>
      <a:accent3>
        <a:srgbClr val="006EB2"/>
      </a:accent3>
      <a:accent4>
        <a:srgbClr val="330E42"/>
      </a:accent4>
      <a:accent5>
        <a:srgbClr val="CC6600"/>
      </a:accent5>
      <a:accent6>
        <a:srgbClr val="9A59B5"/>
      </a:accent6>
      <a:hlink>
        <a:srgbClr val="0563C1"/>
      </a:hlink>
      <a:folHlink>
        <a:srgbClr val="954F72"/>
      </a:folHlink>
    </a:clrScheme>
    <a:fontScheme name="3t3vql3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3t3vql3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WPS 演示</Application>
  <PresentationFormat>宽屏</PresentationFormat>
  <Paragraphs>125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Impact</vt:lpstr>
      <vt:lpstr>等线</vt:lpstr>
      <vt:lpstr>Wingdings</vt:lpstr>
      <vt:lpstr>方正小标宋_GBK</vt:lpstr>
      <vt:lpstr>Times New Roman</vt:lpstr>
      <vt:lpstr>仿宋_GB2312</vt:lpstr>
      <vt:lpstr>Arial Unicode MS</vt:lpstr>
      <vt:lpstr>基本版式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张文怡</dc:creator>
  <cp:lastModifiedBy>yy</cp:lastModifiedBy>
  <cp:revision>221</cp:revision>
  <dcterms:created xsi:type="dcterms:W3CDTF">2021-10-25T08:08:00Z</dcterms:created>
  <dcterms:modified xsi:type="dcterms:W3CDTF">2024-04-25T07:54:55Z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6E833DA4FB0A4D5CAA674CE947B3C7D5</vt:lpwstr>
  </property>
</Properties>
</file>